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drawings/drawing1.xml" ContentType="application/vnd.openxmlformats-officedocument.drawingml.chartshape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drawings/drawing2.xml" ContentType="application/vnd.openxmlformats-officedocument.drawingml.chartshape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rts/chart3.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charts/chart4.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46.xml" ContentType="application/vnd.openxmlformats-officedocument.presentationml.notesSlide+xml"/>
  <Override PartName="/ppt/charts/chart5.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charts/chart6.xml" ContentType="application/vnd.openxmlformats-officedocument.drawingml.chart+xml"/>
  <Override PartName="/ppt/theme/themeOverride3.xml" ContentType="application/vnd.openxmlformats-officedocument.themeOverride+xml"/>
  <Override PartName="/ppt/tags/tag1.xml" ContentType="application/vnd.openxmlformats-officedocument.presentationml.tags+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charts/chart7.xml" ContentType="application/vnd.openxmlformats-officedocument.drawingml.chart+xml"/>
  <Override PartName="/ppt/theme/themeOverride4.xml" ContentType="application/vnd.openxmlformats-officedocument.themeOverride+xml"/>
  <Override PartName="/ppt/drawings/drawing3.xml" ContentType="application/vnd.openxmlformats-officedocument.drawingml.chartshapes+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charts/chart8.xml" ContentType="application/vnd.openxmlformats-officedocument.drawingml.chart+xml"/>
  <Override PartName="/ppt/theme/themeOverride5.xml" ContentType="application/vnd.openxmlformats-officedocument.themeOverride+xml"/>
  <Override PartName="/ppt/drawings/drawing4.xml" ContentType="application/vnd.openxmlformats-officedocument.drawingml.chartshapes+xml"/>
  <Override PartName="/ppt/notesSlides/notesSlide65.xml" ContentType="application/vnd.openxmlformats-officedocument.presentationml.notesSlide+xml"/>
  <Override PartName="/ppt/charts/chart9.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 id="2147483684" r:id="rId3"/>
  </p:sldMasterIdLst>
  <p:notesMasterIdLst>
    <p:notesMasterId r:id="rId76"/>
  </p:notesMasterIdLst>
  <p:handoutMasterIdLst>
    <p:handoutMasterId r:id="rId77"/>
  </p:handoutMasterIdLst>
  <p:sldIdLst>
    <p:sldId id="256" r:id="rId4"/>
    <p:sldId id="289" r:id="rId5"/>
    <p:sldId id="356" r:id="rId6"/>
    <p:sldId id="322" r:id="rId7"/>
    <p:sldId id="360" r:id="rId8"/>
    <p:sldId id="336" r:id="rId9"/>
    <p:sldId id="338" r:id="rId10"/>
    <p:sldId id="329" r:id="rId11"/>
    <p:sldId id="260" r:id="rId12"/>
    <p:sldId id="339" r:id="rId13"/>
    <p:sldId id="321" r:id="rId14"/>
    <p:sldId id="283" r:id="rId15"/>
    <p:sldId id="279" r:id="rId16"/>
    <p:sldId id="365" r:id="rId17"/>
    <p:sldId id="367" r:id="rId18"/>
    <p:sldId id="366" r:id="rId19"/>
    <p:sldId id="281" r:id="rId20"/>
    <p:sldId id="262" r:id="rId21"/>
    <p:sldId id="286" r:id="rId22"/>
    <p:sldId id="287" r:id="rId23"/>
    <p:sldId id="293" r:id="rId24"/>
    <p:sldId id="349" r:id="rId25"/>
    <p:sldId id="345" r:id="rId26"/>
    <p:sldId id="352" r:id="rId27"/>
    <p:sldId id="351" r:id="rId28"/>
    <p:sldId id="353" r:id="rId29"/>
    <p:sldId id="354" r:id="rId30"/>
    <p:sldId id="355" r:id="rId31"/>
    <p:sldId id="342" r:id="rId32"/>
    <p:sldId id="344" r:id="rId33"/>
    <p:sldId id="288" r:id="rId34"/>
    <p:sldId id="285" r:id="rId35"/>
    <p:sldId id="300" r:id="rId36"/>
    <p:sldId id="301" r:id="rId37"/>
    <p:sldId id="388" r:id="rId38"/>
    <p:sldId id="386" r:id="rId39"/>
    <p:sldId id="383" r:id="rId40"/>
    <p:sldId id="315" r:id="rId41"/>
    <p:sldId id="397" r:id="rId42"/>
    <p:sldId id="401" r:id="rId43"/>
    <p:sldId id="402" r:id="rId44"/>
    <p:sldId id="387" r:id="rId45"/>
    <p:sldId id="396" r:id="rId46"/>
    <p:sldId id="316" r:id="rId47"/>
    <p:sldId id="317" r:id="rId48"/>
    <p:sldId id="305" r:id="rId49"/>
    <p:sldId id="318" r:id="rId50"/>
    <p:sldId id="308" r:id="rId51"/>
    <p:sldId id="309" r:id="rId52"/>
    <p:sldId id="303" r:id="rId53"/>
    <p:sldId id="391" r:id="rId54"/>
    <p:sldId id="393" r:id="rId55"/>
    <p:sldId id="395" r:id="rId56"/>
    <p:sldId id="320" r:id="rId57"/>
    <p:sldId id="313" r:id="rId58"/>
    <p:sldId id="314" r:id="rId59"/>
    <p:sldId id="381" r:id="rId60"/>
    <p:sldId id="372" r:id="rId61"/>
    <p:sldId id="358" r:id="rId62"/>
    <p:sldId id="359" r:id="rId63"/>
    <p:sldId id="361" r:id="rId64"/>
    <p:sldId id="362" r:id="rId65"/>
    <p:sldId id="364" r:id="rId66"/>
    <p:sldId id="368" r:id="rId67"/>
    <p:sldId id="369" r:id="rId68"/>
    <p:sldId id="370" r:id="rId69"/>
    <p:sldId id="371" r:id="rId70"/>
    <p:sldId id="378" r:id="rId71"/>
    <p:sldId id="377" r:id="rId72"/>
    <p:sldId id="382" r:id="rId73"/>
    <p:sldId id="384" r:id="rId74"/>
    <p:sldId id="403" r:id="rId75"/>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98D06D9-22B2-524B-BA3A-074AA0833E01}">
          <p14:sldIdLst>
            <p14:sldId id="256"/>
            <p14:sldId id="289"/>
            <p14:sldId id="356"/>
            <p14:sldId id="322"/>
            <p14:sldId id="360"/>
            <p14:sldId id="336"/>
            <p14:sldId id="338"/>
            <p14:sldId id="329"/>
            <p14:sldId id="260"/>
            <p14:sldId id="339"/>
            <p14:sldId id="321"/>
          </p14:sldIdLst>
        </p14:section>
        <p14:section name="BW Maximization" id="{9FEAF370-EE6F-4447-9A7C-D5A32E67D9B8}">
          <p14:sldIdLst>
            <p14:sldId id="283"/>
            <p14:sldId id="279"/>
            <p14:sldId id="365"/>
            <p14:sldId id="367"/>
            <p14:sldId id="366"/>
            <p14:sldId id="281"/>
          </p14:sldIdLst>
        </p14:section>
        <p14:section name="Cache Coherence" id="{9F9BA9C3-D62B-164D-9693-AFAA8DD09AA8}">
          <p14:sldIdLst>
            <p14:sldId id="262"/>
            <p14:sldId id="286"/>
            <p14:sldId id="287"/>
            <p14:sldId id="293"/>
            <p14:sldId id="349"/>
            <p14:sldId id="345"/>
            <p14:sldId id="352"/>
            <p14:sldId id="351"/>
            <p14:sldId id="353"/>
            <p14:sldId id="354"/>
            <p14:sldId id="355"/>
            <p14:sldId id="342"/>
            <p14:sldId id="344"/>
            <p14:sldId id="288"/>
          </p14:sldIdLst>
        </p14:section>
        <p14:section name="Thermostat" id="{6439897A-F776-0446-9A1D-BCCFF80EDEC7}">
          <p14:sldIdLst>
            <p14:sldId id="285"/>
            <p14:sldId id="300"/>
            <p14:sldId id="301"/>
            <p14:sldId id="388"/>
            <p14:sldId id="386"/>
            <p14:sldId id="383"/>
            <p14:sldId id="315"/>
            <p14:sldId id="397"/>
            <p14:sldId id="401"/>
            <p14:sldId id="402"/>
            <p14:sldId id="387"/>
            <p14:sldId id="396"/>
            <p14:sldId id="316"/>
            <p14:sldId id="317"/>
            <p14:sldId id="305"/>
            <p14:sldId id="318"/>
            <p14:sldId id="308"/>
            <p14:sldId id="309"/>
            <p14:sldId id="303"/>
            <p14:sldId id="391"/>
            <p14:sldId id="393"/>
            <p14:sldId id="395"/>
            <p14:sldId id="320"/>
            <p14:sldId id="313"/>
            <p14:sldId id="314"/>
            <p14:sldId id="381"/>
            <p14:sldId id="372"/>
            <p14:sldId id="358"/>
            <p14:sldId id="359"/>
            <p14:sldId id="361"/>
            <p14:sldId id="362"/>
            <p14:sldId id="364"/>
            <p14:sldId id="368"/>
            <p14:sldId id="369"/>
            <p14:sldId id="370"/>
            <p14:sldId id="371"/>
            <p14:sldId id="378"/>
            <p14:sldId id="377"/>
            <p14:sldId id="382"/>
            <p14:sldId id="384"/>
            <p14:sldId id="40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41"/>
    <p:restoredTop sz="80609"/>
  </p:normalViewPr>
  <p:slideViewPr>
    <p:cSldViewPr snapToGrid="0" snapToObjects="1">
      <p:cViewPr varScale="1">
        <p:scale>
          <a:sx n="85" d="100"/>
          <a:sy n="85" d="100"/>
        </p:scale>
        <p:origin x="1192"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63" Type="http://schemas.openxmlformats.org/officeDocument/2006/relationships/slide" Target="slides/slide60.xml"/><Relationship Id="rId64" Type="http://schemas.openxmlformats.org/officeDocument/2006/relationships/slide" Target="slides/slide61.xml"/><Relationship Id="rId65" Type="http://schemas.openxmlformats.org/officeDocument/2006/relationships/slide" Target="slides/slide62.xml"/><Relationship Id="rId66" Type="http://schemas.openxmlformats.org/officeDocument/2006/relationships/slide" Target="slides/slide63.xml"/><Relationship Id="rId67" Type="http://schemas.openxmlformats.org/officeDocument/2006/relationships/slide" Target="slides/slide64.xml"/><Relationship Id="rId68" Type="http://schemas.openxmlformats.org/officeDocument/2006/relationships/slide" Target="slides/slide65.xml"/><Relationship Id="rId69" Type="http://schemas.openxmlformats.org/officeDocument/2006/relationships/slide" Target="slides/slide66.xml"/><Relationship Id="rId50" Type="http://schemas.openxmlformats.org/officeDocument/2006/relationships/slide" Target="slides/slide47.xml"/><Relationship Id="rId51" Type="http://schemas.openxmlformats.org/officeDocument/2006/relationships/slide" Target="slides/slide48.xml"/><Relationship Id="rId52" Type="http://schemas.openxmlformats.org/officeDocument/2006/relationships/slide" Target="slides/slide49.xml"/><Relationship Id="rId53" Type="http://schemas.openxmlformats.org/officeDocument/2006/relationships/slide" Target="slides/slide50.xml"/><Relationship Id="rId54" Type="http://schemas.openxmlformats.org/officeDocument/2006/relationships/slide" Target="slides/slide51.xml"/><Relationship Id="rId55" Type="http://schemas.openxmlformats.org/officeDocument/2006/relationships/slide" Target="slides/slide52.xml"/><Relationship Id="rId56" Type="http://schemas.openxmlformats.org/officeDocument/2006/relationships/slide" Target="slides/slide53.xml"/><Relationship Id="rId57" Type="http://schemas.openxmlformats.org/officeDocument/2006/relationships/slide" Target="slides/slide54.xml"/><Relationship Id="rId58" Type="http://schemas.openxmlformats.org/officeDocument/2006/relationships/slide" Target="slides/slide55.xml"/><Relationship Id="rId59" Type="http://schemas.openxmlformats.org/officeDocument/2006/relationships/slide" Target="slides/slide56.xml"/><Relationship Id="rId40" Type="http://schemas.openxmlformats.org/officeDocument/2006/relationships/slide" Target="slides/slide37.xml"/><Relationship Id="rId41" Type="http://schemas.openxmlformats.org/officeDocument/2006/relationships/slide" Target="slides/slide38.xml"/><Relationship Id="rId42" Type="http://schemas.openxmlformats.org/officeDocument/2006/relationships/slide" Target="slides/slide39.xml"/><Relationship Id="rId43" Type="http://schemas.openxmlformats.org/officeDocument/2006/relationships/slide" Target="slides/slide40.xml"/><Relationship Id="rId44" Type="http://schemas.openxmlformats.org/officeDocument/2006/relationships/slide" Target="slides/slide41.xml"/><Relationship Id="rId45" Type="http://schemas.openxmlformats.org/officeDocument/2006/relationships/slide" Target="slides/slide42.xml"/><Relationship Id="rId46" Type="http://schemas.openxmlformats.org/officeDocument/2006/relationships/slide" Target="slides/slide43.xml"/><Relationship Id="rId47" Type="http://schemas.openxmlformats.org/officeDocument/2006/relationships/slide" Target="slides/slide44.xml"/><Relationship Id="rId48" Type="http://schemas.openxmlformats.org/officeDocument/2006/relationships/slide" Target="slides/slide45.xml"/><Relationship Id="rId49" Type="http://schemas.openxmlformats.org/officeDocument/2006/relationships/slide" Target="slides/slide46.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30" Type="http://schemas.openxmlformats.org/officeDocument/2006/relationships/slide" Target="slides/slide27.xml"/><Relationship Id="rId31" Type="http://schemas.openxmlformats.org/officeDocument/2006/relationships/slide" Target="slides/slide28.xml"/><Relationship Id="rId32" Type="http://schemas.openxmlformats.org/officeDocument/2006/relationships/slide" Target="slides/slide29.xml"/><Relationship Id="rId33" Type="http://schemas.openxmlformats.org/officeDocument/2006/relationships/slide" Target="slides/slide30.xml"/><Relationship Id="rId34" Type="http://schemas.openxmlformats.org/officeDocument/2006/relationships/slide" Target="slides/slide31.xml"/><Relationship Id="rId35" Type="http://schemas.openxmlformats.org/officeDocument/2006/relationships/slide" Target="slides/slide32.xml"/><Relationship Id="rId36" Type="http://schemas.openxmlformats.org/officeDocument/2006/relationships/slide" Target="slides/slide33.xml"/><Relationship Id="rId37" Type="http://schemas.openxmlformats.org/officeDocument/2006/relationships/slide" Target="slides/slide34.xml"/><Relationship Id="rId38" Type="http://schemas.openxmlformats.org/officeDocument/2006/relationships/slide" Target="slides/slide35.xml"/><Relationship Id="rId39" Type="http://schemas.openxmlformats.org/officeDocument/2006/relationships/slide" Target="slides/slide36.xml"/><Relationship Id="rId80" Type="http://schemas.openxmlformats.org/officeDocument/2006/relationships/theme" Target="theme/theme1.xml"/><Relationship Id="rId81" Type="http://schemas.openxmlformats.org/officeDocument/2006/relationships/tableStyles" Target="tableStyles.xml"/><Relationship Id="rId70" Type="http://schemas.openxmlformats.org/officeDocument/2006/relationships/slide" Target="slides/slide67.xml"/><Relationship Id="rId71" Type="http://schemas.openxmlformats.org/officeDocument/2006/relationships/slide" Target="slides/slide68.xml"/><Relationship Id="rId72" Type="http://schemas.openxmlformats.org/officeDocument/2006/relationships/slide" Target="slides/slide69.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Relationship Id="rId29" Type="http://schemas.openxmlformats.org/officeDocument/2006/relationships/slide" Target="slides/slide26.xml"/><Relationship Id="rId73" Type="http://schemas.openxmlformats.org/officeDocument/2006/relationships/slide" Target="slides/slide70.xml"/><Relationship Id="rId74" Type="http://schemas.openxmlformats.org/officeDocument/2006/relationships/slide" Target="slides/slide71.xml"/><Relationship Id="rId75" Type="http://schemas.openxmlformats.org/officeDocument/2006/relationships/slide" Target="slides/slide72.xml"/><Relationship Id="rId76" Type="http://schemas.openxmlformats.org/officeDocument/2006/relationships/notesMaster" Target="notesMasters/notesMaster1.xml"/><Relationship Id="rId77" Type="http://schemas.openxmlformats.org/officeDocument/2006/relationships/handoutMaster" Target="handoutMasters/handoutMaster1.xml"/><Relationship Id="rId78" Type="http://schemas.openxmlformats.org/officeDocument/2006/relationships/presProps" Target="presProps.xml"/><Relationship Id="rId79" Type="http://schemas.openxmlformats.org/officeDocument/2006/relationships/viewProps" Target="viewProps.xml"/><Relationship Id="rId60" Type="http://schemas.openxmlformats.org/officeDocument/2006/relationships/slide" Target="slides/slide57.xml"/><Relationship Id="rId61" Type="http://schemas.openxmlformats.org/officeDocument/2006/relationships/slide" Target="slides/slide58.xml"/><Relationship Id="rId62" Type="http://schemas.openxmlformats.org/officeDocument/2006/relationships/slide" Target="slides/slide59.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oleObject" Target="Macintosh%20HD:Users:neha:Documents:NVIDIA%20Internship%202014:benchmarks-rod-par.xlsx" TargetMode="External"/><Relationship Id="rId3"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oleObject" Target="Macintosh%20HD:Users:neha:Documents:NVIDIA%20Internship%202014:benchmarks-rod-par.xlsx" TargetMode="External"/><Relationship Id="rId3" Type="http://schemas.openxmlformats.org/officeDocument/2006/relationships/chartUserShapes" Target="../drawings/drawing2.xml"/></Relationships>
</file>

<file path=ppt/charts/_rels/chart3.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Volumes/Macintosh%20HD%202/2016_ISCA_A/initial-numbers.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Workbook1" TargetMode="External"/></Relationships>
</file>

<file path=ppt/charts/_rels/chart5.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Workbook1" TargetMode="External"/></Relationships>
</file>

<file path=ppt/charts/_rels/chart6.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oleObject" Target="Macintosh%20HD:Users:neha:Documents:NVIDIA%20Internship%202014:migration-stats-1.xlsx" TargetMode="External"/></Relationships>
</file>

<file path=ppt/charts/_rels/chart7.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oleObject" Target="Macintosh%20HD:Users:neha:Documents:2014-NVIDIA-Internship:benchmarks-rod-par.xlsx" TargetMode="External"/><Relationship Id="rId3" Type="http://schemas.openxmlformats.org/officeDocument/2006/relationships/chartUserShapes" Target="../drawings/drawing3.xml"/></Relationships>
</file>

<file path=ppt/charts/_rels/chart8.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oleObject" Target="Macintosh%20HD:Users:neha:Documents:2014-NVIDIA-Internship:benchmarks-rod-par.xlsx" TargetMode="External"/><Relationship Id="rId3" Type="http://schemas.openxmlformats.org/officeDocument/2006/relationships/chartUserShapes" Target="../drawings/drawing4.xml"/></Relationships>
</file>

<file path=ppt/charts/_rels/chart9.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localhost/Volumes/Macintosh%20HD%202/2016_ISCA_A/initial-number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38996390973653"/>
          <c:y val="0.134865265522545"/>
          <c:w val="0.843097404498048"/>
          <c:h val="0.627419781169126"/>
        </c:manualLayout>
      </c:layout>
      <c:lineChart>
        <c:grouping val="standard"/>
        <c:varyColors val="0"/>
        <c:ser>
          <c:idx val="0"/>
          <c:order val="0"/>
          <c:tx>
            <c:strRef>
              <c:f>'bw-lat-sense'!$B$55</c:f>
              <c:strCache>
                <c:ptCount val="1"/>
                <c:pt idx="0">
                  <c:v>backprop</c:v>
                </c:pt>
              </c:strCache>
            </c:strRef>
          </c:tx>
          <c:cat>
            <c:strRef>
              <c:f>'bw-lat-sense'!$A$56:$A$61</c:f>
              <c:strCache>
                <c:ptCount val="6"/>
                <c:pt idx="0">
                  <c:v>0.125x</c:v>
                </c:pt>
                <c:pt idx="1">
                  <c:v>0.25x</c:v>
                </c:pt>
                <c:pt idx="2">
                  <c:v>0.5x</c:v>
                </c:pt>
                <c:pt idx="3">
                  <c:v>1x</c:v>
                </c:pt>
                <c:pt idx="4">
                  <c:v>2x</c:v>
                </c:pt>
                <c:pt idx="5">
                  <c:v>3x</c:v>
                </c:pt>
              </c:strCache>
            </c:strRef>
          </c:cat>
          <c:val>
            <c:numRef>
              <c:f>'bw-lat-sense'!$B$56:$B$61</c:f>
              <c:numCache>
                <c:formatCode>General</c:formatCode>
                <c:ptCount val="6"/>
                <c:pt idx="0">
                  <c:v>0.162892492361879</c:v>
                </c:pt>
                <c:pt idx="1">
                  <c:v>0.318836550657655</c:v>
                </c:pt>
                <c:pt idx="2">
                  <c:v>0.596564288849044</c:v>
                </c:pt>
                <c:pt idx="3">
                  <c:v>1.0</c:v>
                </c:pt>
                <c:pt idx="4">
                  <c:v>1.27895185531653</c:v>
                </c:pt>
                <c:pt idx="5">
                  <c:v>1.322095538306066</c:v>
                </c:pt>
              </c:numCache>
            </c:numRef>
          </c:val>
          <c:smooth val="0"/>
        </c:ser>
        <c:ser>
          <c:idx val="1"/>
          <c:order val="1"/>
          <c:tx>
            <c:strRef>
              <c:f>'bw-lat-sense'!$C$55</c:f>
              <c:strCache>
                <c:ptCount val="1"/>
                <c:pt idx="0">
                  <c:v>bfs</c:v>
                </c:pt>
              </c:strCache>
            </c:strRef>
          </c:tx>
          <c:cat>
            <c:strRef>
              <c:f>'bw-lat-sense'!$A$56:$A$61</c:f>
              <c:strCache>
                <c:ptCount val="6"/>
                <c:pt idx="0">
                  <c:v>0.125x</c:v>
                </c:pt>
                <c:pt idx="1">
                  <c:v>0.25x</c:v>
                </c:pt>
                <c:pt idx="2">
                  <c:v>0.5x</c:v>
                </c:pt>
                <c:pt idx="3">
                  <c:v>1x</c:v>
                </c:pt>
                <c:pt idx="4">
                  <c:v>2x</c:v>
                </c:pt>
                <c:pt idx="5">
                  <c:v>3x</c:v>
                </c:pt>
              </c:strCache>
            </c:strRef>
          </c:cat>
          <c:val>
            <c:numRef>
              <c:f>'bw-lat-sense'!$C$56:$C$61</c:f>
              <c:numCache>
                <c:formatCode>General</c:formatCode>
                <c:ptCount val="6"/>
                <c:pt idx="0">
                  <c:v>0.129776580170164</c:v>
                </c:pt>
                <c:pt idx="1">
                  <c:v>0.258386200165496</c:v>
                </c:pt>
                <c:pt idx="2">
                  <c:v>0.514954771452618</c:v>
                </c:pt>
                <c:pt idx="3">
                  <c:v>1.0</c:v>
                </c:pt>
                <c:pt idx="4">
                  <c:v>1.587037547827686</c:v>
                </c:pt>
                <c:pt idx="5">
                  <c:v>1.594170149865976</c:v>
                </c:pt>
              </c:numCache>
            </c:numRef>
          </c:val>
          <c:smooth val="0"/>
        </c:ser>
        <c:ser>
          <c:idx val="2"/>
          <c:order val="2"/>
          <c:tx>
            <c:strRef>
              <c:f>'bw-lat-sense'!$D$55</c:f>
              <c:strCache>
                <c:ptCount val="1"/>
                <c:pt idx="0">
                  <c:v>btree</c:v>
                </c:pt>
              </c:strCache>
            </c:strRef>
          </c:tx>
          <c:cat>
            <c:strRef>
              <c:f>'bw-lat-sense'!$A$56:$A$61</c:f>
              <c:strCache>
                <c:ptCount val="6"/>
                <c:pt idx="0">
                  <c:v>0.125x</c:v>
                </c:pt>
                <c:pt idx="1">
                  <c:v>0.25x</c:v>
                </c:pt>
                <c:pt idx="2">
                  <c:v>0.5x</c:v>
                </c:pt>
                <c:pt idx="3">
                  <c:v>1x</c:v>
                </c:pt>
                <c:pt idx="4">
                  <c:v>2x</c:v>
                </c:pt>
                <c:pt idx="5">
                  <c:v>3x</c:v>
                </c:pt>
              </c:strCache>
            </c:strRef>
          </c:cat>
          <c:val>
            <c:numRef>
              <c:f>'bw-lat-sense'!$D$56:$D$61</c:f>
              <c:numCache>
                <c:formatCode>General</c:formatCode>
                <c:ptCount val="6"/>
                <c:pt idx="0">
                  <c:v>0.316477105356285</c:v>
                </c:pt>
                <c:pt idx="1">
                  <c:v>0.557951788888076</c:v>
                </c:pt>
                <c:pt idx="2">
                  <c:v>0.861306559486929</c:v>
                </c:pt>
                <c:pt idx="3">
                  <c:v>1.0</c:v>
                </c:pt>
                <c:pt idx="4">
                  <c:v>1.017786323907658</c:v>
                </c:pt>
                <c:pt idx="5">
                  <c:v>1.023693598673038</c:v>
                </c:pt>
              </c:numCache>
            </c:numRef>
          </c:val>
          <c:smooth val="0"/>
        </c:ser>
        <c:ser>
          <c:idx val="3"/>
          <c:order val="3"/>
          <c:tx>
            <c:strRef>
              <c:f>'bw-lat-sense'!$E$55</c:f>
              <c:strCache>
                <c:ptCount val="1"/>
                <c:pt idx="0">
                  <c:v>cfd</c:v>
                </c:pt>
              </c:strCache>
            </c:strRef>
          </c:tx>
          <c:cat>
            <c:strRef>
              <c:f>'bw-lat-sense'!$A$56:$A$61</c:f>
              <c:strCache>
                <c:ptCount val="6"/>
                <c:pt idx="0">
                  <c:v>0.125x</c:v>
                </c:pt>
                <c:pt idx="1">
                  <c:v>0.25x</c:v>
                </c:pt>
                <c:pt idx="2">
                  <c:v>0.5x</c:v>
                </c:pt>
                <c:pt idx="3">
                  <c:v>1x</c:v>
                </c:pt>
                <c:pt idx="4">
                  <c:v>2x</c:v>
                </c:pt>
                <c:pt idx="5">
                  <c:v>3x</c:v>
                </c:pt>
              </c:strCache>
            </c:strRef>
          </c:cat>
          <c:val>
            <c:numRef>
              <c:f>'bw-lat-sense'!$E$56:$E$61</c:f>
              <c:numCache>
                <c:formatCode>General</c:formatCode>
                <c:ptCount val="6"/>
                <c:pt idx="0">
                  <c:v>0.125217391304348</c:v>
                </c:pt>
                <c:pt idx="1">
                  <c:v>0.250434782608696</c:v>
                </c:pt>
                <c:pt idx="2">
                  <c:v>0.500869565217391</c:v>
                </c:pt>
                <c:pt idx="3">
                  <c:v>1.0</c:v>
                </c:pt>
                <c:pt idx="4">
                  <c:v>1.940869565217391</c:v>
                </c:pt>
                <c:pt idx="5">
                  <c:v>2.424347826086956</c:v>
                </c:pt>
              </c:numCache>
            </c:numRef>
          </c:val>
          <c:smooth val="0"/>
        </c:ser>
        <c:ser>
          <c:idx val="4"/>
          <c:order val="4"/>
          <c:tx>
            <c:strRef>
              <c:f>'bw-lat-sense'!$F$55</c:f>
              <c:strCache>
                <c:ptCount val="1"/>
                <c:pt idx="0">
                  <c:v>gaussian</c:v>
                </c:pt>
              </c:strCache>
            </c:strRef>
          </c:tx>
          <c:cat>
            <c:strRef>
              <c:f>'bw-lat-sense'!$A$56:$A$61</c:f>
              <c:strCache>
                <c:ptCount val="6"/>
                <c:pt idx="0">
                  <c:v>0.125x</c:v>
                </c:pt>
                <c:pt idx="1">
                  <c:v>0.25x</c:v>
                </c:pt>
                <c:pt idx="2">
                  <c:v>0.5x</c:v>
                </c:pt>
                <c:pt idx="3">
                  <c:v>1x</c:v>
                </c:pt>
                <c:pt idx="4">
                  <c:v>2x</c:v>
                </c:pt>
                <c:pt idx="5">
                  <c:v>3x</c:v>
                </c:pt>
              </c:strCache>
            </c:strRef>
          </c:cat>
          <c:val>
            <c:numRef>
              <c:f>'bw-lat-sense'!$F$56:$F$61</c:f>
              <c:numCache>
                <c:formatCode>General</c:formatCode>
                <c:ptCount val="6"/>
                <c:pt idx="0">
                  <c:v>0.549989565217391</c:v>
                </c:pt>
                <c:pt idx="1">
                  <c:v>0.8</c:v>
                </c:pt>
                <c:pt idx="2">
                  <c:v>0.944397391304348</c:v>
                </c:pt>
                <c:pt idx="3">
                  <c:v>1.0</c:v>
                </c:pt>
                <c:pt idx="4">
                  <c:v>1.05220347826087</c:v>
                </c:pt>
                <c:pt idx="5">
                  <c:v>1.052133913043478</c:v>
                </c:pt>
              </c:numCache>
            </c:numRef>
          </c:val>
          <c:smooth val="0"/>
        </c:ser>
        <c:ser>
          <c:idx val="5"/>
          <c:order val="5"/>
          <c:tx>
            <c:strRef>
              <c:f>'bw-lat-sense'!$G$55</c:f>
              <c:strCache>
                <c:ptCount val="1"/>
                <c:pt idx="0">
                  <c:v>heartwall</c:v>
                </c:pt>
              </c:strCache>
            </c:strRef>
          </c:tx>
          <c:cat>
            <c:strRef>
              <c:f>'bw-lat-sense'!$A$56:$A$61</c:f>
              <c:strCache>
                <c:ptCount val="6"/>
                <c:pt idx="0">
                  <c:v>0.125x</c:v>
                </c:pt>
                <c:pt idx="1">
                  <c:v>0.25x</c:v>
                </c:pt>
                <c:pt idx="2">
                  <c:v>0.5x</c:v>
                </c:pt>
                <c:pt idx="3">
                  <c:v>1x</c:v>
                </c:pt>
                <c:pt idx="4">
                  <c:v>2x</c:v>
                </c:pt>
                <c:pt idx="5">
                  <c:v>3x</c:v>
                </c:pt>
              </c:strCache>
            </c:strRef>
          </c:cat>
          <c:val>
            <c:numRef>
              <c:f>'bw-lat-sense'!$G$56:$G$61</c:f>
              <c:numCache>
                <c:formatCode>General</c:formatCode>
                <c:ptCount val="6"/>
                <c:pt idx="0">
                  <c:v>0.449690275524363</c:v>
                </c:pt>
                <c:pt idx="1">
                  <c:v>0.706598469002962</c:v>
                </c:pt>
                <c:pt idx="2">
                  <c:v>0.907159904964784</c:v>
                </c:pt>
                <c:pt idx="3">
                  <c:v>1.0</c:v>
                </c:pt>
                <c:pt idx="4">
                  <c:v>1.034008795418081</c:v>
                </c:pt>
                <c:pt idx="5">
                  <c:v>1.037865255884147</c:v>
                </c:pt>
              </c:numCache>
            </c:numRef>
          </c:val>
          <c:smooth val="0"/>
        </c:ser>
        <c:ser>
          <c:idx val="6"/>
          <c:order val="6"/>
          <c:tx>
            <c:strRef>
              <c:f>'bw-lat-sense'!$H$55</c:f>
              <c:strCache>
                <c:ptCount val="1"/>
                <c:pt idx="0">
                  <c:v>hotspot</c:v>
                </c:pt>
              </c:strCache>
            </c:strRef>
          </c:tx>
          <c:cat>
            <c:strRef>
              <c:f>'bw-lat-sense'!$A$56:$A$61</c:f>
              <c:strCache>
                <c:ptCount val="6"/>
                <c:pt idx="0">
                  <c:v>0.125x</c:v>
                </c:pt>
                <c:pt idx="1">
                  <c:v>0.25x</c:v>
                </c:pt>
                <c:pt idx="2">
                  <c:v>0.5x</c:v>
                </c:pt>
                <c:pt idx="3">
                  <c:v>1x</c:v>
                </c:pt>
                <c:pt idx="4">
                  <c:v>2x</c:v>
                </c:pt>
                <c:pt idx="5">
                  <c:v>3x</c:v>
                </c:pt>
              </c:strCache>
            </c:strRef>
          </c:cat>
          <c:val>
            <c:numRef>
              <c:f>'bw-lat-sense'!$H$56:$H$61</c:f>
              <c:numCache>
                <c:formatCode>General</c:formatCode>
                <c:ptCount val="6"/>
                <c:pt idx="0">
                  <c:v>0.249843060155516</c:v>
                </c:pt>
                <c:pt idx="1">
                  <c:v>0.475929153800664</c:v>
                </c:pt>
                <c:pt idx="2">
                  <c:v>0.832581727010683</c:v>
                </c:pt>
                <c:pt idx="3">
                  <c:v>1.0</c:v>
                </c:pt>
                <c:pt idx="4">
                  <c:v>1.015179057012314</c:v>
                </c:pt>
                <c:pt idx="5">
                  <c:v>1.015227906155241</c:v>
                </c:pt>
              </c:numCache>
            </c:numRef>
          </c:val>
          <c:smooth val="0"/>
        </c:ser>
        <c:ser>
          <c:idx val="7"/>
          <c:order val="7"/>
          <c:tx>
            <c:strRef>
              <c:f>'bw-lat-sense'!$I$55</c:f>
              <c:strCache>
                <c:ptCount val="1"/>
                <c:pt idx="0">
                  <c:v>kmeans</c:v>
                </c:pt>
              </c:strCache>
            </c:strRef>
          </c:tx>
          <c:cat>
            <c:strRef>
              <c:f>'bw-lat-sense'!$A$56:$A$61</c:f>
              <c:strCache>
                <c:ptCount val="6"/>
                <c:pt idx="0">
                  <c:v>0.125x</c:v>
                </c:pt>
                <c:pt idx="1">
                  <c:v>0.25x</c:v>
                </c:pt>
                <c:pt idx="2">
                  <c:v>0.5x</c:v>
                </c:pt>
                <c:pt idx="3">
                  <c:v>1x</c:v>
                </c:pt>
                <c:pt idx="4">
                  <c:v>2x</c:v>
                </c:pt>
                <c:pt idx="5">
                  <c:v>3x</c:v>
                </c:pt>
              </c:strCache>
            </c:strRef>
          </c:cat>
          <c:val>
            <c:numRef>
              <c:f>'bw-lat-sense'!$I$56:$I$61</c:f>
              <c:numCache>
                <c:formatCode>General</c:formatCode>
                <c:ptCount val="6"/>
                <c:pt idx="0">
                  <c:v>0.140710842956442</c:v>
                </c:pt>
                <c:pt idx="1">
                  <c:v>0.2810947921609</c:v>
                </c:pt>
                <c:pt idx="2">
                  <c:v>0.562513875416523</c:v>
                </c:pt>
                <c:pt idx="3">
                  <c:v>1.0</c:v>
                </c:pt>
                <c:pt idx="4">
                  <c:v>1.264763898645239</c:v>
                </c:pt>
                <c:pt idx="5">
                  <c:v>1.272003450082465</c:v>
                </c:pt>
              </c:numCache>
            </c:numRef>
          </c:val>
          <c:smooth val="0"/>
        </c:ser>
        <c:ser>
          <c:idx val="8"/>
          <c:order val="8"/>
          <c:tx>
            <c:strRef>
              <c:f>'bw-lat-sense'!$J$55</c:f>
              <c:strCache>
                <c:ptCount val="1"/>
                <c:pt idx="0">
                  <c:v>lava_MD</c:v>
                </c:pt>
              </c:strCache>
            </c:strRef>
          </c:tx>
          <c:cat>
            <c:strRef>
              <c:f>'bw-lat-sense'!$A$56:$A$61</c:f>
              <c:strCache>
                <c:ptCount val="6"/>
                <c:pt idx="0">
                  <c:v>0.125x</c:v>
                </c:pt>
                <c:pt idx="1">
                  <c:v>0.25x</c:v>
                </c:pt>
                <c:pt idx="2">
                  <c:v>0.5x</c:v>
                </c:pt>
                <c:pt idx="3">
                  <c:v>1x</c:v>
                </c:pt>
                <c:pt idx="4">
                  <c:v>2x</c:v>
                </c:pt>
                <c:pt idx="5">
                  <c:v>3x</c:v>
                </c:pt>
              </c:strCache>
            </c:strRef>
          </c:cat>
          <c:val>
            <c:numRef>
              <c:f>'bw-lat-sense'!$J$56:$J$61</c:f>
              <c:numCache>
                <c:formatCode>General</c:formatCode>
                <c:ptCount val="6"/>
                <c:pt idx="0">
                  <c:v>1.000706188090844</c:v>
                </c:pt>
                <c:pt idx="1">
                  <c:v>0.995388928046832</c:v>
                </c:pt>
                <c:pt idx="2">
                  <c:v>1.007992704068182</c:v>
                </c:pt>
                <c:pt idx="3">
                  <c:v>1.0</c:v>
                </c:pt>
                <c:pt idx="4">
                  <c:v>0.993882393453031</c:v>
                </c:pt>
                <c:pt idx="5">
                  <c:v>1.000750577056554</c:v>
                </c:pt>
              </c:numCache>
            </c:numRef>
          </c:val>
          <c:smooth val="0"/>
        </c:ser>
        <c:ser>
          <c:idx val="9"/>
          <c:order val="9"/>
          <c:tx>
            <c:strRef>
              <c:f>'bw-lat-sense'!$K$55</c:f>
              <c:strCache>
                <c:ptCount val="1"/>
                <c:pt idx="0">
                  <c:v>leukocyte</c:v>
                </c:pt>
              </c:strCache>
            </c:strRef>
          </c:tx>
          <c:cat>
            <c:strRef>
              <c:f>'bw-lat-sense'!$A$56:$A$61</c:f>
              <c:strCache>
                <c:ptCount val="6"/>
                <c:pt idx="0">
                  <c:v>0.125x</c:v>
                </c:pt>
                <c:pt idx="1">
                  <c:v>0.25x</c:v>
                </c:pt>
                <c:pt idx="2">
                  <c:v>0.5x</c:v>
                </c:pt>
                <c:pt idx="3">
                  <c:v>1x</c:v>
                </c:pt>
                <c:pt idx="4">
                  <c:v>2x</c:v>
                </c:pt>
                <c:pt idx="5">
                  <c:v>3x</c:v>
                </c:pt>
              </c:strCache>
            </c:strRef>
          </c:cat>
          <c:val>
            <c:numRef>
              <c:f>'bw-lat-sense'!$K$56:$K$61</c:f>
              <c:numCache>
                <c:formatCode>General</c:formatCode>
                <c:ptCount val="6"/>
                <c:pt idx="0">
                  <c:v>0.90083178526278</c:v>
                </c:pt>
                <c:pt idx="1">
                  <c:v>0.917856955189926</c:v>
                </c:pt>
                <c:pt idx="2">
                  <c:v>0.998429777356029</c:v>
                </c:pt>
                <c:pt idx="3">
                  <c:v>1.0</c:v>
                </c:pt>
                <c:pt idx="4">
                  <c:v>0.998065040600146</c:v>
                </c:pt>
                <c:pt idx="5">
                  <c:v>1.0</c:v>
                </c:pt>
              </c:numCache>
            </c:numRef>
          </c:val>
          <c:smooth val="0"/>
        </c:ser>
        <c:ser>
          <c:idx val="10"/>
          <c:order val="10"/>
          <c:tx>
            <c:strRef>
              <c:f>'bw-lat-sense'!$L$55</c:f>
              <c:strCache>
                <c:ptCount val="1"/>
                <c:pt idx="0">
                  <c:v>lud_cuda</c:v>
                </c:pt>
              </c:strCache>
            </c:strRef>
          </c:tx>
          <c:cat>
            <c:strRef>
              <c:f>'bw-lat-sense'!$A$56:$A$61</c:f>
              <c:strCache>
                <c:ptCount val="6"/>
                <c:pt idx="0">
                  <c:v>0.125x</c:v>
                </c:pt>
                <c:pt idx="1">
                  <c:v>0.25x</c:v>
                </c:pt>
                <c:pt idx="2">
                  <c:v>0.5x</c:v>
                </c:pt>
                <c:pt idx="3">
                  <c:v>1x</c:v>
                </c:pt>
                <c:pt idx="4">
                  <c:v>2x</c:v>
                </c:pt>
                <c:pt idx="5">
                  <c:v>3x</c:v>
                </c:pt>
              </c:strCache>
            </c:strRef>
          </c:cat>
          <c:val>
            <c:numRef>
              <c:f>'bw-lat-sense'!$L$56:$L$61</c:f>
              <c:numCache>
                <c:formatCode>General</c:formatCode>
                <c:ptCount val="6"/>
                <c:pt idx="0">
                  <c:v>0.96777924195048</c:v>
                </c:pt>
                <c:pt idx="1">
                  <c:v>0.989490711461953</c:v>
                </c:pt>
                <c:pt idx="2">
                  <c:v>0.997858332472467</c:v>
                </c:pt>
                <c:pt idx="3">
                  <c:v>1.0</c:v>
                </c:pt>
                <c:pt idx="4">
                  <c:v>1.000569431601438</c:v>
                </c:pt>
                <c:pt idx="5">
                  <c:v>1.001899785077365</c:v>
                </c:pt>
              </c:numCache>
            </c:numRef>
          </c:val>
          <c:smooth val="0"/>
        </c:ser>
        <c:ser>
          <c:idx val="11"/>
          <c:order val="11"/>
          <c:tx>
            <c:strRef>
              <c:f>'bw-lat-sense'!$M$55</c:f>
              <c:strCache>
                <c:ptCount val="1"/>
                <c:pt idx="0">
                  <c:v>mummergpu</c:v>
                </c:pt>
              </c:strCache>
            </c:strRef>
          </c:tx>
          <c:cat>
            <c:strRef>
              <c:f>'bw-lat-sense'!$A$56:$A$61</c:f>
              <c:strCache>
                <c:ptCount val="6"/>
                <c:pt idx="0">
                  <c:v>0.125x</c:v>
                </c:pt>
                <c:pt idx="1">
                  <c:v>0.25x</c:v>
                </c:pt>
                <c:pt idx="2">
                  <c:v>0.5x</c:v>
                </c:pt>
                <c:pt idx="3">
                  <c:v>1x</c:v>
                </c:pt>
                <c:pt idx="4">
                  <c:v>2x</c:v>
                </c:pt>
                <c:pt idx="5">
                  <c:v>3x</c:v>
                </c:pt>
              </c:strCache>
            </c:strRef>
          </c:cat>
          <c:val>
            <c:numRef>
              <c:f>'bw-lat-sense'!$M$56:$M$61</c:f>
              <c:numCache>
                <c:formatCode>General</c:formatCode>
                <c:ptCount val="6"/>
                <c:pt idx="0">
                  <c:v>0.137943863804773</c:v>
                </c:pt>
                <c:pt idx="1">
                  <c:v>0.274935898827111</c:v>
                </c:pt>
                <c:pt idx="2">
                  <c:v>0.543385720087928</c:v>
                </c:pt>
                <c:pt idx="3">
                  <c:v>1.0</c:v>
                </c:pt>
                <c:pt idx="4">
                  <c:v>1.255362950607217</c:v>
                </c:pt>
                <c:pt idx="5">
                  <c:v>1.239774041427805</c:v>
                </c:pt>
              </c:numCache>
            </c:numRef>
          </c:val>
          <c:smooth val="0"/>
        </c:ser>
        <c:ser>
          <c:idx val="12"/>
          <c:order val="12"/>
          <c:tx>
            <c:strRef>
              <c:f>'bw-lat-sense'!$N$55</c:f>
              <c:strCache>
                <c:ptCount val="1"/>
                <c:pt idx="0">
                  <c:v>myocyte</c:v>
                </c:pt>
              </c:strCache>
            </c:strRef>
          </c:tx>
          <c:cat>
            <c:strRef>
              <c:f>'bw-lat-sense'!$A$56:$A$61</c:f>
              <c:strCache>
                <c:ptCount val="6"/>
                <c:pt idx="0">
                  <c:v>0.125x</c:v>
                </c:pt>
                <c:pt idx="1">
                  <c:v>0.25x</c:v>
                </c:pt>
                <c:pt idx="2">
                  <c:v>0.5x</c:v>
                </c:pt>
                <c:pt idx="3">
                  <c:v>1x</c:v>
                </c:pt>
                <c:pt idx="4">
                  <c:v>2x</c:v>
                </c:pt>
                <c:pt idx="5">
                  <c:v>3x</c:v>
                </c:pt>
              </c:strCache>
            </c:strRef>
          </c:cat>
          <c:val>
            <c:numRef>
              <c:f>'bw-lat-sense'!$N$56:$N$61</c:f>
              <c:numCache>
                <c:formatCode>General</c:formatCode>
                <c:ptCount val="6"/>
                <c:pt idx="0">
                  <c:v>1.0</c:v>
                </c:pt>
                <c:pt idx="1">
                  <c:v>1.0</c:v>
                </c:pt>
                <c:pt idx="2">
                  <c:v>1.0</c:v>
                </c:pt>
                <c:pt idx="3">
                  <c:v>1.0</c:v>
                </c:pt>
                <c:pt idx="4">
                  <c:v>1.0</c:v>
                </c:pt>
                <c:pt idx="5">
                  <c:v>1.0</c:v>
                </c:pt>
              </c:numCache>
            </c:numRef>
          </c:val>
          <c:smooth val="0"/>
        </c:ser>
        <c:ser>
          <c:idx val="13"/>
          <c:order val="13"/>
          <c:tx>
            <c:strRef>
              <c:f>'bw-lat-sense'!$O$55</c:f>
              <c:strCache>
                <c:ptCount val="1"/>
                <c:pt idx="0">
                  <c:v>needle</c:v>
                </c:pt>
              </c:strCache>
            </c:strRef>
          </c:tx>
          <c:cat>
            <c:strRef>
              <c:f>'bw-lat-sense'!$A$56:$A$61</c:f>
              <c:strCache>
                <c:ptCount val="6"/>
                <c:pt idx="0">
                  <c:v>0.125x</c:v>
                </c:pt>
                <c:pt idx="1">
                  <c:v>0.25x</c:v>
                </c:pt>
                <c:pt idx="2">
                  <c:v>0.5x</c:v>
                </c:pt>
                <c:pt idx="3">
                  <c:v>1x</c:v>
                </c:pt>
                <c:pt idx="4">
                  <c:v>2x</c:v>
                </c:pt>
                <c:pt idx="5">
                  <c:v>3x</c:v>
                </c:pt>
              </c:strCache>
            </c:strRef>
          </c:cat>
          <c:val>
            <c:numRef>
              <c:f>'bw-lat-sense'!$O$56:$O$61</c:f>
              <c:numCache>
                <c:formatCode>General</c:formatCode>
                <c:ptCount val="6"/>
                <c:pt idx="0">
                  <c:v>0.27726727031901</c:v>
                </c:pt>
                <c:pt idx="1">
                  <c:v>0.503886650694051</c:v>
                </c:pt>
                <c:pt idx="2">
                  <c:v>0.785735569958851</c:v>
                </c:pt>
                <c:pt idx="3">
                  <c:v>1.0</c:v>
                </c:pt>
                <c:pt idx="4">
                  <c:v>1.10164887689316</c:v>
                </c:pt>
                <c:pt idx="5">
                  <c:v>1.126615418798885</c:v>
                </c:pt>
              </c:numCache>
            </c:numRef>
          </c:val>
          <c:smooth val="0"/>
        </c:ser>
        <c:ser>
          <c:idx val="14"/>
          <c:order val="14"/>
          <c:tx>
            <c:strRef>
              <c:f>'bw-lat-sense'!$P$55</c:f>
              <c:strCache>
                <c:ptCount val="1"/>
                <c:pt idx="0">
                  <c:v>nn</c:v>
                </c:pt>
              </c:strCache>
            </c:strRef>
          </c:tx>
          <c:cat>
            <c:strRef>
              <c:f>'bw-lat-sense'!$A$56:$A$61</c:f>
              <c:strCache>
                <c:ptCount val="6"/>
                <c:pt idx="0">
                  <c:v>0.125x</c:v>
                </c:pt>
                <c:pt idx="1">
                  <c:v>0.25x</c:v>
                </c:pt>
                <c:pt idx="2">
                  <c:v>0.5x</c:v>
                </c:pt>
                <c:pt idx="3">
                  <c:v>1x</c:v>
                </c:pt>
                <c:pt idx="4">
                  <c:v>2x</c:v>
                </c:pt>
                <c:pt idx="5">
                  <c:v>3x</c:v>
                </c:pt>
              </c:strCache>
            </c:strRef>
          </c:cat>
          <c:val>
            <c:numRef>
              <c:f>'bw-lat-sense'!$P$56:$P$61</c:f>
              <c:numCache>
                <c:formatCode>General</c:formatCode>
                <c:ptCount val="6"/>
                <c:pt idx="0">
                  <c:v>0.136368413203768</c:v>
                </c:pt>
                <c:pt idx="1">
                  <c:v>0.269134724998223</c:v>
                </c:pt>
                <c:pt idx="2">
                  <c:v>0.529463868390684</c:v>
                </c:pt>
                <c:pt idx="3">
                  <c:v>1.0</c:v>
                </c:pt>
                <c:pt idx="4">
                  <c:v>1.640389375252092</c:v>
                </c:pt>
                <c:pt idx="5">
                  <c:v>2.17552312541098</c:v>
                </c:pt>
              </c:numCache>
            </c:numRef>
          </c:val>
          <c:smooth val="0"/>
        </c:ser>
        <c:ser>
          <c:idx val="15"/>
          <c:order val="15"/>
          <c:tx>
            <c:strRef>
              <c:f>'bw-lat-sense'!$Q$55</c:f>
              <c:strCache>
                <c:ptCount val="1"/>
                <c:pt idx="0">
                  <c:v>particlefilter</c:v>
                </c:pt>
              </c:strCache>
            </c:strRef>
          </c:tx>
          <c:cat>
            <c:strRef>
              <c:f>'bw-lat-sense'!$A$56:$A$61</c:f>
              <c:strCache>
                <c:ptCount val="6"/>
                <c:pt idx="0">
                  <c:v>0.125x</c:v>
                </c:pt>
                <c:pt idx="1">
                  <c:v>0.25x</c:v>
                </c:pt>
                <c:pt idx="2">
                  <c:v>0.5x</c:v>
                </c:pt>
                <c:pt idx="3">
                  <c:v>1x</c:v>
                </c:pt>
                <c:pt idx="4">
                  <c:v>2x</c:v>
                </c:pt>
                <c:pt idx="5">
                  <c:v>3x</c:v>
                </c:pt>
              </c:strCache>
            </c:strRef>
          </c:cat>
          <c:val>
            <c:numRef>
              <c:f>'bw-lat-sense'!$Q$56:$Q$61</c:f>
              <c:numCache>
                <c:formatCode>General</c:formatCode>
                <c:ptCount val="6"/>
                <c:pt idx="0">
                  <c:v>1.006682951560123</c:v>
                </c:pt>
                <c:pt idx="1">
                  <c:v>0.956975618749136</c:v>
                </c:pt>
                <c:pt idx="2">
                  <c:v>0.99750541549523</c:v>
                </c:pt>
                <c:pt idx="3">
                  <c:v>1.0</c:v>
                </c:pt>
                <c:pt idx="4">
                  <c:v>0.997263446559432</c:v>
                </c:pt>
                <c:pt idx="5">
                  <c:v>1.000040328155966</c:v>
                </c:pt>
              </c:numCache>
            </c:numRef>
          </c:val>
          <c:smooth val="0"/>
        </c:ser>
        <c:ser>
          <c:idx val="16"/>
          <c:order val="16"/>
          <c:tx>
            <c:strRef>
              <c:f>'bw-lat-sense'!$R$55</c:f>
              <c:strCache>
                <c:ptCount val="1"/>
                <c:pt idx="0">
                  <c:v>pathfinder</c:v>
                </c:pt>
              </c:strCache>
            </c:strRef>
          </c:tx>
          <c:cat>
            <c:strRef>
              <c:f>'bw-lat-sense'!$A$56:$A$61</c:f>
              <c:strCache>
                <c:ptCount val="6"/>
                <c:pt idx="0">
                  <c:v>0.125x</c:v>
                </c:pt>
                <c:pt idx="1">
                  <c:v>0.25x</c:v>
                </c:pt>
                <c:pt idx="2">
                  <c:v>0.5x</c:v>
                </c:pt>
                <c:pt idx="3">
                  <c:v>1x</c:v>
                </c:pt>
                <c:pt idx="4">
                  <c:v>2x</c:v>
                </c:pt>
                <c:pt idx="5">
                  <c:v>3x</c:v>
                </c:pt>
              </c:strCache>
            </c:strRef>
          </c:cat>
          <c:val>
            <c:numRef>
              <c:f>'bw-lat-sense'!$R$56:$R$61</c:f>
              <c:numCache>
                <c:formatCode>General</c:formatCode>
                <c:ptCount val="6"/>
                <c:pt idx="0">
                  <c:v>0.191856450059352</c:v>
                </c:pt>
                <c:pt idx="1">
                  <c:v>0.382244847191519</c:v>
                </c:pt>
                <c:pt idx="2">
                  <c:v>0.716779040180121</c:v>
                </c:pt>
                <c:pt idx="3">
                  <c:v>1.0</c:v>
                </c:pt>
                <c:pt idx="4">
                  <c:v>1.033552297686704</c:v>
                </c:pt>
                <c:pt idx="5">
                  <c:v>1.037005513126336</c:v>
                </c:pt>
              </c:numCache>
            </c:numRef>
          </c:val>
          <c:smooth val="0"/>
        </c:ser>
        <c:ser>
          <c:idx val="17"/>
          <c:order val="17"/>
          <c:tx>
            <c:strRef>
              <c:f>'bw-lat-sense'!$S$55</c:f>
              <c:strCache>
                <c:ptCount val="1"/>
                <c:pt idx="0">
                  <c:v>sc_gpu</c:v>
                </c:pt>
              </c:strCache>
            </c:strRef>
          </c:tx>
          <c:cat>
            <c:strRef>
              <c:f>'bw-lat-sense'!$A$56:$A$61</c:f>
              <c:strCache>
                <c:ptCount val="6"/>
                <c:pt idx="0">
                  <c:v>0.125x</c:v>
                </c:pt>
                <c:pt idx="1">
                  <c:v>0.25x</c:v>
                </c:pt>
                <c:pt idx="2">
                  <c:v>0.5x</c:v>
                </c:pt>
                <c:pt idx="3">
                  <c:v>1x</c:v>
                </c:pt>
                <c:pt idx="4">
                  <c:v>2x</c:v>
                </c:pt>
                <c:pt idx="5">
                  <c:v>3x</c:v>
                </c:pt>
              </c:strCache>
            </c:strRef>
          </c:cat>
          <c:val>
            <c:numRef>
              <c:f>'bw-lat-sense'!$S$56:$S$61</c:f>
              <c:numCache>
                <c:formatCode>General</c:formatCode>
                <c:ptCount val="6"/>
                <c:pt idx="0">
                  <c:v>0.530324023370841</c:v>
                </c:pt>
                <c:pt idx="1">
                  <c:v>0.764760866575316</c:v>
                </c:pt>
                <c:pt idx="2">
                  <c:v>0.925909134901917</c:v>
                </c:pt>
                <c:pt idx="3">
                  <c:v>1.0</c:v>
                </c:pt>
                <c:pt idx="4">
                  <c:v>1.030797756643727</c:v>
                </c:pt>
                <c:pt idx="5">
                  <c:v>1.040402316708522</c:v>
                </c:pt>
              </c:numCache>
            </c:numRef>
          </c:val>
          <c:smooth val="0"/>
        </c:ser>
        <c:ser>
          <c:idx val="18"/>
          <c:order val="18"/>
          <c:tx>
            <c:strRef>
              <c:f>'bw-lat-sense'!$T$55</c:f>
              <c:strCache>
                <c:ptCount val="1"/>
                <c:pt idx="0">
                  <c:v>srad_v1</c:v>
                </c:pt>
              </c:strCache>
            </c:strRef>
          </c:tx>
          <c:cat>
            <c:strRef>
              <c:f>'bw-lat-sense'!$A$56:$A$61</c:f>
              <c:strCache>
                <c:ptCount val="6"/>
                <c:pt idx="0">
                  <c:v>0.125x</c:v>
                </c:pt>
                <c:pt idx="1">
                  <c:v>0.25x</c:v>
                </c:pt>
                <c:pt idx="2">
                  <c:v>0.5x</c:v>
                </c:pt>
                <c:pt idx="3">
                  <c:v>1x</c:v>
                </c:pt>
                <c:pt idx="4">
                  <c:v>2x</c:v>
                </c:pt>
                <c:pt idx="5">
                  <c:v>3x</c:v>
                </c:pt>
              </c:strCache>
            </c:strRef>
          </c:cat>
          <c:val>
            <c:numRef>
              <c:f>'bw-lat-sense'!$T$56:$T$61</c:f>
              <c:numCache>
                <c:formatCode>General</c:formatCode>
                <c:ptCount val="6"/>
                <c:pt idx="0">
                  <c:v>0.158914569763991</c:v>
                </c:pt>
                <c:pt idx="1">
                  <c:v>0.310931227839995</c:v>
                </c:pt>
                <c:pt idx="2">
                  <c:v>0.583582755416022</c:v>
                </c:pt>
                <c:pt idx="3">
                  <c:v>1.0</c:v>
                </c:pt>
                <c:pt idx="4">
                  <c:v>1.401965895068959</c:v>
                </c:pt>
                <c:pt idx="5">
                  <c:v>1.573989035190478</c:v>
                </c:pt>
              </c:numCache>
            </c:numRef>
          </c:val>
          <c:smooth val="0"/>
        </c:ser>
        <c:ser>
          <c:idx val="19"/>
          <c:order val="19"/>
          <c:tx>
            <c:strRef>
              <c:f>'bw-lat-sense'!$U$55</c:f>
              <c:strCache>
                <c:ptCount val="1"/>
                <c:pt idx="0">
                  <c:v>cns</c:v>
                </c:pt>
              </c:strCache>
            </c:strRef>
          </c:tx>
          <c:cat>
            <c:strRef>
              <c:f>'bw-lat-sense'!$A$56:$A$61</c:f>
              <c:strCache>
                <c:ptCount val="6"/>
                <c:pt idx="0">
                  <c:v>0.125x</c:v>
                </c:pt>
                <c:pt idx="1">
                  <c:v>0.25x</c:v>
                </c:pt>
                <c:pt idx="2">
                  <c:v>0.5x</c:v>
                </c:pt>
                <c:pt idx="3">
                  <c:v>1x</c:v>
                </c:pt>
                <c:pt idx="4">
                  <c:v>2x</c:v>
                </c:pt>
                <c:pt idx="5">
                  <c:v>3x</c:v>
                </c:pt>
              </c:strCache>
            </c:strRef>
          </c:cat>
          <c:val>
            <c:numRef>
              <c:f>'bw-lat-sense'!$U$56:$U$61</c:f>
              <c:numCache>
                <c:formatCode>General</c:formatCode>
                <c:ptCount val="6"/>
                <c:pt idx="0">
                  <c:v>0.120091574329283</c:v>
                </c:pt>
                <c:pt idx="1">
                  <c:v>0.244412261962277</c:v>
                </c:pt>
                <c:pt idx="2">
                  <c:v>0.4871303198808</c:v>
                </c:pt>
                <c:pt idx="3">
                  <c:v>1.0</c:v>
                </c:pt>
                <c:pt idx="4">
                  <c:v>1.45412124285903</c:v>
                </c:pt>
                <c:pt idx="5">
                  <c:v>1.546795009117305</c:v>
                </c:pt>
              </c:numCache>
            </c:numRef>
          </c:val>
          <c:smooth val="0"/>
        </c:ser>
        <c:ser>
          <c:idx val="20"/>
          <c:order val="20"/>
          <c:tx>
            <c:strRef>
              <c:f>'bw-lat-sense'!$V$55</c:f>
              <c:strCache>
                <c:ptCount val="1"/>
                <c:pt idx="0">
                  <c:v>comd</c:v>
                </c:pt>
              </c:strCache>
            </c:strRef>
          </c:tx>
          <c:cat>
            <c:strRef>
              <c:f>'bw-lat-sense'!$A$56:$A$61</c:f>
              <c:strCache>
                <c:ptCount val="6"/>
                <c:pt idx="0">
                  <c:v>0.125x</c:v>
                </c:pt>
                <c:pt idx="1">
                  <c:v>0.25x</c:v>
                </c:pt>
                <c:pt idx="2">
                  <c:v>0.5x</c:v>
                </c:pt>
                <c:pt idx="3">
                  <c:v>1x</c:v>
                </c:pt>
                <c:pt idx="4">
                  <c:v>2x</c:v>
                </c:pt>
                <c:pt idx="5">
                  <c:v>3x</c:v>
                </c:pt>
              </c:strCache>
            </c:strRef>
          </c:cat>
          <c:val>
            <c:numRef>
              <c:f>'bw-lat-sense'!$V$56:$V$61</c:f>
              <c:numCache>
                <c:formatCode>General</c:formatCode>
                <c:ptCount val="6"/>
                <c:pt idx="0">
                  <c:v>0.382183322049383</c:v>
                </c:pt>
                <c:pt idx="1">
                  <c:v>0.683285342556263</c:v>
                </c:pt>
                <c:pt idx="2">
                  <c:v>0.929592227941236</c:v>
                </c:pt>
                <c:pt idx="3">
                  <c:v>1.0</c:v>
                </c:pt>
                <c:pt idx="4">
                  <c:v>1.015127291117764</c:v>
                </c:pt>
                <c:pt idx="5">
                  <c:v>1.01874087427504</c:v>
                </c:pt>
              </c:numCache>
            </c:numRef>
          </c:val>
          <c:smooth val="0"/>
        </c:ser>
        <c:ser>
          <c:idx val="21"/>
          <c:order val="21"/>
          <c:tx>
            <c:strRef>
              <c:f>'bw-lat-sense'!$W$55</c:f>
              <c:strCache>
                <c:ptCount val="1"/>
                <c:pt idx="0">
                  <c:v>minife</c:v>
                </c:pt>
              </c:strCache>
            </c:strRef>
          </c:tx>
          <c:cat>
            <c:strRef>
              <c:f>'bw-lat-sense'!$A$56:$A$61</c:f>
              <c:strCache>
                <c:ptCount val="6"/>
                <c:pt idx="0">
                  <c:v>0.125x</c:v>
                </c:pt>
                <c:pt idx="1">
                  <c:v>0.25x</c:v>
                </c:pt>
                <c:pt idx="2">
                  <c:v>0.5x</c:v>
                </c:pt>
                <c:pt idx="3">
                  <c:v>1x</c:v>
                </c:pt>
                <c:pt idx="4">
                  <c:v>2x</c:v>
                </c:pt>
                <c:pt idx="5">
                  <c:v>3x</c:v>
                </c:pt>
              </c:strCache>
            </c:strRef>
          </c:cat>
          <c:val>
            <c:numRef>
              <c:f>'bw-lat-sense'!$W$56:$W$61</c:f>
              <c:numCache>
                <c:formatCode>General</c:formatCode>
                <c:ptCount val="6"/>
                <c:pt idx="0">
                  <c:v>0.130259216432519</c:v>
                </c:pt>
                <c:pt idx="1">
                  <c:v>0.257409110360463</c:v>
                </c:pt>
                <c:pt idx="2">
                  <c:v>0.513962360353634</c:v>
                </c:pt>
                <c:pt idx="3">
                  <c:v>1.0</c:v>
                </c:pt>
                <c:pt idx="4">
                  <c:v>1.830949367664867</c:v>
                </c:pt>
                <c:pt idx="5">
                  <c:v>2.313927761743042</c:v>
                </c:pt>
              </c:numCache>
            </c:numRef>
          </c:val>
          <c:smooth val="0"/>
        </c:ser>
        <c:ser>
          <c:idx val="22"/>
          <c:order val="22"/>
          <c:tx>
            <c:strRef>
              <c:f>'bw-lat-sense'!$X$55</c:f>
              <c:strCache>
                <c:ptCount val="1"/>
                <c:pt idx="0">
                  <c:v>xsbench</c:v>
                </c:pt>
              </c:strCache>
            </c:strRef>
          </c:tx>
          <c:cat>
            <c:strRef>
              <c:f>'bw-lat-sense'!$A$56:$A$61</c:f>
              <c:strCache>
                <c:ptCount val="6"/>
                <c:pt idx="0">
                  <c:v>0.125x</c:v>
                </c:pt>
                <c:pt idx="1">
                  <c:v>0.25x</c:v>
                </c:pt>
                <c:pt idx="2">
                  <c:v>0.5x</c:v>
                </c:pt>
                <c:pt idx="3">
                  <c:v>1x</c:v>
                </c:pt>
                <c:pt idx="4">
                  <c:v>2x</c:v>
                </c:pt>
                <c:pt idx="5">
                  <c:v>3x</c:v>
                </c:pt>
              </c:strCache>
            </c:strRef>
          </c:cat>
          <c:val>
            <c:numRef>
              <c:f>'bw-lat-sense'!$X$56:$X$61</c:f>
              <c:numCache>
                <c:formatCode>General</c:formatCode>
                <c:ptCount val="6"/>
                <c:pt idx="0">
                  <c:v>0.079415501905972</c:v>
                </c:pt>
                <c:pt idx="1">
                  <c:v>0.247776365946633</c:v>
                </c:pt>
                <c:pt idx="2">
                  <c:v>0.496188055908513</c:v>
                </c:pt>
                <c:pt idx="3">
                  <c:v>1.0</c:v>
                </c:pt>
                <c:pt idx="4">
                  <c:v>2.022752541296061</c:v>
                </c:pt>
                <c:pt idx="5">
                  <c:v>2.71529542566709</c:v>
                </c:pt>
              </c:numCache>
            </c:numRef>
          </c:val>
          <c:smooth val="0"/>
        </c:ser>
        <c:ser>
          <c:idx val="23"/>
          <c:order val="23"/>
          <c:tx>
            <c:strRef>
              <c:f>'bw-lat-sense'!$Y$55</c:f>
              <c:strCache>
                <c:ptCount val="1"/>
                <c:pt idx="0">
                  <c:v>cutcp</c:v>
                </c:pt>
              </c:strCache>
            </c:strRef>
          </c:tx>
          <c:cat>
            <c:strRef>
              <c:f>'bw-lat-sense'!$A$56:$A$61</c:f>
              <c:strCache>
                <c:ptCount val="6"/>
                <c:pt idx="0">
                  <c:v>0.125x</c:v>
                </c:pt>
                <c:pt idx="1">
                  <c:v>0.25x</c:v>
                </c:pt>
                <c:pt idx="2">
                  <c:v>0.5x</c:v>
                </c:pt>
                <c:pt idx="3">
                  <c:v>1x</c:v>
                </c:pt>
                <c:pt idx="4">
                  <c:v>2x</c:v>
                </c:pt>
                <c:pt idx="5">
                  <c:v>3x</c:v>
                </c:pt>
              </c:strCache>
            </c:strRef>
          </c:cat>
          <c:val>
            <c:numRef>
              <c:f>'bw-lat-sense'!$Y$56:$Y$61</c:f>
              <c:numCache>
                <c:formatCode>General</c:formatCode>
                <c:ptCount val="6"/>
                <c:pt idx="0">
                  <c:v>0.994555665242812</c:v>
                </c:pt>
                <c:pt idx="1">
                  <c:v>0.998293302210697</c:v>
                </c:pt>
                <c:pt idx="2">
                  <c:v>0.999047408004126</c:v>
                </c:pt>
                <c:pt idx="3">
                  <c:v>1.0</c:v>
                </c:pt>
                <c:pt idx="4">
                  <c:v>1.000005529258497</c:v>
                </c:pt>
                <c:pt idx="5">
                  <c:v>1.000134403514227</c:v>
                </c:pt>
              </c:numCache>
            </c:numRef>
          </c:val>
          <c:smooth val="0"/>
        </c:ser>
        <c:ser>
          <c:idx val="24"/>
          <c:order val="24"/>
          <c:tx>
            <c:strRef>
              <c:f>'bw-lat-sense'!$Z$55</c:f>
              <c:strCache>
                <c:ptCount val="1"/>
                <c:pt idx="0">
                  <c:v>histo</c:v>
                </c:pt>
              </c:strCache>
            </c:strRef>
          </c:tx>
          <c:cat>
            <c:strRef>
              <c:f>'bw-lat-sense'!$A$56:$A$61</c:f>
              <c:strCache>
                <c:ptCount val="6"/>
                <c:pt idx="0">
                  <c:v>0.125x</c:v>
                </c:pt>
                <c:pt idx="1">
                  <c:v>0.25x</c:v>
                </c:pt>
                <c:pt idx="2">
                  <c:v>0.5x</c:v>
                </c:pt>
                <c:pt idx="3">
                  <c:v>1x</c:v>
                </c:pt>
                <c:pt idx="4">
                  <c:v>2x</c:v>
                </c:pt>
                <c:pt idx="5">
                  <c:v>3x</c:v>
                </c:pt>
              </c:strCache>
            </c:strRef>
          </c:cat>
          <c:val>
            <c:numRef>
              <c:f>'bw-lat-sense'!$Z$56:$Z$61</c:f>
              <c:numCache>
                <c:formatCode>General</c:formatCode>
                <c:ptCount val="6"/>
                <c:pt idx="0">
                  <c:v>0.128896154812875</c:v>
                </c:pt>
                <c:pt idx="1">
                  <c:v>0.285228715485369</c:v>
                </c:pt>
                <c:pt idx="2">
                  <c:v>0.572292912215274</c:v>
                </c:pt>
                <c:pt idx="3">
                  <c:v>1.0</c:v>
                </c:pt>
                <c:pt idx="4">
                  <c:v>1.534873069511548</c:v>
                </c:pt>
                <c:pt idx="5">
                  <c:v>1.738909237772588</c:v>
                </c:pt>
              </c:numCache>
            </c:numRef>
          </c:val>
          <c:smooth val="0"/>
        </c:ser>
        <c:ser>
          <c:idx val="25"/>
          <c:order val="25"/>
          <c:tx>
            <c:strRef>
              <c:f>'bw-lat-sense'!$AA$55</c:f>
              <c:strCache>
                <c:ptCount val="1"/>
                <c:pt idx="0">
                  <c:v>lbm</c:v>
                </c:pt>
              </c:strCache>
            </c:strRef>
          </c:tx>
          <c:cat>
            <c:strRef>
              <c:f>'bw-lat-sense'!$A$56:$A$61</c:f>
              <c:strCache>
                <c:ptCount val="6"/>
                <c:pt idx="0">
                  <c:v>0.125x</c:v>
                </c:pt>
                <c:pt idx="1">
                  <c:v>0.25x</c:v>
                </c:pt>
                <c:pt idx="2">
                  <c:v>0.5x</c:v>
                </c:pt>
                <c:pt idx="3">
                  <c:v>1x</c:v>
                </c:pt>
                <c:pt idx="4">
                  <c:v>2x</c:v>
                </c:pt>
                <c:pt idx="5">
                  <c:v>3x</c:v>
                </c:pt>
              </c:strCache>
            </c:strRef>
          </c:cat>
          <c:val>
            <c:numRef>
              <c:f>'bw-lat-sense'!$AA$56:$AA$61</c:f>
              <c:numCache>
                <c:formatCode>General</c:formatCode>
                <c:ptCount val="6"/>
                <c:pt idx="0">
                  <c:v>0.132183908045977</c:v>
                </c:pt>
                <c:pt idx="1">
                  <c:v>0.264367816091954</c:v>
                </c:pt>
                <c:pt idx="2">
                  <c:v>0.5</c:v>
                </c:pt>
                <c:pt idx="3">
                  <c:v>1.0</c:v>
                </c:pt>
                <c:pt idx="4">
                  <c:v>1.975574712643678</c:v>
                </c:pt>
                <c:pt idx="5">
                  <c:v>2.734195402298851</c:v>
                </c:pt>
              </c:numCache>
            </c:numRef>
          </c:val>
          <c:smooth val="0"/>
        </c:ser>
        <c:ser>
          <c:idx val="26"/>
          <c:order val="26"/>
          <c:tx>
            <c:strRef>
              <c:f>'bw-lat-sense'!$AB$55</c:f>
              <c:strCache>
                <c:ptCount val="1"/>
                <c:pt idx="0">
                  <c:v>mri-gridding</c:v>
                </c:pt>
              </c:strCache>
            </c:strRef>
          </c:tx>
          <c:cat>
            <c:strRef>
              <c:f>'bw-lat-sense'!$A$56:$A$61</c:f>
              <c:strCache>
                <c:ptCount val="6"/>
                <c:pt idx="0">
                  <c:v>0.125x</c:v>
                </c:pt>
                <c:pt idx="1">
                  <c:v>0.25x</c:v>
                </c:pt>
                <c:pt idx="2">
                  <c:v>0.5x</c:v>
                </c:pt>
                <c:pt idx="3">
                  <c:v>1x</c:v>
                </c:pt>
                <c:pt idx="4">
                  <c:v>2x</c:v>
                </c:pt>
                <c:pt idx="5">
                  <c:v>3x</c:v>
                </c:pt>
              </c:strCache>
            </c:strRef>
          </c:cat>
          <c:val>
            <c:numRef>
              <c:f>'bw-lat-sense'!$AB$56:$AB$61</c:f>
              <c:numCache>
                <c:formatCode>General</c:formatCode>
                <c:ptCount val="6"/>
                <c:pt idx="0">
                  <c:v>0.390311091644671</c:v>
                </c:pt>
                <c:pt idx="1">
                  <c:v>0.65836397376641</c:v>
                </c:pt>
                <c:pt idx="2">
                  <c:v>0.932398944201754</c:v>
                </c:pt>
                <c:pt idx="3">
                  <c:v>1.0</c:v>
                </c:pt>
                <c:pt idx="4">
                  <c:v>1.007328346338708</c:v>
                </c:pt>
                <c:pt idx="5">
                  <c:v>1.008538595419495</c:v>
                </c:pt>
              </c:numCache>
            </c:numRef>
          </c:val>
          <c:smooth val="0"/>
        </c:ser>
        <c:ser>
          <c:idx val="27"/>
          <c:order val="27"/>
          <c:tx>
            <c:strRef>
              <c:f>'bw-lat-sense'!$AC$55</c:f>
              <c:strCache>
                <c:ptCount val="1"/>
                <c:pt idx="0">
                  <c:v>mri-q</c:v>
                </c:pt>
              </c:strCache>
            </c:strRef>
          </c:tx>
          <c:cat>
            <c:strRef>
              <c:f>'bw-lat-sense'!$A$56:$A$61</c:f>
              <c:strCache>
                <c:ptCount val="6"/>
                <c:pt idx="0">
                  <c:v>0.125x</c:v>
                </c:pt>
                <c:pt idx="1">
                  <c:v>0.25x</c:v>
                </c:pt>
                <c:pt idx="2">
                  <c:v>0.5x</c:v>
                </c:pt>
                <c:pt idx="3">
                  <c:v>1x</c:v>
                </c:pt>
                <c:pt idx="4">
                  <c:v>2x</c:v>
                </c:pt>
                <c:pt idx="5">
                  <c:v>3x</c:v>
                </c:pt>
              </c:strCache>
            </c:strRef>
          </c:cat>
          <c:val>
            <c:numRef>
              <c:f>'bw-lat-sense'!$AC$56:$AC$61</c:f>
              <c:numCache>
                <c:formatCode>General</c:formatCode>
                <c:ptCount val="6"/>
                <c:pt idx="0">
                  <c:v>0.984051220654569</c:v>
                </c:pt>
                <c:pt idx="1">
                  <c:v>0.992706515798465</c:v>
                </c:pt>
                <c:pt idx="2">
                  <c:v>0.998926353830426</c:v>
                </c:pt>
                <c:pt idx="3">
                  <c:v>1.0</c:v>
                </c:pt>
                <c:pt idx="4">
                  <c:v>0.999780284923975</c:v>
                </c:pt>
                <c:pt idx="5">
                  <c:v>1.001583216134354</c:v>
                </c:pt>
              </c:numCache>
            </c:numRef>
          </c:val>
          <c:smooth val="0"/>
        </c:ser>
        <c:ser>
          <c:idx val="28"/>
          <c:order val="28"/>
          <c:tx>
            <c:strRef>
              <c:f>'bw-lat-sense'!$AD$55</c:f>
              <c:strCache>
                <c:ptCount val="1"/>
                <c:pt idx="0">
                  <c:v>sad</c:v>
                </c:pt>
              </c:strCache>
            </c:strRef>
          </c:tx>
          <c:cat>
            <c:strRef>
              <c:f>'bw-lat-sense'!$A$56:$A$61</c:f>
              <c:strCache>
                <c:ptCount val="6"/>
                <c:pt idx="0">
                  <c:v>0.125x</c:v>
                </c:pt>
                <c:pt idx="1">
                  <c:v>0.25x</c:v>
                </c:pt>
                <c:pt idx="2">
                  <c:v>0.5x</c:v>
                </c:pt>
                <c:pt idx="3">
                  <c:v>1x</c:v>
                </c:pt>
                <c:pt idx="4">
                  <c:v>2x</c:v>
                </c:pt>
                <c:pt idx="5">
                  <c:v>3x</c:v>
                </c:pt>
              </c:strCache>
            </c:strRef>
          </c:cat>
          <c:val>
            <c:numRef>
              <c:f>'bw-lat-sense'!$AD$56:$AD$61</c:f>
              <c:numCache>
                <c:formatCode>General</c:formatCode>
                <c:ptCount val="6"/>
                <c:pt idx="0">
                  <c:v>0.23706190323619</c:v>
                </c:pt>
                <c:pt idx="1">
                  <c:v>0.435461035175803</c:v>
                </c:pt>
                <c:pt idx="2">
                  <c:v>0.716488443552063</c:v>
                </c:pt>
                <c:pt idx="3">
                  <c:v>1.0</c:v>
                </c:pt>
                <c:pt idx="4">
                  <c:v>1.203816874918576</c:v>
                </c:pt>
                <c:pt idx="5">
                  <c:v>1.279065111178371</c:v>
                </c:pt>
              </c:numCache>
            </c:numRef>
          </c:val>
          <c:smooth val="0"/>
        </c:ser>
        <c:ser>
          <c:idx val="29"/>
          <c:order val="29"/>
          <c:tx>
            <c:strRef>
              <c:f>'bw-lat-sense'!$AE$55</c:f>
              <c:strCache>
                <c:ptCount val="1"/>
                <c:pt idx="0">
                  <c:v>sgemm</c:v>
                </c:pt>
              </c:strCache>
            </c:strRef>
          </c:tx>
          <c:spPr>
            <a:ln w="34925">
              <a:solidFill>
                <a:srgbClr val="4F81BD"/>
              </a:solidFill>
              <a:prstDash val="dash"/>
            </a:ln>
          </c:spPr>
          <c:marker>
            <c:spPr>
              <a:solidFill>
                <a:srgbClr val="4F81BD"/>
              </a:solidFill>
              <a:ln>
                <a:solidFill>
                  <a:srgbClr val="4F81BD"/>
                </a:solidFill>
              </a:ln>
            </c:spPr>
          </c:marker>
          <c:cat>
            <c:strRef>
              <c:f>'bw-lat-sense'!$A$56:$A$61</c:f>
              <c:strCache>
                <c:ptCount val="6"/>
                <c:pt idx="0">
                  <c:v>0.125x</c:v>
                </c:pt>
                <c:pt idx="1">
                  <c:v>0.25x</c:v>
                </c:pt>
                <c:pt idx="2">
                  <c:v>0.5x</c:v>
                </c:pt>
                <c:pt idx="3">
                  <c:v>1x</c:v>
                </c:pt>
                <c:pt idx="4">
                  <c:v>2x</c:v>
                </c:pt>
                <c:pt idx="5">
                  <c:v>3x</c:v>
                </c:pt>
              </c:strCache>
            </c:strRef>
          </c:cat>
          <c:val>
            <c:numRef>
              <c:f>'bw-lat-sense'!$AE$56:$AE$61</c:f>
              <c:numCache>
                <c:formatCode>General</c:formatCode>
                <c:ptCount val="6"/>
                <c:pt idx="0">
                  <c:v>0.588269496671025</c:v>
                </c:pt>
                <c:pt idx="1">
                  <c:v>0.780415407968499</c:v>
                </c:pt>
                <c:pt idx="2">
                  <c:v>0.912010422772292</c:v>
                </c:pt>
                <c:pt idx="3">
                  <c:v>1.0</c:v>
                </c:pt>
                <c:pt idx="4">
                  <c:v>1.028405248207764</c:v>
                </c:pt>
                <c:pt idx="5">
                  <c:v>1.040019087124457</c:v>
                </c:pt>
              </c:numCache>
            </c:numRef>
          </c:val>
          <c:smooth val="0"/>
        </c:ser>
        <c:ser>
          <c:idx val="30"/>
          <c:order val="30"/>
          <c:tx>
            <c:strRef>
              <c:f>'bw-lat-sense'!$AF$55</c:f>
              <c:strCache>
                <c:ptCount val="1"/>
                <c:pt idx="0">
                  <c:v>spmv</c:v>
                </c:pt>
              </c:strCache>
            </c:strRef>
          </c:tx>
          <c:cat>
            <c:strRef>
              <c:f>'bw-lat-sense'!$A$56:$A$61</c:f>
              <c:strCache>
                <c:ptCount val="6"/>
                <c:pt idx="0">
                  <c:v>0.125x</c:v>
                </c:pt>
                <c:pt idx="1">
                  <c:v>0.25x</c:v>
                </c:pt>
                <c:pt idx="2">
                  <c:v>0.5x</c:v>
                </c:pt>
                <c:pt idx="3">
                  <c:v>1x</c:v>
                </c:pt>
                <c:pt idx="4">
                  <c:v>2x</c:v>
                </c:pt>
                <c:pt idx="5">
                  <c:v>3x</c:v>
                </c:pt>
              </c:strCache>
            </c:strRef>
          </c:cat>
          <c:val>
            <c:numRef>
              <c:f>'bw-lat-sense'!$AF$56:$AF$61</c:f>
              <c:numCache>
                <c:formatCode>General</c:formatCode>
                <c:ptCount val="6"/>
                <c:pt idx="0">
                  <c:v>0.447126756951537</c:v>
                </c:pt>
                <c:pt idx="1">
                  <c:v>0.826270156031003</c:v>
                </c:pt>
                <c:pt idx="2">
                  <c:v>0.998533570909584</c:v>
                </c:pt>
                <c:pt idx="3">
                  <c:v>1.0</c:v>
                </c:pt>
                <c:pt idx="4">
                  <c:v>0.992065071132864</c:v>
                </c:pt>
                <c:pt idx="5">
                  <c:v>0.994543999504804</c:v>
                </c:pt>
              </c:numCache>
            </c:numRef>
          </c:val>
          <c:smooth val="0"/>
        </c:ser>
        <c:ser>
          <c:idx val="31"/>
          <c:order val="31"/>
          <c:tx>
            <c:strRef>
              <c:f>'bw-lat-sense'!$AG$55</c:f>
              <c:strCache>
                <c:ptCount val="1"/>
                <c:pt idx="0">
                  <c:v>stencil</c:v>
                </c:pt>
              </c:strCache>
            </c:strRef>
          </c:tx>
          <c:cat>
            <c:strRef>
              <c:f>'bw-lat-sense'!$A$56:$A$61</c:f>
              <c:strCache>
                <c:ptCount val="6"/>
                <c:pt idx="0">
                  <c:v>0.125x</c:v>
                </c:pt>
                <c:pt idx="1">
                  <c:v>0.25x</c:v>
                </c:pt>
                <c:pt idx="2">
                  <c:v>0.5x</c:v>
                </c:pt>
                <c:pt idx="3">
                  <c:v>1x</c:v>
                </c:pt>
                <c:pt idx="4">
                  <c:v>2x</c:v>
                </c:pt>
                <c:pt idx="5">
                  <c:v>3x</c:v>
                </c:pt>
              </c:strCache>
            </c:strRef>
          </c:cat>
          <c:val>
            <c:numRef>
              <c:f>'bw-lat-sense'!$AG$56:$AG$61</c:f>
              <c:numCache>
                <c:formatCode>General</c:formatCode>
                <c:ptCount val="6"/>
                <c:pt idx="0">
                  <c:v>0.137757058481634</c:v>
                </c:pt>
                <c:pt idx="1">
                  <c:v>0.273535823071207</c:v>
                </c:pt>
                <c:pt idx="2">
                  <c:v>0.534375009689919</c:v>
                </c:pt>
                <c:pt idx="3">
                  <c:v>1.0</c:v>
                </c:pt>
                <c:pt idx="4">
                  <c:v>1.644817348900138</c:v>
                </c:pt>
                <c:pt idx="5">
                  <c:v>1.784372167313638</c:v>
                </c:pt>
              </c:numCache>
            </c:numRef>
          </c:val>
          <c:smooth val="0"/>
        </c:ser>
        <c:ser>
          <c:idx val="32"/>
          <c:order val="32"/>
          <c:tx>
            <c:strRef>
              <c:f>'bw-lat-sense'!$AH$55</c:f>
              <c:strCache>
                <c:ptCount val="1"/>
                <c:pt idx="0">
                  <c:v>tpacf</c:v>
                </c:pt>
              </c:strCache>
            </c:strRef>
          </c:tx>
          <c:cat>
            <c:strRef>
              <c:f>'bw-lat-sense'!$A$56:$A$61</c:f>
              <c:strCache>
                <c:ptCount val="6"/>
                <c:pt idx="0">
                  <c:v>0.125x</c:v>
                </c:pt>
                <c:pt idx="1">
                  <c:v>0.25x</c:v>
                </c:pt>
                <c:pt idx="2">
                  <c:v>0.5x</c:v>
                </c:pt>
                <c:pt idx="3">
                  <c:v>1x</c:v>
                </c:pt>
                <c:pt idx="4">
                  <c:v>2x</c:v>
                </c:pt>
                <c:pt idx="5">
                  <c:v>3x</c:v>
                </c:pt>
              </c:strCache>
            </c:strRef>
          </c:cat>
          <c:val>
            <c:numRef>
              <c:f>'bw-lat-sense'!$AH$56:$AH$61</c:f>
              <c:numCache>
                <c:formatCode>General</c:formatCode>
                <c:ptCount val="6"/>
                <c:pt idx="0">
                  <c:v>1.000632345615547</c:v>
                </c:pt>
                <c:pt idx="1">
                  <c:v>1.000889378185896</c:v>
                </c:pt>
                <c:pt idx="2">
                  <c:v>1.001951172910132</c:v>
                </c:pt>
                <c:pt idx="3">
                  <c:v>1.0</c:v>
                </c:pt>
                <c:pt idx="4">
                  <c:v>1.002534689919395</c:v>
                </c:pt>
                <c:pt idx="5">
                  <c:v>1.002225947551708</c:v>
                </c:pt>
              </c:numCache>
            </c:numRef>
          </c:val>
          <c:smooth val="0"/>
        </c:ser>
        <c:dLbls>
          <c:showLegendKey val="0"/>
          <c:showVal val="0"/>
          <c:showCatName val="0"/>
          <c:showSerName val="0"/>
          <c:showPercent val="0"/>
          <c:showBubbleSize val="0"/>
        </c:dLbls>
        <c:marker val="1"/>
        <c:smooth val="0"/>
        <c:axId val="2096336256"/>
        <c:axId val="2097119456"/>
      </c:lineChart>
      <c:catAx>
        <c:axId val="2096336256"/>
        <c:scaling>
          <c:orientation val="minMax"/>
        </c:scaling>
        <c:delete val="0"/>
        <c:axPos val="b"/>
        <c:title>
          <c:tx>
            <c:rich>
              <a:bodyPr/>
              <a:lstStyle/>
              <a:p>
                <a:pPr>
                  <a:defRPr sz="2400"/>
                </a:pPr>
                <a:r>
                  <a:rPr lang="en-US" sz="2400"/>
                  <a:t>Aggregate DRAM Bandwidth, 1x=200GB/sec</a:t>
                </a:r>
              </a:p>
            </c:rich>
          </c:tx>
          <c:layout>
            <c:manualLayout>
              <c:xMode val="edge"/>
              <c:yMode val="edge"/>
              <c:x val="0.165694923134881"/>
              <c:y val="0.878943268010641"/>
            </c:manualLayout>
          </c:layout>
          <c:overlay val="0"/>
        </c:title>
        <c:numFmt formatCode="General" sourceLinked="1"/>
        <c:majorTickMark val="out"/>
        <c:minorTickMark val="out"/>
        <c:tickLblPos val="nextTo"/>
        <c:txPr>
          <a:bodyPr/>
          <a:lstStyle/>
          <a:p>
            <a:pPr>
              <a:defRPr sz="1800"/>
            </a:pPr>
            <a:endParaRPr lang="en-US"/>
          </a:p>
        </c:txPr>
        <c:crossAx val="2097119456"/>
        <c:crosses val="autoZero"/>
        <c:auto val="1"/>
        <c:lblAlgn val="ctr"/>
        <c:lblOffset val="100"/>
        <c:tickMarkSkip val="1"/>
        <c:noMultiLvlLbl val="0"/>
      </c:catAx>
      <c:valAx>
        <c:axId val="2097119456"/>
        <c:scaling>
          <c:orientation val="minMax"/>
          <c:max val="3.0"/>
          <c:min val="0.0"/>
        </c:scaling>
        <c:delete val="0"/>
        <c:axPos val="l"/>
        <c:majorGridlines/>
        <c:title>
          <c:tx>
            <c:rich>
              <a:bodyPr rot="-5400000" vert="horz"/>
              <a:lstStyle/>
              <a:p>
                <a:pPr>
                  <a:defRPr sz="2400"/>
                </a:pPr>
                <a:r>
                  <a:rPr lang="en-US" sz="2400"/>
                  <a:t>Relative</a:t>
                </a:r>
                <a:r>
                  <a:rPr lang="en-US" sz="2400" baseline="0"/>
                  <a:t> Throughput</a:t>
                </a:r>
                <a:endParaRPr lang="en-US" sz="2400"/>
              </a:p>
            </c:rich>
          </c:tx>
          <c:layout>
            <c:manualLayout>
              <c:xMode val="edge"/>
              <c:yMode val="edge"/>
              <c:x val="0.00137736802965648"/>
              <c:y val="0.0714256142657834"/>
            </c:manualLayout>
          </c:layout>
          <c:overlay val="0"/>
        </c:title>
        <c:numFmt formatCode="General" sourceLinked="1"/>
        <c:majorTickMark val="out"/>
        <c:minorTickMark val="none"/>
        <c:tickLblPos val="nextTo"/>
        <c:txPr>
          <a:bodyPr/>
          <a:lstStyle/>
          <a:p>
            <a:pPr>
              <a:defRPr sz="1800"/>
            </a:pPr>
            <a:endParaRPr lang="en-US"/>
          </a:p>
        </c:txPr>
        <c:crossAx val="2096336256"/>
        <c:crosses val="autoZero"/>
        <c:crossBetween val="between"/>
        <c:majorUnit val="0.5"/>
      </c:valAx>
    </c:plotArea>
    <c:plotVisOnly val="1"/>
    <c:dispBlanksAs val="gap"/>
    <c:showDLblsOverMax val="0"/>
  </c:chart>
  <c:spPr>
    <a:solidFill>
      <a:srgbClr val="FFFFFF"/>
    </a:solidFill>
    <a:ln>
      <a:noFill/>
    </a:ln>
  </c:spPr>
  <c:externalData r:id="rId2">
    <c:autoUpdate val="0"/>
  </c:externalData>
  <c:userShapes r:id="rId3"/>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2214670024811"/>
          <c:y val="0.166358833586982"/>
          <c:w val="0.755680760500221"/>
          <c:h val="0.585434444327469"/>
        </c:manualLayout>
      </c:layout>
      <c:lineChart>
        <c:grouping val="standard"/>
        <c:varyColors val="0"/>
        <c:ser>
          <c:idx val="0"/>
          <c:order val="0"/>
          <c:tx>
            <c:strRef>
              <c:f>'bw-aware'!$B$2</c:f>
              <c:strCache>
                <c:ptCount val="1"/>
                <c:pt idx="0">
                  <c:v>backprop</c:v>
                </c:pt>
              </c:strCache>
            </c:strRef>
          </c:tx>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'bw-aware'!$B$3:$B$13</c:f>
              <c:numCache>
                <c:formatCode>General</c:formatCode>
                <c:ptCount val="11"/>
                <c:pt idx="0">
                  <c:v>1.012054736494892</c:v>
                </c:pt>
                <c:pt idx="1">
                  <c:v>1.106466350617553</c:v>
                </c:pt>
                <c:pt idx="2">
                  <c:v>1.196221767521771</c:v>
                </c:pt>
                <c:pt idx="3">
                  <c:v>1.271689419157417</c:v>
                </c:pt>
                <c:pt idx="4">
                  <c:v>1.134168899794317</c:v>
                </c:pt>
                <c:pt idx="5">
                  <c:v>1.0</c:v>
                </c:pt>
                <c:pt idx="6">
                  <c:v>0.823022680904104</c:v>
                </c:pt>
                <c:pt idx="7">
                  <c:v>0.7157017399708</c:v>
                </c:pt>
                <c:pt idx="8">
                  <c:v>0.637753966977989</c:v>
                </c:pt>
                <c:pt idx="9">
                  <c:v>0.574941133825699</c:v>
                </c:pt>
                <c:pt idx="10">
                  <c:v>0.526029557375016</c:v>
                </c:pt>
              </c:numCache>
            </c:numRef>
          </c:val>
          <c:smooth val="0"/>
        </c:ser>
        <c:ser>
          <c:idx val="1"/>
          <c:order val="1"/>
          <c:tx>
            <c:strRef>
              <c:f>'bw-aware'!$C$2</c:f>
              <c:strCache>
                <c:ptCount val="1"/>
                <c:pt idx="0">
                  <c:v>bfs</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'bw-aware'!$C$3:$C$13</c:f>
              <c:numCache>
                <c:formatCode>General</c:formatCode>
                <c:ptCount val="11"/>
                <c:pt idx="0">
                  <c:v>1.300102282955568</c:v>
                </c:pt>
                <c:pt idx="1">
                  <c:v>1.47546436461828</c:v>
                </c:pt>
                <c:pt idx="2">
                  <c:v>1.636527289092545</c:v>
                </c:pt>
                <c:pt idx="3">
                  <c:v>1.842512887652402</c:v>
                </c:pt>
                <c:pt idx="4">
                  <c:v>1.340058096718763</c:v>
                </c:pt>
                <c:pt idx="5">
                  <c:v>1.0</c:v>
                </c:pt>
                <c:pt idx="6">
                  <c:v>0.776397185173063</c:v>
                </c:pt>
                <c:pt idx="7">
                  <c:v>0.629293838474756</c:v>
                </c:pt>
                <c:pt idx="8">
                  <c:v>0.530222567711317</c:v>
                </c:pt>
                <c:pt idx="9">
                  <c:v>0.457462564438262</c:v>
                </c:pt>
                <c:pt idx="10">
                  <c:v>0.40256116520743</c:v>
                </c:pt>
              </c:numCache>
            </c:numRef>
          </c:val>
          <c:smooth val="0"/>
        </c:ser>
        <c:ser>
          <c:idx val="2"/>
          <c:order val="2"/>
          <c:tx>
            <c:strRef>
              <c:f>'bw-aware'!$D$2</c:f>
              <c:strCache>
                <c:ptCount val="1"/>
                <c:pt idx="0">
                  <c:v>cfd</c:v>
                </c:pt>
              </c:strCache>
            </c:strRef>
          </c:tx>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'bw-aware'!$D$3:$D$13</c:f>
              <c:numCache>
                <c:formatCode>General</c:formatCode>
                <c:ptCount val="11"/>
                <c:pt idx="0">
                  <c:v>1.028497493629731</c:v>
                </c:pt>
                <c:pt idx="1">
                  <c:v>1.079451159381946</c:v>
                </c:pt>
                <c:pt idx="2">
                  <c:v>1.125252016485592</c:v>
                </c:pt>
                <c:pt idx="3">
                  <c:v>1.161604642904135</c:v>
                </c:pt>
                <c:pt idx="4">
                  <c:v>1.094946370891866</c:v>
                </c:pt>
                <c:pt idx="5">
                  <c:v>1.0</c:v>
                </c:pt>
                <c:pt idx="6">
                  <c:v>0.909109944977285</c:v>
                </c:pt>
                <c:pt idx="7">
                  <c:v>0.848539683842224</c:v>
                </c:pt>
                <c:pt idx="8">
                  <c:v>0.782235119178154</c:v>
                </c:pt>
                <c:pt idx="9">
                  <c:v>0.731005561694343</c:v>
                </c:pt>
                <c:pt idx="10">
                  <c:v>0.693266402470858</c:v>
                </c:pt>
              </c:numCache>
            </c:numRef>
          </c:val>
          <c:smooth val="0"/>
        </c:ser>
        <c:ser>
          <c:idx val="3"/>
          <c:order val="3"/>
          <c:tx>
            <c:strRef>
              <c:f>'bw-aware'!$E$2</c:f>
              <c:strCache>
                <c:ptCount val="1"/>
                <c:pt idx="0">
                  <c:v>gaussian</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'bw-aware'!$E$3:$E$13</c:f>
              <c:numCache>
                <c:formatCode>General</c:formatCode>
                <c:ptCount val="11"/>
                <c:pt idx="0">
                  <c:v>1.020461249</c:v>
                </c:pt>
                <c:pt idx="1">
                  <c:v>1.056036297</c:v>
                </c:pt>
                <c:pt idx="2">
                  <c:v>1.089778677</c:v>
                </c:pt>
                <c:pt idx="3">
                  <c:v>1.106956888</c:v>
                </c:pt>
                <c:pt idx="4">
                  <c:v>1.07720066</c:v>
                </c:pt>
                <c:pt idx="5">
                  <c:v>1.0</c:v>
                </c:pt>
                <c:pt idx="6">
                  <c:v>0.917292664</c:v>
                </c:pt>
                <c:pt idx="7">
                  <c:v>0.842634092</c:v>
                </c:pt>
                <c:pt idx="8">
                  <c:v>0.777205863</c:v>
                </c:pt>
                <c:pt idx="9">
                  <c:v>0.71790781</c:v>
                </c:pt>
                <c:pt idx="10">
                  <c:v>0.662114292</c:v>
                </c:pt>
              </c:numCache>
            </c:numRef>
          </c:val>
          <c:smooth val="0"/>
        </c:ser>
        <c:ser>
          <c:idx val="4"/>
          <c:order val="4"/>
          <c:tx>
            <c:strRef>
              <c:f>'bw-aware'!$F$2</c:f>
              <c:strCache>
                <c:ptCount val="1"/>
                <c:pt idx="0">
                  <c:v>kmeans</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'bw-aware'!$F$3:$F$13</c:f>
              <c:numCache>
                <c:formatCode>General</c:formatCode>
                <c:ptCount val="11"/>
                <c:pt idx="0">
                  <c:v>1.254937777141577</c:v>
                </c:pt>
                <c:pt idx="1">
                  <c:v>1.359132185566391</c:v>
                </c:pt>
                <c:pt idx="2">
                  <c:v>1.488031232116967</c:v>
                </c:pt>
                <c:pt idx="3">
                  <c:v>1.474565903754181</c:v>
                </c:pt>
                <c:pt idx="4">
                  <c:v>1.199513500710717</c:v>
                </c:pt>
                <c:pt idx="5">
                  <c:v>1.0</c:v>
                </c:pt>
                <c:pt idx="6">
                  <c:v>0.859413144075976</c:v>
                </c:pt>
                <c:pt idx="7">
                  <c:v>0.744706460559338</c:v>
                </c:pt>
                <c:pt idx="8">
                  <c:v>0.64557415220487</c:v>
                </c:pt>
                <c:pt idx="9">
                  <c:v>0.563520696092076</c:v>
                </c:pt>
                <c:pt idx="10">
                  <c:v>0.497007363730276</c:v>
                </c:pt>
              </c:numCache>
            </c:numRef>
          </c:val>
          <c:smooth val="0"/>
        </c:ser>
        <c:ser>
          <c:idx val="5"/>
          <c:order val="5"/>
          <c:tx>
            <c:strRef>
              <c:f>'bw-aware'!$G$2</c:f>
              <c:strCache>
                <c:ptCount val="1"/>
                <c:pt idx="0">
                  <c:v>mummergpu</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'bw-aware'!$G$3:$G$13</c:f>
              <c:numCache>
                <c:formatCode>General</c:formatCode>
                <c:ptCount val="11"/>
                <c:pt idx="0">
                  <c:v>1.286779445173766</c:v>
                </c:pt>
                <c:pt idx="1">
                  <c:v>1.407397945146253</c:v>
                </c:pt>
                <c:pt idx="2">
                  <c:v>1.554393881032301</c:v>
                </c:pt>
                <c:pt idx="3">
                  <c:v>1.59007868816376</c:v>
                </c:pt>
                <c:pt idx="4">
                  <c:v>1.248909292435403</c:v>
                </c:pt>
                <c:pt idx="5">
                  <c:v>1.0</c:v>
                </c:pt>
                <c:pt idx="6">
                  <c:v>0.824787164631989</c:v>
                </c:pt>
                <c:pt idx="7">
                  <c:v>0.694994929683754</c:v>
                </c:pt>
                <c:pt idx="8">
                  <c:v>0.599244562184088</c:v>
                </c:pt>
                <c:pt idx="9">
                  <c:v>0.527646980213975</c:v>
                </c:pt>
                <c:pt idx="10">
                  <c:v>0.471574785199393</c:v>
                </c:pt>
              </c:numCache>
            </c:numRef>
          </c:val>
          <c:smooth val="0"/>
        </c:ser>
        <c:ser>
          <c:idx val="6"/>
          <c:order val="6"/>
          <c:tx>
            <c:strRef>
              <c:f>'bw-aware'!$H$2</c:f>
              <c:strCache>
                <c:ptCount val="1"/>
                <c:pt idx="0">
                  <c:v>needle</c:v>
                </c:pt>
              </c:strCache>
            </c:strRef>
          </c:tx>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'bw-aware'!$H$3:$H$13</c:f>
              <c:numCache>
                <c:formatCode>General</c:formatCode>
                <c:ptCount val="11"/>
                <c:pt idx="0">
                  <c:v>1.064977861837576</c:v>
                </c:pt>
                <c:pt idx="1">
                  <c:v>1.101851851851852</c:v>
                </c:pt>
                <c:pt idx="2">
                  <c:v>1.133745661137561</c:v>
                </c:pt>
                <c:pt idx="3">
                  <c:v>1.136160568708015</c:v>
                </c:pt>
                <c:pt idx="4">
                  <c:v>1.083976463256448</c:v>
                </c:pt>
                <c:pt idx="5">
                  <c:v>1.0</c:v>
                </c:pt>
                <c:pt idx="6">
                  <c:v>0.920885961289014</c:v>
                </c:pt>
                <c:pt idx="7">
                  <c:v>0.841288216410502</c:v>
                </c:pt>
                <c:pt idx="8">
                  <c:v>0.768580114060451</c:v>
                </c:pt>
                <c:pt idx="9">
                  <c:v>0.704917498206483</c:v>
                </c:pt>
                <c:pt idx="10">
                  <c:v>0.646764060088263</c:v>
                </c:pt>
              </c:numCache>
            </c:numRef>
          </c:val>
          <c:smooth val="0"/>
        </c:ser>
        <c:ser>
          <c:idx val="7"/>
          <c:order val="7"/>
          <c:tx>
            <c:strRef>
              <c:f>'bw-aware'!$I$2</c:f>
              <c:strCache>
                <c:ptCount val="1"/>
                <c:pt idx="0">
                  <c:v>nn</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'bw-aware'!$I$3:$I$13</c:f>
              <c:numCache>
                <c:formatCode>General</c:formatCode>
                <c:ptCount val="11"/>
                <c:pt idx="0">
                  <c:v>1.196884720719502</c:v>
                </c:pt>
                <c:pt idx="1">
                  <c:v>1.193957938869353</c:v>
                </c:pt>
                <c:pt idx="2">
                  <c:v>1.204014657154449</c:v>
                </c:pt>
                <c:pt idx="3">
                  <c:v>1.215089937787395</c:v>
                </c:pt>
                <c:pt idx="4">
                  <c:v>1.038744463416284</c:v>
                </c:pt>
                <c:pt idx="5">
                  <c:v>1.0</c:v>
                </c:pt>
                <c:pt idx="6">
                  <c:v>0.8564999915472</c:v>
                </c:pt>
                <c:pt idx="7">
                  <c:v>0.706366648634028</c:v>
                </c:pt>
                <c:pt idx="8">
                  <c:v>0.657013921760887</c:v>
                </c:pt>
                <c:pt idx="9">
                  <c:v>0.585062635244793</c:v>
                </c:pt>
                <c:pt idx="10">
                  <c:v>0.520875245131187</c:v>
                </c:pt>
              </c:numCache>
            </c:numRef>
          </c:val>
          <c:smooth val="0"/>
        </c:ser>
        <c:ser>
          <c:idx val="8"/>
          <c:order val="8"/>
          <c:tx>
            <c:strRef>
              <c:f>'bw-aware'!$J$2</c:f>
              <c:strCache>
                <c:ptCount val="1"/>
                <c:pt idx="0">
                  <c:v>pathfinder</c:v>
                </c:pt>
              </c:strCache>
            </c:strRef>
          </c:tx>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'bw-aware'!$J$3:$J$13</c:f>
              <c:numCache>
                <c:formatCode>General</c:formatCode>
                <c:ptCount val="11"/>
                <c:pt idx="0">
                  <c:v>0.989285208952588</c:v>
                </c:pt>
                <c:pt idx="1">
                  <c:v>1.00448403360093</c:v>
                </c:pt>
                <c:pt idx="2">
                  <c:v>1.014738705538664</c:v>
                </c:pt>
                <c:pt idx="3">
                  <c:v>1.017713521863371</c:v>
                </c:pt>
                <c:pt idx="4">
                  <c:v>1.018520326094126</c:v>
                </c:pt>
                <c:pt idx="5">
                  <c:v>1.0</c:v>
                </c:pt>
                <c:pt idx="6">
                  <c:v>0.937523005955484</c:v>
                </c:pt>
                <c:pt idx="7">
                  <c:v>0.84279206126978</c:v>
                </c:pt>
                <c:pt idx="8">
                  <c:v>0.759385631943011</c:v>
                </c:pt>
                <c:pt idx="9">
                  <c:v>0.681997986114509</c:v>
                </c:pt>
                <c:pt idx="10">
                  <c:v>0.616811741601363</c:v>
                </c:pt>
              </c:numCache>
            </c:numRef>
          </c:val>
          <c:smooth val="0"/>
        </c:ser>
        <c:ser>
          <c:idx val="9"/>
          <c:order val="9"/>
          <c:tx>
            <c:strRef>
              <c:f>'bw-aware'!$K$2</c:f>
              <c:strCache>
                <c:ptCount val="1"/>
                <c:pt idx="0">
                  <c:v>srad_v1</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'bw-aware'!$K$3:$K$13</c:f>
              <c:numCache>
                <c:formatCode>General</c:formatCode>
                <c:ptCount val="11"/>
                <c:pt idx="0">
                  <c:v>1.08671873841281</c:v>
                </c:pt>
                <c:pt idx="1">
                  <c:v>1.182631972432993</c:v>
                </c:pt>
                <c:pt idx="2">
                  <c:v>1.28889327123103</c:v>
                </c:pt>
                <c:pt idx="3">
                  <c:v>1.391523573735317</c:v>
                </c:pt>
                <c:pt idx="4">
                  <c:v>1.193345883433483</c:v>
                </c:pt>
                <c:pt idx="5">
                  <c:v>1.0</c:v>
                </c:pt>
                <c:pt idx="6">
                  <c:v>0.862557177205253</c:v>
                </c:pt>
                <c:pt idx="7">
                  <c:v>0.755561988687332</c:v>
                </c:pt>
                <c:pt idx="8">
                  <c:v>0.674690747331547</c:v>
                </c:pt>
                <c:pt idx="9">
                  <c:v>0.606430763602366</c:v>
                </c:pt>
                <c:pt idx="10">
                  <c:v>0.549435657482242</c:v>
                </c:pt>
              </c:numCache>
            </c:numRef>
          </c:val>
          <c:smooth val="0"/>
        </c:ser>
        <c:ser>
          <c:idx val="10"/>
          <c:order val="10"/>
          <c:tx>
            <c:strRef>
              <c:f>'bw-aware'!$L$2</c:f>
              <c:strCache>
                <c:ptCount val="1"/>
                <c:pt idx="0">
                  <c:v>cns</c:v>
                </c:pt>
              </c:strCache>
            </c:strRef>
          </c:tx>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'bw-aware'!$L$3:$L$13</c:f>
              <c:numCache>
                <c:formatCode>General</c:formatCode>
                <c:ptCount val="11"/>
                <c:pt idx="0">
                  <c:v>0.990136482698623</c:v>
                </c:pt>
                <c:pt idx="1">
                  <c:v>1.055218190260497</c:v>
                </c:pt>
                <c:pt idx="2">
                  <c:v>1.12076208905926</c:v>
                </c:pt>
                <c:pt idx="3">
                  <c:v>1.14830331233681</c:v>
                </c:pt>
                <c:pt idx="4">
                  <c:v>1.141959270460924</c:v>
                </c:pt>
                <c:pt idx="5">
                  <c:v>1.0</c:v>
                </c:pt>
                <c:pt idx="6">
                  <c:v>0.883934334751461</c:v>
                </c:pt>
                <c:pt idx="7">
                  <c:v>0.769765603361199</c:v>
                </c:pt>
                <c:pt idx="8">
                  <c:v>0.693982568474722</c:v>
                </c:pt>
                <c:pt idx="9">
                  <c:v>0.620580558419031</c:v>
                </c:pt>
                <c:pt idx="10">
                  <c:v>0.56752195873588</c:v>
                </c:pt>
              </c:numCache>
            </c:numRef>
          </c:val>
          <c:smooth val="0"/>
        </c:ser>
        <c:ser>
          <c:idx val="11"/>
          <c:order val="11"/>
          <c:tx>
            <c:strRef>
              <c:f>'bw-aware'!$M$2</c:f>
              <c:strCache>
                <c:ptCount val="1"/>
                <c:pt idx="0">
                  <c:v>comd</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'bw-aware'!$M$3:$M$13</c:f>
              <c:numCache>
                <c:formatCode>General</c:formatCode>
                <c:ptCount val="11"/>
                <c:pt idx="0">
                  <c:v>0.990742578870392</c:v>
                </c:pt>
                <c:pt idx="1">
                  <c:v>0.99749219095001</c:v>
                </c:pt>
                <c:pt idx="2">
                  <c:v>1.000291699921808</c:v>
                </c:pt>
                <c:pt idx="3">
                  <c:v>1.002033796677052</c:v>
                </c:pt>
                <c:pt idx="4">
                  <c:v>1.004436269644167</c:v>
                </c:pt>
                <c:pt idx="5">
                  <c:v>1.0</c:v>
                </c:pt>
                <c:pt idx="6">
                  <c:v>0.993858096090816</c:v>
                </c:pt>
                <c:pt idx="7">
                  <c:v>0.976177839718996</c:v>
                </c:pt>
                <c:pt idx="8">
                  <c:v>0.879414493434726</c:v>
                </c:pt>
                <c:pt idx="9">
                  <c:v>0.795453532607595</c:v>
                </c:pt>
                <c:pt idx="10">
                  <c:v>0.662547755733726</c:v>
                </c:pt>
              </c:numCache>
            </c:numRef>
          </c:val>
          <c:smooth val="0"/>
        </c:ser>
        <c:ser>
          <c:idx val="12"/>
          <c:order val="12"/>
          <c:tx>
            <c:strRef>
              <c:f>'bw-aware'!$N$2</c:f>
              <c:strCache>
                <c:ptCount val="1"/>
                <c:pt idx="0">
                  <c:v>minife</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'bw-aware'!$N$3:$N$13</c:f>
              <c:numCache>
                <c:formatCode>General</c:formatCode>
                <c:ptCount val="11"/>
                <c:pt idx="0">
                  <c:v>1.07502769425542</c:v>
                </c:pt>
                <c:pt idx="1">
                  <c:v>1.193738460726908</c:v>
                </c:pt>
                <c:pt idx="2">
                  <c:v>1.335839004061824</c:v>
                </c:pt>
                <c:pt idx="3">
                  <c:v>1.435221817798175</c:v>
                </c:pt>
                <c:pt idx="4">
                  <c:v>1.247433665664398</c:v>
                </c:pt>
                <c:pt idx="5">
                  <c:v>1.0</c:v>
                </c:pt>
                <c:pt idx="6">
                  <c:v>0.821844173656169</c:v>
                </c:pt>
                <c:pt idx="7">
                  <c:v>0.697700058026059</c:v>
                </c:pt>
                <c:pt idx="8">
                  <c:v>0.607247982275676</c:v>
                </c:pt>
                <c:pt idx="9">
                  <c:v>0.534462203935222</c:v>
                </c:pt>
                <c:pt idx="10">
                  <c:v>0.480708972938756</c:v>
                </c:pt>
              </c:numCache>
            </c:numRef>
          </c:val>
          <c:smooth val="0"/>
        </c:ser>
        <c:ser>
          <c:idx val="13"/>
          <c:order val="13"/>
          <c:tx>
            <c:strRef>
              <c:f>'bw-aware'!$O$2</c:f>
              <c:strCache>
                <c:ptCount val="1"/>
                <c:pt idx="0">
                  <c:v>xsbench</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'bw-aware'!$O$3:$O$13</c:f>
              <c:numCache>
                <c:formatCode>General</c:formatCode>
                <c:ptCount val="11"/>
                <c:pt idx="0">
                  <c:v>1.173713198874668</c:v>
                </c:pt>
                <c:pt idx="1">
                  <c:v>1.428933708443951</c:v>
                </c:pt>
                <c:pt idx="2">
                  <c:v>1.706026865316797</c:v>
                </c:pt>
                <c:pt idx="3">
                  <c:v>2.009351349209494</c:v>
                </c:pt>
                <c:pt idx="4">
                  <c:v>1.369378293775013</c:v>
                </c:pt>
                <c:pt idx="5">
                  <c:v>1.0</c:v>
                </c:pt>
                <c:pt idx="6">
                  <c:v>0.775052502278401</c:v>
                </c:pt>
                <c:pt idx="7">
                  <c:v>0.597139121131672</c:v>
                </c:pt>
                <c:pt idx="8">
                  <c:v>0.480326504735111</c:v>
                </c:pt>
                <c:pt idx="9">
                  <c:v>0.408249791972104</c:v>
                </c:pt>
                <c:pt idx="10">
                  <c:v>0.358006102151603</c:v>
                </c:pt>
              </c:numCache>
            </c:numRef>
          </c:val>
          <c:smooth val="0"/>
        </c:ser>
        <c:ser>
          <c:idx val="14"/>
          <c:order val="14"/>
          <c:tx>
            <c:strRef>
              <c:f>'bw-aware'!$P$2</c:f>
              <c:strCache>
                <c:ptCount val="1"/>
                <c:pt idx="0">
                  <c:v>histo</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'bw-aware'!$P$3:$P$13</c:f>
              <c:numCache>
                <c:formatCode>General</c:formatCode>
                <c:ptCount val="11"/>
                <c:pt idx="0">
                  <c:v>1.231835280142546</c:v>
                </c:pt>
                <c:pt idx="1">
                  <c:v>1.341646908846835</c:v>
                </c:pt>
                <c:pt idx="2">
                  <c:v>1.446088917432433</c:v>
                </c:pt>
                <c:pt idx="3">
                  <c:v>1.448638521229797</c:v>
                </c:pt>
                <c:pt idx="4">
                  <c:v>1.193074542109507</c:v>
                </c:pt>
                <c:pt idx="5">
                  <c:v>1.0</c:v>
                </c:pt>
                <c:pt idx="6">
                  <c:v>0.861703309173262</c:v>
                </c:pt>
                <c:pt idx="7">
                  <c:v>0.764079559227586</c:v>
                </c:pt>
                <c:pt idx="8">
                  <c:v>0.690817080413924</c:v>
                </c:pt>
                <c:pt idx="9">
                  <c:v>0.628781550139794</c:v>
                </c:pt>
                <c:pt idx="10">
                  <c:v>0.565485704352193</c:v>
                </c:pt>
              </c:numCache>
            </c:numRef>
          </c:val>
          <c:smooth val="0"/>
        </c:ser>
        <c:ser>
          <c:idx val="15"/>
          <c:order val="15"/>
          <c:tx>
            <c:strRef>
              <c:f>'bw-aware'!$Q$2</c:f>
              <c:strCache>
                <c:ptCount val="1"/>
                <c:pt idx="0">
                  <c:v>lbm</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'bw-aware'!$Q$3:$Q$13</c:f>
              <c:numCache>
                <c:formatCode>General</c:formatCode>
                <c:ptCount val="11"/>
                <c:pt idx="0">
                  <c:v>1.326155520846445</c:v>
                </c:pt>
                <c:pt idx="1">
                  <c:v>1.463878394406199</c:v>
                </c:pt>
                <c:pt idx="2">
                  <c:v>1.643196649960199</c:v>
                </c:pt>
                <c:pt idx="3">
                  <c:v>1.658670373174152</c:v>
                </c:pt>
                <c:pt idx="4">
                  <c:v>1.258596266662885</c:v>
                </c:pt>
                <c:pt idx="5">
                  <c:v>1.0</c:v>
                </c:pt>
                <c:pt idx="6">
                  <c:v>0.832441277681353</c:v>
                </c:pt>
                <c:pt idx="7">
                  <c:v>0.706593174754855</c:v>
                </c:pt>
                <c:pt idx="8">
                  <c:v>0.621466422481575</c:v>
                </c:pt>
                <c:pt idx="9">
                  <c:v>0.550386222571283</c:v>
                </c:pt>
                <c:pt idx="10">
                  <c:v>0.524991445839309</c:v>
                </c:pt>
              </c:numCache>
            </c:numRef>
          </c:val>
          <c:smooth val="0"/>
        </c:ser>
        <c:ser>
          <c:idx val="16"/>
          <c:order val="16"/>
          <c:tx>
            <c:strRef>
              <c:f>'bw-aware'!$R$2</c:f>
              <c:strCache>
                <c:ptCount val="1"/>
                <c:pt idx="0">
                  <c:v>sad</c:v>
                </c:pt>
              </c:strCache>
            </c:strRef>
          </c:tx>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'bw-aware'!$R$3:$R$13</c:f>
              <c:numCache>
                <c:formatCode>General</c:formatCode>
                <c:ptCount val="11"/>
                <c:pt idx="0">
                  <c:v>1.146212626985002</c:v>
                </c:pt>
                <c:pt idx="1">
                  <c:v>1.172771308302012</c:v>
                </c:pt>
                <c:pt idx="2">
                  <c:v>1.197895339532948</c:v>
                </c:pt>
                <c:pt idx="3">
                  <c:v>1.186654168932356</c:v>
                </c:pt>
                <c:pt idx="4">
                  <c:v>1.072098907742928</c:v>
                </c:pt>
                <c:pt idx="5">
                  <c:v>1.0</c:v>
                </c:pt>
                <c:pt idx="6">
                  <c:v>0.926547110682086</c:v>
                </c:pt>
                <c:pt idx="7">
                  <c:v>0.869430002276101</c:v>
                </c:pt>
                <c:pt idx="8">
                  <c:v>0.804064063291916</c:v>
                </c:pt>
                <c:pt idx="9">
                  <c:v>0.753285815868284</c:v>
                </c:pt>
                <c:pt idx="10">
                  <c:v>0.709950257134274</c:v>
                </c:pt>
              </c:numCache>
            </c:numRef>
          </c:val>
          <c:smooth val="0"/>
        </c:ser>
        <c:ser>
          <c:idx val="17"/>
          <c:order val="17"/>
          <c:tx>
            <c:strRef>
              <c:f>'bw-aware'!$S$2</c:f>
              <c:strCache>
                <c:ptCount val="1"/>
                <c:pt idx="0">
                  <c:v>sgemm</c:v>
                </c:pt>
              </c:strCache>
            </c:strRef>
          </c:tx>
          <c:spPr>
            <a:ln w="47625">
              <a:solidFill>
                <a:schemeClr val="accent1"/>
              </a:solidFill>
              <a:prstDash val="dash"/>
            </a:ln>
            <a:effectLst/>
          </c:spPr>
          <c:marker>
            <c:symbol val="triangle"/>
            <c:size val="11"/>
            <c:spPr>
              <a:solidFill>
                <a:schemeClr val="accent1"/>
              </a:solidFill>
              <a:ln>
                <a:solidFill>
                  <a:schemeClr val="accent1"/>
                </a:solidFill>
              </a:ln>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'bw-aware'!$S$3:$S$13</c:f>
              <c:numCache>
                <c:formatCode>General</c:formatCode>
                <c:ptCount val="11"/>
                <c:pt idx="0">
                  <c:v>1.123688863915731</c:v>
                </c:pt>
                <c:pt idx="1">
                  <c:v>1.082340052537825</c:v>
                </c:pt>
                <c:pt idx="2">
                  <c:v>1.005638523680604</c:v>
                </c:pt>
                <c:pt idx="3">
                  <c:v>1.00753288504824</c:v>
                </c:pt>
                <c:pt idx="4">
                  <c:v>1.000524943511513</c:v>
                </c:pt>
                <c:pt idx="5">
                  <c:v>1.0</c:v>
                </c:pt>
                <c:pt idx="6">
                  <c:v>0.939840169373078</c:v>
                </c:pt>
                <c:pt idx="7">
                  <c:v>0.939840169373078</c:v>
                </c:pt>
                <c:pt idx="8">
                  <c:v>0.897125200657755</c:v>
                </c:pt>
                <c:pt idx="9">
                  <c:v>0.865816613212274</c:v>
                </c:pt>
                <c:pt idx="10">
                  <c:v>0.815129676263098</c:v>
                </c:pt>
              </c:numCache>
            </c:numRef>
          </c:val>
          <c:smooth val="0"/>
        </c:ser>
        <c:ser>
          <c:idx val="18"/>
          <c:order val="18"/>
          <c:tx>
            <c:strRef>
              <c:f>'bw-aware'!$T$2</c:f>
              <c:strCache>
                <c:ptCount val="1"/>
                <c:pt idx="0">
                  <c:v>stencil</c:v>
                </c:pt>
              </c:strCache>
            </c:strRef>
          </c:tx>
          <c:spPr>
            <a:effectLst/>
          </c:spPr>
          <c:marker>
            <c:spPr>
              <a:effectLst/>
            </c:spPr>
          </c:marker>
          <c:cat>
            <c:strRef>
              <c:f>'bw-aware'!$A$3:$A$13</c:f>
              <c:strCache>
                <c:ptCount val="11"/>
                <c:pt idx="0">
                  <c:v>100G-0D</c:v>
                </c:pt>
                <c:pt idx="1">
                  <c:v>90G-10D</c:v>
                </c:pt>
                <c:pt idx="2">
                  <c:v>80G-20D</c:v>
                </c:pt>
                <c:pt idx="3">
                  <c:v>70G-30D</c:v>
                </c:pt>
                <c:pt idx="4">
                  <c:v>60G-40D</c:v>
                </c:pt>
                <c:pt idx="5">
                  <c:v>50G-50D</c:v>
                </c:pt>
                <c:pt idx="6">
                  <c:v>40G-60D</c:v>
                </c:pt>
                <c:pt idx="7">
                  <c:v>30G-70D</c:v>
                </c:pt>
                <c:pt idx="8">
                  <c:v>20G-80D</c:v>
                </c:pt>
                <c:pt idx="9">
                  <c:v>10G-90D</c:v>
                </c:pt>
                <c:pt idx="10">
                  <c:v>0G-100D</c:v>
                </c:pt>
              </c:strCache>
            </c:strRef>
          </c:cat>
          <c:val>
            <c:numRef>
              <c:f>'bw-aware'!$T$3:$T$13</c:f>
              <c:numCache>
                <c:formatCode>General</c:formatCode>
                <c:ptCount val="11"/>
                <c:pt idx="0">
                  <c:v>1.105427912929151</c:v>
                </c:pt>
                <c:pt idx="1">
                  <c:v>1.23153768570936</c:v>
                </c:pt>
                <c:pt idx="2">
                  <c:v>1.263142585640724</c:v>
                </c:pt>
                <c:pt idx="3">
                  <c:v>1.247867752737686</c:v>
                </c:pt>
                <c:pt idx="4">
                  <c:v>1.102685033207981</c:v>
                </c:pt>
                <c:pt idx="5">
                  <c:v>1.0</c:v>
                </c:pt>
                <c:pt idx="6">
                  <c:v>0.802301613250679</c:v>
                </c:pt>
                <c:pt idx="7">
                  <c:v>0.711669212715152</c:v>
                </c:pt>
                <c:pt idx="8">
                  <c:v>0.61442073114056</c:v>
                </c:pt>
                <c:pt idx="9">
                  <c:v>0.544479667515593</c:v>
                </c:pt>
                <c:pt idx="10">
                  <c:v>0.503628802533437</c:v>
                </c:pt>
              </c:numCache>
            </c:numRef>
          </c:val>
          <c:smooth val="0"/>
        </c:ser>
        <c:dLbls>
          <c:showLegendKey val="0"/>
          <c:showVal val="0"/>
          <c:showCatName val="0"/>
          <c:showSerName val="0"/>
          <c:showPercent val="0"/>
          <c:showBubbleSize val="0"/>
        </c:dLbls>
        <c:marker val="1"/>
        <c:smooth val="0"/>
        <c:axId val="-2142749440"/>
        <c:axId val="-2142743968"/>
      </c:lineChart>
      <c:catAx>
        <c:axId val="-2142749440"/>
        <c:scaling>
          <c:orientation val="minMax"/>
        </c:scaling>
        <c:delete val="0"/>
        <c:axPos val="b"/>
        <c:title>
          <c:tx>
            <c:rich>
              <a:bodyPr/>
              <a:lstStyle/>
              <a:p>
                <a:pPr>
                  <a:defRPr sz="1800"/>
                </a:pPr>
                <a:r>
                  <a:rPr lang="en-US" sz="1800" dirty="0"/>
                  <a:t>Ratio of </a:t>
                </a:r>
                <a:r>
                  <a:rPr lang="en-US" sz="1800" dirty="0" smtClean="0"/>
                  <a:t>Pages </a:t>
                </a:r>
                <a:r>
                  <a:rPr lang="en-US" sz="1800" dirty="0"/>
                  <a:t>Placed</a:t>
                </a:r>
                <a:r>
                  <a:rPr lang="en-US" sz="1800" baseline="0" dirty="0"/>
                  <a:t> in </a:t>
                </a:r>
                <a:r>
                  <a:rPr lang="en-US" sz="1800" baseline="0" dirty="0" smtClean="0"/>
                  <a:t>GDDR:DDR Memories</a:t>
                </a:r>
                <a:endParaRPr lang="en-US" sz="1800" dirty="0"/>
              </a:p>
            </c:rich>
          </c:tx>
          <c:layout>
            <c:manualLayout>
              <c:xMode val="edge"/>
              <c:yMode val="edge"/>
              <c:x val="0.30067750896796"/>
              <c:y val="0.923255513542836"/>
            </c:manualLayout>
          </c:layout>
          <c:overlay val="0"/>
        </c:title>
        <c:numFmt formatCode="General" sourceLinked="0"/>
        <c:majorTickMark val="out"/>
        <c:minorTickMark val="none"/>
        <c:tickLblPos val="nextTo"/>
        <c:spPr>
          <a:ln>
            <a:solidFill>
              <a:srgbClr val="B3B3B3">
                <a:lumMod val="75000"/>
              </a:srgbClr>
            </a:solidFill>
          </a:ln>
        </c:spPr>
        <c:txPr>
          <a:bodyPr/>
          <a:lstStyle/>
          <a:p>
            <a:pPr>
              <a:defRPr sz="1400"/>
            </a:pPr>
            <a:endParaRPr lang="en-US"/>
          </a:p>
        </c:txPr>
        <c:crossAx val="-2142743968"/>
        <c:crosses val="autoZero"/>
        <c:auto val="1"/>
        <c:lblAlgn val="ctr"/>
        <c:lblOffset val="100"/>
        <c:noMultiLvlLbl val="0"/>
      </c:catAx>
      <c:valAx>
        <c:axId val="-2142743968"/>
        <c:scaling>
          <c:orientation val="minMax"/>
          <c:max val="2.25"/>
        </c:scaling>
        <c:delete val="0"/>
        <c:axPos val="l"/>
        <c:majorGridlines/>
        <c:title>
          <c:tx>
            <c:rich>
              <a:bodyPr rot="-5400000" vert="horz"/>
              <a:lstStyle/>
              <a:p>
                <a:pPr>
                  <a:defRPr sz="1800"/>
                </a:pPr>
                <a:r>
                  <a:rPr lang="en-US" sz="1800" dirty="0"/>
                  <a:t>Throughput</a:t>
                </a:r>
              </a:p>
              <a:p>
                <a:pPr>
                  <a:defRPr sz="1800"/>
                </a:pPr>
                <a:r>
                  <a:rPr lang="en-US" sz="1800" dirty="0"/>
                  <a:t>Relative</a:t>
                </a:r>
                <a:r>
                  <a:rPr lang="en-US" sz="1800" baseline="0" dirty="0"/>
                  <a:t> to Linux Interleave</a:t>
                </a:r>
                <a:endParaRPr lang="en-US" sz="1800" dirty="0"/>
              </a:p>
            </c:rich>
          </c:tx>
          <c:layout>
            <c:manualLayout>
              <c:xMode val="edge"/>
              <c:yMode val="edge"/>
              <c:x val="0.0466226457366219"/>
              <c:y val="0.193440796436457"/>
            </c:manualLayout>
          </c:layout>
          <c:overlay val="0"/>
        </c:title>
        <c:numFmt formatCode="General" sourceLinked="1"/>
        <c:majorTickMark val="out"/>
        <c:minorTickMark val="none"/>
        <c:tickLblPos val="nextTo"/>
        <c:spPr>
          <a:ln>
            <a:solidFill>
              <a:srgbClr val="B3B3B3">
                <a:lumMod val="75000"/>
              </a:srgbClr>
            </a:solidFill>
          </a:ln>
        </c:spPr>
        <c:txPr>
          <a:bodyPr/>
          <a:lstStyle/>
          <a:p>
            <a:pPr>
              <a:defRPr sz="1600"/>
            </a:pPr>
            <a:endParaRPr lang="en-US"/>
          </a:p>
        </c:txPr>
        <c:crossAx val="-2142749440"/>
        <c:crosses val="autoZero"/>
        <c:crossBetween val="between"/>
        <c:majorUnit val="0.25"/>
      </c:valAx>
    </c:plotArea>
    <c:plotVisOnly val="1"/>
    <c:dispBlanksAs val="gap"/>
    <c:showDLblsOverMax val="0"/>
  </c:chart>
  <c:spPr>
    <a:solidFill>
      <a:srgbClr val="FFFFFF"/>
    </a:solidFill>
    <a:ln>
      <a:noFill/>
    </a:ln>
  </c:spPr>
  <c:externalData r:id="rId2">
    <c:autoUpdate val="0"/>
  </c:externalData>
  <c:userShapes r:id="rId3"/>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Sheet2!$D$32</c:f>
              <c:strCache>
                <c:ptCount val="1"/>
                <c:pt idx="0">
                  <c:v>THP Perfromance Relative to NoTHP (%)</c:v>
                </c:pt>
              </c:strCache>
            </c:strRef>
          </c:tx>
          <c:spPr>
            <a:solidFill>
              <a:schemeClr val="accent1"/>
            </a:solidFill>
            <a:ln>
              <a:noFill/>
            </a:ln>
            <a:effectLst/>
          </c:spPr>
          <c:invertIfNegative val="0"/>
          <c:cat>
            <c:strRef>
              <c:f>Sheet2!$C$33:$C$35</c:f>
              <c:strCache>
                <c:ptCount val="3"/>
                <c:pt idx="0">
                  <c:v>aerospike</c:v>
                </c:pt>
                <c:pt idx="1">
                  <c:v>redis</c:v>
                </c:pt>
                <c:pt idx="2">
                  <c:v>uBench</c:v>
                </c:pt>
              </c:strCache>
            </c:strRef>
          </c:cat>
          <c:val>
            <c:numRef>
              <c:f>Sheet2!$D$33:$D$35</c:f>
              <c:numCache>
                <c:formatCode>General</c:formatCode>
                <c:ptCount val="3"/>
                <c:pt idx="0">
                  <c:v>11.0</c:v>
                </c:pt>
                <c:pt idx="1">
                  <c:v>14.7</c:v>
                </c:pt>
                <c:pt idx="2">
                  <c:v>40.0</c:v>
                </c:pt>
              </c:numCache>
            </c:numRef>
          </c:val>
        </c:ser>
        <c:dLbls>
          <c:showLegendKey val="0"/>
          <c:showVal val="0"/>
          <c:showCatName val="0"/>
          <c:showSerName val="0"/>
          <c:showPercent val="0"/>
          <c:showBubbleSize val="0"/>
        </c:dLbls>
        <c:gapWidth val="219"/>
        <c:axId val="-2068790720"/>
        <c:axId val="-2069136016"/>
      </c:barChart>
      <c:catAx>
        <c:axId val="-2068790720"/>
        <c:scaling>
          <c:orientation val="maxMin"/>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069136016"/>
        <c:crosses val="autoZero"/>
        <c:auto val="1"/>
        <c:lblAlgn val="ctr"/>
        <c:lblOffset val="100"/>
        <c:noMultiLvlLbl val="0"/>
      </c:catAx>
      <c:valAx>
        <c:axId val="-206913601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068790720"/>
        <c:crosses val="max"/>
        <c:crossBetween val="between"/>
        <c:majorUnit val="5.0"/>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en-US" sz="2400" baseline="0"/>
              <a:t>% of Pages Idle for half a minute</a:t>
            </a:r>
            <a:endParaRPr lang="en-US" sz="2400"/>
          </a:p>
        </c:rich>
      </c:tx>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1"/>
          <c:order val="0"/>
          <c:tx>
            <c:strRef>
              <c:f>Sheet5!$F$16</c:f>
              <c:strCache>
                <c:ptCount val="1"/>
                <c:pt idx="0">
                  <c:v>4KB Pages</c:v>
                </c:pt>
              </c:strCache>
            </c:strRef>
          </c:tx>
          <c:spPr>
            <a:solidFill>
              <a:schemeClr val="accent2"/>
            </a:solidFill>
            <a:ln>
              <a:noFill/>
            </a:ln>
            <a:effectLst/>
          </c:spPr>
          <c:invertIfNegative val="0"/>
          <c:cat>
            <c:strRef>
              <c:f>Sheet5!$D$17:$D$18</c:f>
              <c:strCache>
                <c:ptCount val="2"/>
                <c:pt idx="0">
                  <c:v>redis</c:v>
                </c:pt>
                <c:pt idx="1">
                  <c:v>cassandra</c:v>
                </c:pt>
              </c:strCache>
            </c:strRef>
          </c:cat>
          <c:val>
            <c:numRef>
              <c:f>Sheet5!$F$17:$F$18</c:f>
              <c:numCache>
                <c:formatCode>General</c:formatCode>
                <c:ptCount val="2"/>
                <c:pt idx="0">
                  <c:v>65.21739130434782</c:v>
                </c:pt>
                <c:pt idx="1">
                  <c:v>46.66666666666648</c:v>
                </c:pt>
              </c:numCache>
            </c:numRef>
          </c:val>
        </c:ser>
        <c:dLbls>
          <c:showLegendKey val="0"/>
          <c:showVal val="0"/>
          <c:showCatName val="0"/>
          <c:showSerName val="0"/>
          <c:showPercent val="0"/>
          <c:showBubbleSize val="0"/>
        </c:dLbls>
        <c:gapWidth val="182"/>
        <c:axId val="-2063974336"/>
        <c:axId val="-2063970816"/>
      </c:barChart>
      <c:catAx>
        <c:axId val="-206397433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063970816"/>
        <c:crosses val="autoZero"/>
        <c:auto val="1"/>
        <c:lblAlgn val="ctr"/>
        <c:lblOffset val="100"/>
        <c:noMultiLvlLbl val="0"/>
      </c:catAx>
      <c:valAx>
        <c:axId val="-2063970816"/>
        <c:scaling>
          <c:orientation val="minMax"/>
          <c:max val="100.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063974336"/>
        <c:crosses val="autoZero"/>
        <c:crossBetween val="between"/>
      </c:val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r>
              <a:rPr lang="en-US" sz="2400" baseline="0"/>
              <a:t>% of Pages Idle for half a minute</a:t>
            </a:r>
            <a:endParaRPr lang="en-US" sz="2400"/>
          </a:p>
        </c:rich>
      </c:tx>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Sheet5!$E$16</c:f>
              <c:strCache>
                <c:ptCount val="1"/>
                <c:pt idx="0">
                  <c:v>2MB Pages</c:v>
                </c:pt>
              </c:strCache>
            </c:strRef>
          </c:tx>
          <c:spPr>
            <a:solidFill>
              <a:schemeClr val="accent1"/>
            </a:solidFill>
            <a:ln>
              <a:noFill/>
            </a:ln>
            <a:effectLst/>
          </c:spPr>
          <c:invertIfNegative val="0"/>
          <c:cat>
            <c:strRef>
              <c:f>Sheet5!$D$17:$D$18</c:f>
              <c:strCache>
                <c:ptCount val="2"/>
                <c:pt idx="0">
                  <c:v>redis</c:v>
                </c:pt>
                <c:pt idx="1">
                  <c:v>cassandra</c:v>
                </c:pt>
              </c:strCache>
            </c:strRef>
          </c:cat>
          <c:val>
            <c:numRef>
              <c:f>Sheet5!$E$17:$E$18</c:f>
              <c:numCache>
                <c:formatCode>General</c:formatCode>
                <c:ptCount val="2"/>
                <c:pt idx="0">
                  <c:v>9.8</c:v>
                </c:pt>
                <c:pt idx="1">
                  <c:v>23.07692307692308</c:v>
                </c:pt>
              </c:numCache>
            </c:numRef>
          </c:val>
        </c:ser>
        <c:ser>
          <c:idx val="1"/>
          <c:order val="1"/>
          <c:tx>
            <c:strRef>
              <c:f>Sheet5!$F$16</c:f>
              <c:strCache>
                <c:ptCount val="1"/>
                <c:pt idx="0">
                  <c:v>4KB Pages</c:v>
                </c:pt>
              </c:strCache>
            </c:strRef>
          </c:tx>
          <c:spPr>
            <a:solidFill>
              <a:schemeClr val="accent2"/>
            </a:solidFill>
            <a:ln>
              <a:noFill/>
            </a:ln>
            <a:effectLst/>
          </c:spPr>
          <c:invertIfNegative val="0"/>
          <c:cat>
            <c:strRef>
              <c:f>Sheet5!$D$17:$D$18</c:f>
              <c:strCache>
                <c:ptCount val="2"/>
                <c:pt idx="0">
                  <c:v>redis</c:v>
                </c:pt>
                <c:pt idx="1">
                  <c:v>cassandra</c:v>
                </c:pt>
              </c:strCache>
            </c:strRef>
          </c:cat>
          <c:val>
            <c:numRef>
              <c:f>Sheet5!$F$17:$F$18</c:f>
              <c:numCache>
                <c:formatCode>General</c:formatCode>
                <c:ptCount val="2"/>
                <c:pt idx="0">
                  <c:v>65.21739130434782</c:v>
                </c:pt>
                <c:pt idx="1">
                  <c:v>46.66666666666646</c:v>
                </c:pt>
              </c:numCache>
            </c:numRef>
          </c:val>
        </c:ser>
        <c:dLbls>
          <c:showLegendKey val="0"/>
          <c:showVal val="0"/>
          <c:showCatName val="0"/>
          <c:showSerName val="0"/>
          <c:showPercent val="0"/>
          <c:showBubbleSize val="0"/>
        </c:dLbls>
        <c:gapWidth val="182"/>
        <c:axId val="-2066430272"/>
        <c:axId val="-2066329728"/>
      </c:barChart>
      <c:catAx>
        <c:axId val="-20664302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066329728"/>
        <c:crosses val="autoZero"/>
        <c:auto val="1"/>
        <c:lblAlgn val="ctr"/>
        <c:lblOffset val="100"/>
        <c:noMultiLvlLbl val="0"/>
      </c:catAx>
      <c:valAx>
        <c:axId val="-2066329728"/>
        <c:scaling>
          <c:orientation val="minMax"/>
          <c:max val="100.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066430272"/>
        <c:crosses val="autoZero"/>
        <c:crossBetween val="between"/>
      </c:val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07105732090849"/>
          <c:y val="0.0968312704338926"/>
          <c:w val="0.876347633660925"/>
          <c:h val="0.588472625662828"/>
        </c:manualLayout>
      </c:layout>
      <c:barChart>
        <c:barDir val="col"/>
        <c:grouping val="clustered"/>
        <c:varyColors val="0"/>
        <c:ser>
          <c:idx val="2"/>
          <c:order val="0"/>
          <c:tx>
            <c:strRef>
              <c:f>'GDDR+memcpy'!$O$23</c:f>
              <c:strCache>
                <c:ptCount val="1"/>
                <c:pt idx="0">
                  <c:v>Legacy CUDA</c:v>
                </c:pt>
              </c:strCache>
            </c:strRef>
          </c:tx>
          <c:spPr>
            <a:pattFill prst="wdUpDiag">
              <a:fgClr>
                <a:srgbClr val="1F497D">
                  <a:lumMod val="40000"/>
                  <a:lumOff val="60000"/>
                </a:srgbClr>
              </a:fgClr>
              <a:bgClr>
                <a:prstClr val="white"/>
              </a:bgClr>
            </a:pattFill>
            <a:ln>
              <a:solidFill>
                <a:sysClr val="windowText" lastClr="000000"/>
              </a:solidFill>
            </a:ln>
          </c:spPr>
          <c:invertIfNegative val="0"/>
          <c:cat>
            <c:strRef>
              <c:f>'GDDR+memcpy'!$P$20:$AA$20</c:f>
              <c:strCache>
                <c:ptCount val="12"/>
                <c:pt idx="0">
                  <c:v>backprop</c:v>
                </c:pt>
                <c:pt idx="1">
                  <c:v>bfs</c:v>
                </c:pt>
                <c:pt idx="2">
                  <c:v>cns</c:v>
                </c:pt>
                <c:pt idx="3">
                  <c:v>comd</c:v>
                </c:pt>
                <c:pt idx="4">
                  <c:v>kmeans</c:v>
                </c:pt>
                <c:pt idx="5">
                  <c:v>minife</c:v>
                </c:pt>
                <c:pt idx="6">
                  <c:v>mummer</c:v>
                </c:pt>
                <c:pt idx="7">
                  <c:v>needle</c:v>
                </c:pt>
                <c:pt idx="8">
                  <c:v>pathfinder</c:v>
                </c:pt>
                <c:pt idx="9">
                  <c:v>srad_v1</c:v>
                </c:pt>
                <c:pt idx="10">
                  <c:v>xsbench</c:v>
                </c:pt>
                <c:pt idx="11">
                  <c:v>geo-mean</c:v>
                </c:pt>
              </c:strCache>
            </c:strRef>
          </c:cat>
          <c:val>
            <c:numRef>
              <c:f>'GDDR+memcpy'!$P$23:$AA$23</c:f>
              <c:numCache>
                <c:formatCode>General</c:formatCode>
                <c:ptCount val="12"/>
                <c:pt idx="0">
                  <c:v>1.24562060861677</c:v>
                </c:pt>
                <c:pt idx="1">
                  <c:v>3.080479087629106</c:v>
                </c:pt>
                <c:pt idx="2">
                  <c:v>1.713861158279006</c:v>
                </c:pt>
                <c:pt idx="3">
                  <c:v>1.495352705214754</c:v>
                </c:pt>
                <c:pt idx="4">
                  <c:v>2.524988297402023</c:v>
                </c:pt>
                <c:pt idx="5">
                  <c:v>1.761900500857437</c:v>
                </c:pt>
                <c:pt idx="6">
                  <c:v>2.70277342034856</c:v>
                </c:pt>
                <c:pt idx="7">
                  <c:v>1.336232969669168</c:v>
                </c:pt>
                <c:pt idx="8">
                  <c:v>0.914156418847545</c:v>
                </c:pt>
                <c:pt idx="9">
                  <c:v>1.976463213575327</c:v>
                </c:pt>
                <c:pt idx="10">
                  <c:v>3.196559938148054</c:v>
                </c:pt>
                <c:pt idx="11">
                  <c:v>1.858289848555438</c:v>
                </c:pt>
              </c:numCache>
            </c:numRef>
          </c:val>
        </c:ser>
        <c:ser>
          <c:idx val="6"/>
          <c:order val="1"/>
          <c:tx>
            <c:strRef>
              <c:f>'GDDR+memcpy'!$O$27</c:f>
              <c:strCache>
                <c:ptCount val="1"/>
                <c:pt idx="0">
                  <c:v>First-Touch + Range Exp + BW Balancing</c:v>
                </c:pt>
              </c:strCache>
            </c:strRef>
          </c:tx>
          <c:spPr>
            <a:solidFill>
              <a:srgbClr val="1F497D">
                <a:lumMod val="60000"/>
                <a:lumOff val="40000"/>
              </a:srgbClr>
            </a:solidFill>
            <a:ln>
              <a:solidFill>
                <a:sysClr val="windowText" lastClr="000000"/>
              </a:solidFill>
            </a:ln>
          </c:spPr>
          <c:invertIfNegative val="0"/>
          <c:cat>
            <c:strRef>
              <c:f>'GDDR+memcpy'!$P$20:$AA$20</c:f>
              <c:strCache>
                <c:ptCount val="12"/>
                <c:pt idx="0">
                  <c:v>backprop</c:v>
                </c:pt>
                <c:pt idx="1">
                  <c:v>bfs</c:v>
                </c:pt>
                <c:pt idx="2">
                  <c:v>cns</c:v>
                </c:pt>
                <c:pt idx="3">
                  <c:v>comd</c:v>
                </c:pt>
                <c:pt idx="4">
                  <c:v>kmeans</c:v>
                </c:pt>
                <c:pt idx="5">
                  <c:v>minife</c:v>
                </c:pt>
                <c:pt idx="6">
                  <c:v>mummer</c:v>
                </c:pt>
                <c:pt idx="7">
                  <c:v>needle</c:v>
                </c:pt>
                <c:pt idx="8">
                  <c:v>pathfinder</c:v>
                </c:pt>
                <c:pt idx="9">
                  <c:v>srad_v1</c:v>
                </c:pt>
                <c:pt idx="10">
                  <c:v>xsbench</c:v>
                </c:pt>
                <c:pt idx="11">
                  <c:v>geo-mean</c:v>
                </c:pt>
              </c:strCache>
            </c:strRef>
          </c:cat>
          <c:val>
            <c:numRef>
              <c:f>'GDDR+memcpy'!$P$27:$AA$27</c:f>
              <c:numCache>
                <c:formatCode>General</c:formatCode>
                <c:ptCount val="12"/>
                <c:pt idx="0">
                  <c:v>1.338394715627428</c:v>
                </c:pt>
                <c:pt idx="1">
                  <c:v>4.14</c:v>
                </c:pt>
                <c:pt idx="2">
                  <c:v>2.58800113504337</c:v>
                </c:pt>
                <c:pt idx="3">
                  <c:v>1.470948420915993</c:v>
                </c:pt>
                <c:pt idx="4">
                  <c:v>2.67</c:v>
                </c:pt>
                <c:pt idx="5">
                  <c:v>0.975760615817391</c:v>
                </c:pt>
                <c:pt idx="6">
                  <c:v>2.053486045742346</c:v>
                </c:pt>
                <c:pt idx="7">
                  <c:v>1.7</c:v>
                </c:pt>
                <c:pt idx="8">
                  <c:v>1.072894754466323</c:v>
                </c:pt>
                <c:pt idx="9">
                  <c:v>2.157397990325436</c:v>
                </c:pt>
                <c:pt idx="10">
                  <c:v>3.5</c:v>
                </c:pt>
                <c:pt idx="11">
                  <c:v>1.950455749958346</c:v>
                </c:pt>
              </c:numCache>
            </c:numRef>
          </c:val>
        </c:ser>
        <c:ser>
          <c:idx val="3"/>
          <c:order val="2"/>
          <c:tx>
            <c:strRef>
              <c:f>'GDDR+memcpy'!$O$24</c:f>
              <c:strCache>
                <c:ptCount val="1"/>
                <c:pt idx="0">
                  <c:v>ORACLE</c:v>
                </c:pt>
              </c:strCache>
            </c:strRef>
          </c:tx>
          <c:spPr>
            <a:pattFill prst="pct90">
              <a:fgClr>
                <a:srgbClr val="8064A2">
                  <a:lumMod val="50000"/>
                </a:srgbClr>
              </a:fgClr>
              <a:bgClr>
                <a:prstClr val="white"/>
              </a:bgClr>
            </a:pattFill>
          </c:spPr>
          <c:invertIfNegative val="0"/>
          <c:cat>
            <c:strRef>
              <c:f>'GDDR+memcpy'!$P$20:$AA$20</c:f>
              <c:strCache>
                <c:ptCount val="12"/>
                <c:pt idx="0">
                  <c:v>backprop</c:v>
                </c:pt>
                <c:pt idx="1">
                  <c:v>bfs</c:v>
                </c:pt>
                <c:pt idx="2">
                  <c:v>cns</c:v>
                </c:pt>
                <c:pt idx="3">
                  <c:v>comd</c:v>
                </c:pt>
                <c:pt idx="4">
                  <c:v>kmeans</c:v>
                </c:pt>
                <c:pt idx="5">
                  <c:v>minife</c:v>
                </c:pt>
                <c:pt idx="6">
                  <c:v>mummer</c:v>
                </c:pt>
                <c:pt idx="7">
                  <c:v>needle</c:v>
                </c:pt>
                <c:pt idx="8">
                  <c:v>pathfinder</c:v>
                </c:pt>
                <c:pt idx="9">
                  <c:v>srad_v1</c:v>
                </c:pt>
                <c:pt idx="10">
                  <c:v>xsbench</c:v>
                </c:pt>
                <c:pt idx="11">
                  <c:v>geo-mean</c:v>
                </c:pt>
              </c:strCache>
            </c:strRef>
          </c:cat>
          <c:val>
            <c:numRef>
              <c:f>'GDDR+memcpy'!$P$24:$AA$24</c:f>
              <c:numCache>
                <c:formatCode>General</c:formatCode>
                <c:ptCount val="12"/>
                <c:pt idx="0">
                  <c:v>2.417524645389471</c:v>
                </c:pt>
                <c:pt idx="1">
                  <c:v>4.57697623838852</c:v>
                </c:pt>
                <c:pt idx="2">
                  <c:v>3.23</c:v>
                </c:pt>
                <c:pt idx="3">
                  <c:v>1.512394824381176</c:v>
                </c:pt>
                <c:pt idx="4">
                  <c:v>2.96688944945778</c:v>
                </c:pt>
                <c:pt idx="5">
                  <c:v>2.985635589500483</c:v>
                </c:pt>
                <c:pt idx="6">
                  <c:v>3.371848406804498</c:v>
                </c:pt>
                <c:pt idx="7">
                  <c:v>1.756684761600645</c:v>
                </c:pt>
                <c:pt idx="8">
                  <c:v>1.649958088056476</c:v>
                </c:pt>
                <c:pt idx="9">
                  <c:v>2.532641547350414</c:v>
                </c:pt>
                <c:pt idx="10">
                  <c:v>5.612617598229105</c:v>
                </c:pt>
                <c:pt idx="11">
                  <c:v>2.74440453096638</c:v>
                </c:pt>
              </c:numCache>
            </c:numRef>
          </c:val>
        </c:ser>
        <c:dLbls>
          <c:showLegendKey val="0"/>
          <c:showVal val="0"/>
          <c:showCatName val="0"/>
          <c:showSerName val="0"/>
          <c:showPercent val="0"/>
          <c:showBubbleSize val="0"/>
        </c:dLbls>
        <c:gapWidth val="150"/>
        <c:axId val="-2066018752"/>
        <c:axId val="-2066015344"/>
      </c:barChart>
      <c:catAx>
        <c:axId val="-2066018752"/>
        <c:scaling>
          <c:orientation val="minMax"/>
        </c:scaling>
        <c:delete val="0"/>
        <c:axPos val="b"/>
        <c:numFmt formatCode="General" sourceLinked="0"/>
        <c:majorTickMark val="out"/>
        <c:minorTickMark val="none"/>
        <c:tickLblPos val="nextTo"/>
        <c:txPr>
          <a:bodyPr/>
          <a:lstStyle/>
          <a:p>
            <a:pPr>
              <a:defRPr sz="1800" b="1"/>
            </a:pPr>
            <a:endParaRPr lang="en-US"/>
          </a:p>
        </c:txPr>
        <c:crossAx val="-2066015344"/>
        <c:crosses val="autoZero"/>
        <c:auto val="1"/>
        <c:lblAlgn val="ctr"/>
        <c:lblOffset val="100"/>
        <c:noMultiLvlLbl val="0"/>
      </c:catAx>
      <c:valAx>
        <c:axId val="-2066015344"/>
        <c:scaling>
          <c:orientation val="minMax"/>
        </c:scaling>
        <c:delete val="0"/>
        <c:axPos val="l"/>
        <c:majorGridlines/>
        <c:title>
          <c:tx>
            <c:rich>
              <a:bodyPr rot="-5400000" vert="horz"/>
              <a:lstStyle/>
              <a:p>
                <a:pPr>
                  <a:defRPr sz="1800"/>
                </a:pPr>
                <a:r>
                  <a:rPr lang="en-US" sz="1800" dirty="0"/>
                  <a:t>Throughput Relative</a:t>
                </a:r>
              </a:p>
              <a:p>
                <a:pPr>
                  <a:defRPr sz="1800"/>
                </a:pPr>
                <a:r>
                  <a:rPr lang="en-US" sz="1800" dirty="0" smtClean="0"/>
                  <a:t>to</a:t>
                </a:r>
                <a:r>
                  <a:rPr lang="en-US" sz="1800" baseline="0" dirty="0" smtClean="0"/>
                  <a:t> No Migration</a:t>
                </a:r>
                <a:endParaRPr lang="en-US" sz="1800" dirty="0"/>
              </a:p>
            </c:rich>
          </c:tx>
          <c:layout>
            <c:manualLayout>
              <c:xMode val="edge"/>
              <c:yMode val="edge"/>
              <c:x val="0.00187264603832886"/>
              <c:y val="0.104947229278116"/>
            </c:manualLayout>
          </c:layout>
          <c:overlay val="0"/>
        </c:title>
        <c:numFmt formatCode="General" sourceLinked="1"/>
        <c:majorTickMark val="out"/>
        <c:minorTickMark val="none"/>
        <c:tickLblPos val="nextTo"/>
        <c:txPr>
          <a:bodyPr/>
          <a:lstStyle/>
          <a:p>
            <a:pPr>
              <a:defRPr sz="1600"/>
            </a:pPr>
            <a:endParaRPr lang="en-US"/>
          </a:p>
        </c:txPr>
        <c:crossAx val="-2066018752"/>
        <c:crosses val="autoZero"/>
        <c:crossBetween val="between"/>
      </c:valAx>
    </c:plotArea>
    <c:legend>
      <c:legendPos val="t"/>
      <c:layout>
        <c:manualLayout>
          <c:xMode val="edge"/>
          <c:yMode val="edge"/>
          <c:x val="0.0"/>
          <c:y val="0.00152876940140694"/>
          <c:w val="0.996041636182508"/>
          <c:h val="0.0794762807426849"/>
        </c:manualLayout>
      </c:layout>
      <c:overlay val="1"/>
      <c:txPr>
        <a:bodyPr/>
        <a:lstStyle/>
        <a:p>
          <a:pPr>
            <a:defRPr sz="1600"/>
          </a:pPr>
          <a:endParaRPr lang="en-US"/>
        </a:p>
      </c:txPr>
    </c:legend>
    <c:plotVisOnly val="1"/>
    <c:dispBlanksAs val="gap"/>
    <c:showDLblsOverMax val="0"/>
  </c:chart>
  <c:spPr>
    <a:solidFill>
      <a:srgbClr val="FFFFFF"/>
    </a:solidFill>
    <a:ln>
      <a:noFill/>
    </a:ln>
  </c:spPr>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50475860436922"/>
          <c:y val="0.162028875238926"/>
          <c:w val="0.827950249118979"/>
          <c:h val="0.563651715627146"/>
        </c:manualLayout>
      </c:layout>
      <c:lineChart>
        <c:grouping val="standard"/>
        <c:varyColors val="0"/>
        <c:ser>
          <c:idx val="0"/>
          <c:order val="0"/>
          <c:tx>
            <c:strRef>
              <c:f>'bw-lat-sense'!$B$68</c:f>
              <c:strCache>
                <c:ptCount val="1"/>
                <c:pt idx="0">
                  <c:v>backprop</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'bw-lat-sense'!$B$69:$B$79</c:f>
              <c:numCache>
                <c:formatCode>General</c:formatCode>
                <c:ptCount val="11"/>
                <c:pt idx="0">
                  <c:v>1.04897304923924</c:v>
                </c:pt>
                <c:pt idx="1">
                  <c:v>1.042933114113747</c:v>
                </c:pt>
                <c:pt idx="2">
                  <c:v>1.029703928399936</c:v>
                </c:pt>
                <c:pt idx="3">
                  <c:v>1.016993079380914</c:v>
                </c:pt>
                <c:pt idx="4">
                  <c:v>1.009424997321317</c:v>
                </c:pt>
                <c:pt idx="5">
                  <c:v>1.0</c:v>
                </c:pt>
                <c:pt idx="6">
                  <c:v>0.983375678409018</c:v>
                </c:pt>
                <c:pt idx="7">
                  <c:v>0.97416528102671</c:v>
                </c:pt>
                <c:pt idx="8">
                  <c:v>0.956561675503524</c:v>
                </c:pt>
                <c:pt idx="9">
                  <c:v>0.944459215785276</c:v>
                </c:pt>
                <c:pt idx="10">
                  <c:v>0.934994839527782</c:v>
                </c:pt>
              </c:numCache>
            </c:numRef>
          </c:val>
          <c:smooth val="0"/>
        </c:ser>
        <c:ser>
          <c:idx val="1"/>
          <c:order val="1"/>
          <c:tx>
            <c:strRef>
              <c:f>'bw-lat-sense'!$C$68</c:f>
              <c:strCache>
                <c:ptCount val="1"/>
                <c:pt idx="0">
                  <c:v>bfs</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'bw-lat-sense'!$C$69:$C$79</c:f>
              <c:numCache>
                <c:formatCode>General</c:formatCode>
                <c:ptCount val="11"/>
                <c:pt idx="0">
                  <c:v>1.013932772163398</c:v>
                </c:pt>
                <c:pt idx="1">
                  <c:v>1.009740077020172</c:v>
                </c:pt>
                <c:pt idx="2">
                  <c:v>1.006608620149056</c:v>
                </c:pt>
                <c:pt idx="3">
                  <c:v>1.004839889695537</c:v>
                </c:pt>
                <c:pt idx="4">
                  <c:v>1.002034040021546</c:v>
                </c:pt>
                <c:pt idx="5">
                  <c:v>1.0</c:v>
                </c:pt>
                <c:pt idx="6">
                  <c:v>0.997507697997315</c:v>
                </c:pt>
                <c:pt idx="7">
                  <c:v>0.995791225489014</c:v>
                </c:pt>
                <c:pt idx="8">
                  <c:v>0.992289943159435</c:v>
                </c:pt>
                <c:pt idx="9">
                  <c:v>0.991417637458495</c:v>
                </c:pt>
                <c:pt idx="10">
                  <c:v>0.989496153011264</c:v>
                </c:pt>
              </c:numCache>
            </c:numRef>
          </c:val>
          <c:smooth val="0"/>
        </c:ser>
        <c:ser>
          <c:idx val="2"/>
          <c:order val="2"/>
          <c:tx>
            <c:strRef>
              <c:f>'bw-lat-sense'!$D$68</c:f>
              <c:strCache>
                <c:ptCount val="1"/>
                <c:pt idx="0">
                  <c:v>btree</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'bw-lat-sense'!$D$69:$D$79</c:f>
              <c:numCache>
                <c:formatCode>General</c:formatCode>
                <c:ptCount val="11"/>
                <c:pt idx="0">
                  <c:v>1.088865910434702</c:v>
                </c:pt>
                <c:pt idx="1">
                  <c:v>1.075536400154226</c:v>
                </c:pt>
                <c:pt idx="2">
                  <c:v>1.061291012840591</c:v>
                </c:pt>
                <c:pt idx="3">
                  <c:v>1.04333746493967</c:v>
                </c:pt>
                <c:pt idx="4">
                  <c:v>1.022181483128773</c:v>
                </c:pt>
                <c:pt idx="5">
                  <c:v>1.0</c:v>
                </c:pt>
                <c:pt idx="6">
                  <c:v>0.981397235511345</c:v>
                </c:pt>
                <c:pt idx="7">
                  <c:v>0.957170017733045</c:v>
                </c:pt>
                <c:pt idx="8">
                  <c:v>0.939448512082377</c:v>
                </c:pt>
                <c:pt idx="9">
                  <c:v>0.915437030882691</c:v>
                </c:pt>
                <c:pt idx="10">
                  <c:v>0.895033618532073</c:v>
                </c:pt>
              </c:numCache>
            </c:numRef>
          </c:val>
          <c:smooth val="0"/>
        </c:ser>
        <c:ser>
          <c:idx val="3"/>
          <c:order val="3"/>
          <c:tx>
            <c:strRef>
              <c:f>'bw-lat-sense'!$E$68</c:f>
              <c:strCache>
                <c:ptCount val="1"/>
                <c:pt idx="0">
                  <c:v>cfd</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'bw-lat-sense'!$E$69:$E$79</c:f>
              <c:numCache>
                <c:formatCode>General</c:formatCode>
                <c:ptCount val="11"/>
                <c:pt idx="0">
                  <c:v>1.004048582995952</c:v>
                </c:pt>
                <c:pt idx="1">
                  <c:v>1.0</c:v>
                </c:pt>
                <c:pt idx="2">
                  <c:v>1.016194331983806</c:v>
                </c:pt>
                <c:pt idx="3">
                  <c:v>1.022267206477733</c:v>
                </c:pt>
                <c:pt idx="4">
                  <c:v>1.01417004048583</c:v>
                </c:pt>
                <c:pt idx="5">
                  <c:v>1.0</c:v>
                </c:pt>
                <c:pt idx="6">
                  <c:v>1.004048582995952</c:v>
                </c:pt>
                <c:pt idx="7">
                  <c:v>1.016194331983806</c:v>
                </c:pt>
                <c:pt idx="8">
                  <c:v>1.01417004048583</c:v>
                </c:pt>
                <c:pt idx="9">
                  <c:v>1.0</c:v>
                </c:pt>
                <c:pt idx="10">
                  <c:v>1.008097165991903</c:v>
                </c:pt>
              </c:numCache>
            </c:numRef>
          </c:val>
          <c:smooth val="0"/>
        </c:ser>
        <c:ser>
          <c:idx val="4"/>
          <c:order val="4"/>
          <c:tx>
            <c:strRef>
              <c:f>'bw-lat-sense'!$F$68</c:f>
              <c:strCache>
                <c:ptCount val="1"/>
                <c:pt idx="0">
                  <c:v>gaussian</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'bw-lat-sense'!$F$69:$F$79</c:f>
              <c:numCache>
                <c:formatCode>General</c:formatCode>
                <c:ptCount val="11"/>
                <c:pt idx="0">
                  <c:v>1.118074515898685</c:v>
                </c:pt>
                <c:pt idx="1">
                  <c:v>1.093627924560003</c:v>
                </c:pt>
                <c:pt idx="2">
                  <c:v>1.068047213004578</c:v>
                </c:pt>
                <c:pt idx="3">
                  <c:v>1.044272692905448</c:v>
                </c:pt>
                <c:pt idx="4">
                  <c:v>1.021674297475532</c:v>
                </c:pt>
                <c:pt idx="5">
                  <c:v>1.0</c:v>
                </c:pt>
                <c:pt idx="6">
                  <c:v>0.978913764859075</c:v>
                </c:pt>
                <c:pt idx="7">
                  <c:v>0.958373587600286</c:v>
                </c:pt>
                <c:pt idx="8">
                  <c:v>0.939177552820599</c:v>
                </c:pt>
                <c:pt idx="9">
                  <c:v>0.920863611542823</c:v>
                </c:pt>
                <c:pt idx="10">
                  <c:v>0.9032217415046</c:v>
                </c:pt>
              </c:numCache>
            </c:numRef>
          </c:val>
          <c:smooth val="0"/>
        </c:ser>
        <c:ser>
          <c:idx val="5"/>
          <c:order val="5"/>
          <c:tx>
            <c:strRef>
              <c:f>'bw-lat-sense'!$G$68</c:f>
              <c:strCache>
                <c:ptCount val="1"/>
                <c:pt idx="0">
                  <c:v>heartwell</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'bw-lat-sense'!$G$69:$G$79</c:f>
              <c:numCache>
                <c:formatCode>General</c:formatCode>
                <c:ptCount val="11"/>
                <c:pt idx="0">
                  <c:v>1.000980051669284</c:v>
                </c:pt>
                <c:pt idx="1">
                  <c:v>1.001893827213968</c:v>
                </c:pt>
                <c:pt idx="2">
                  <c:v>1.001511043454959</c:v>
                </c:pt>
                <c:pt idx="3">
                  <c:v>1.001666818440732</c:v>
                </c:pt>
                <c:pt idx="4">
                  <c:v>0.999360461490571</c:v>
                </c:pt>
                <c:pt idx="5">
                  <c:v>1.0</c:v>
                </c:pt>
                <c:pt idx="6">
                  <c:v>1.001236806419704</c:v>
                </c:pt>
                <c:pt idx="7">
                  <c:v>1.001299168599938</c:v>
                </c:pt>
                <c:pt idx="8">
                  <c:v>0.998874088670671</c:v>
                </c:pt>
                <c:pt idx="9">
                  <c:v>0.998866782641187</c:v>
                </c:pt>
                <c:pt idx="10">
                  <c:v>0.998334486207391</c:v>
                </c:pt>
              </c:numCache>
            </c:numRef>
          </c:val>
          <c:smooth val="0"/>
        </c:ser>
        <c:ser>
          <c:idx val="6"/>
          <c:order val="6"/>
          <c:tx>
            <c:strRef>
              <c:f>'bw-lat-sense'!$H$68</c:f>
              <c:strCache>
                <c:ptCount val="1"/>
                <c:pt idx="0">
                  <c:v>hotspot</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'bw-lat-sense'!$H$69:$H$79</c:f>
              <c:numCache>
                <c:formatCode>General</c:formatCode>
                <c:ptCount val="11"/>
                <c:pt idx="0">
                  <c:v>1.018871732282813</c:v>
                </c:pt>
                <c:pt idx="1">
                  <c:v>1.021853879224684</c:v>
                </c:pt>
                <c:pt idx="2">
                  <c:v>1.014884955231243</c:v>
                </c:pt>
                <c:pt idx="3">
                  <c:v>1.004531801391053</c:v>
                </c:pt>
                <c:pt idx="4">
                  <c:v>1.00238883417697</c:v>
                </c:pt>
                <c:pt idx="5">
                  <c:v>1.0</c:v>
                </c:pt>
                <c:pt idx="6">
                  <c:v>0.989872705169535</c:v>
                </c:pt>
                <c:pt idx="7">
                  <c:v>0.98118290482005</c:v>
                </c:pt>
                <c:pt idx="8">
                  <c:v>0.974782668418389</c:v>
                </c:pt>
                <c:pt idx="9">
                  <c:v>0.969431502868544</c:v>
                </c:pt>
                <c:pt idx="10">
                  <c:v>0.964099190966871</c:v>
                </c:pt>
              </c:numCache>
            </c:numRef>
          </c:val>
          <c:smooth val="0"/>
        </c:ser>
        <c:ser>
          <c:idx val="7"/>
          <c:order val="7"/>
          <c:tx>
            <c:strRef>
              <c:f>'bw-lat-sense'!$I$68</c:f>
              <c:strCache>
                <c:ptCount val="1"/>
                <c:pt idx="0">
                  <c:v>kmeans</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'bw-lat-sense'!$I$69:$I$79</c:f>
              <c:numCache>
                <c:formatCode>General</c:formatCode>
                <c:ptCount val="11"/>
                <c:pt idx="0">
                  <c:v>1.004770720571791</c:v>
                </c:pt>
                <c:pt idx="1">
                  <c:v>1.003749002840004</c:v>
                </c:pt>
                <c:pt idx="2">
                  <c:v>1.002968950618232</c:v>
                </c:pt>
                <c:pt idx="3">
                  <c:v>1.002616594191161</c:v>
                </c:pt>
                <c:pt idx="4">
                  <c:v>1.001614580601678</c:v>
                </c:pt>
                <c:pt idx="5">
                  <c:v>1.0</c:v>
                </c:pt>
                <c:pt idx="6">
                  <c:v>0.99799249561945</c:v>
                </c:pt>
                <c:pt idx="7">
                  <c:v>0.99700207270191</c:v>
                </c:pt>
                <c:pt idx="8">
                  <c:v>0.995435883155595</c:v>
                </c:pt>
                <c:pt idx="9">
                  <c:v>0.993395924893605</c:v>
                </c:pt>
                <c:pt idx="10">
                  <c:v>0.993018068988259</c:v>
                </c:pt>
              </c:numCache>
            </c:numRef>
          </c:val>
          <c:smooth val="0"/>
        </c:ser>
        <c:ser>
          <c:idx val="8"/>
          <c:order val="8"/>
          <c:tx>
            <c:strRef>
              <c:f>'bw-lat-sense'!$J$68</c:f>
              <c:strCache>
                <c:ptCount val="1"/>
                <c:pt idx="0">
                  <c:v>lava_MD</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'bw-lat-sense'!$J$69:$J$79</c:f>
              <c:numCache>
                <c:formatCode>General</c:formatCode>
                <c:ptCount val="11"/>
                <c:pt idx="0">
                  <c:v>1.019974377694819</c:v>
                </c:pt>
                <c:pt idx="1">
                  <c:v>1.016392765142645</c:v>
                </c:pt>
                <c:pt idx="2">
                  <c:v>1.031044315567617</c:v>
                </c:pt>
                <c:pt idx="3">
                  <c:v>1.015826594850743</c:v>
                </c:pt>
                <c:pt idx="4">
                  <c:v>1.021721102585649</c:v>
                </c:pt>
                <c:pt idx="5">
                  <c:v>1.0</c:v>
                </c:pt>
                <c:pt idx="6">
                  <c:v>0.991831168294464</c:v>
                </c:pt>
                <c:pt idx="7">
                  <c:v>0.991831168294464</c:v>
                </c:pt>
                <c:pt idx="8">
                  <c:v>1.02067967985894</c:v>
                </c:pt>
                <c:pt idx="9">
                  <c:v>0.991831168294464</c:v>
                </c:pt>
                <c:pt idx="10">
                  <c:v>1.036153623627623</c:v>
                </c:pt>
              </c:numCache>
            </c:numRef>
          </c:val>
          <c:smooth val="0"/>
        </c:ser>
        <c:ser>
          <c:idx val="9"/>
          <c:order val="9"/>
          <c:tx>
            <c:strRef>
              <c:f>'bw-lat-sense'!$K$68</c:f>
              <c:strCache>
                <c:ptCount val="1"/>
                <c:pt idx="0">
                  <c:v>leukocyte</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'bw-lat-sense'!$K$69:$K$79</c:f>
              <c:numCache>
                <c:formatCode>General</c:formatCode>
                <c:ptCount val="11"/>
                <c:pt idx="0">
                  <c:v>1.001175146274786</c:v>
                </c:pt>
                <c:pt idx="1">
                  <c:v>1.001592632451355</c:v>
                </c:pt>
                <c:pt idx="2">
                  <c:v>1.001388528098366</c:v>
                </c:pt>
                <c:pt idx="3">
                  <c:v>0.999223784960602</c:v>
                </c:pt>
                <c:pt idx="4">
                  <c:v>0.999103177842926</c:v>
                </c:pt>
                <c:pt idx="5">
                  <c:v>1.0</c:v>
                </c:pt>
                <c:pt idx="6">
                  <c:v>0.998605286921241</c:v>
                </c:pt>
                <c:pt idx="7">
                  <c:v>0.99970002845091</c:v>
                </c:pt>
                <c:pt idx="8">
                  <c:v>0.998416645019235</c:v>
                </c:pt>
                <c:pt idx="9">
                  <c:v>1.000126792098069</c:v>
                </c:pt>
                <c:pt idx="10">
                  <c:v>0.998633119333012</c:v>
                </c:pt>
              </c:numCache>
            </c:numRef>
          </c:val>
          <c:smooth val="0"/>
        </c:ser>
        <c:ser>
          <c:idx val="10"/>
          <c:order val="10"/>
          <c:tx>
            <c:strRef>
              <c:f>'bw-lat-sense'!$L$68</c:f>
              <c:strCache>
                <c:ptCount val="1"/>
                <c:pt idx="0">
                  <c:v>lud_cuda</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'bw-lat-sense'!$L$69:$L$79</c:f>
              <c:numCache>
                <c:formatCode>General</c:formatCode>
                <c:ptCount val="11"/>
                <c:pt idx="0">
                  <c:v>1.009999444334995</c:v>
                </c:pt>
                <c:pt idx="1">
                  <c:v>1.008256676820182</c:v>
                </c:pt>
                <c:pt idx="2">
                  <c:v>1.006837205308116</c:v>
                </c:pt>
                <c:pt idx="3">
                  <c:v>1.004905006541693</c:v>
                </c:pt>
                <c:pt idx="4">
                  <c:v>1.002386833770288</c:v>
                </c:pt>
                <c:pt idx="5">
                  <c:v>1.0</c:v>
                </c:pt>
                <c:pt idx="6">
                  <c:v>1.000252575002147</c:v>
                </c:pt>
                <c:pt idx="7">
                  <c:v>0.997600537479605</c:v>
                </c:pt>
                <c:pt idx="8">
                  <c:v>0.996966574224216</c:v>
                </c:pt>
                <c:pt idx="9">
                  <c:v>0.991197761175181</c:v>
                </c:pt>
                <c:pt idx="10">
                  <c:v>0.991548840428165</c:v>
                </c:pt>
              </c:numCache>
            </c:numRef>
          </c:val>
          <c:smooth val="0"/>
        </c:ser>
        <c:ser>
          <c:idx val="11"/>
          <c:order val="11"/>
          <c:tx>
            <c:strRef>
              <c:f>'bw-lat-sense'!$M$68</c:f>
              <c:strCache>
                <c:ptCount val="1"/>
                <c:pt idx="0">
                  <c:v>mummergpu</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'bw-lat-sense'!$M$69:$M$79</c:f>
              <c:numCache>
                <c:formatCode>General</c:formatCode>
                <c:ptCount val="11"/>
                <c:pt idx="0">
                  <c:v>0.999523138165533</c:v>
                </c:pt>
                <c:pt idx="1">
                  <c:v>1.001637916735777</c:v>
                </c:pt>
                <c:pt idx="2">
                  <c:v>1.00233593188478</c:v>
                </c:pt>
                <c:pt idx="3">
                  <c:v>1.000919168463537</c:v>
                </c:pt>
                <c:pt idx="4">
                  <c:v>1.004409244208548</c:v>
                </c:pt>
                <c:pt idx="5">
                  <c:v>1.0</c:v>
                </c:pt>
                <c:pt idx="6">
                  <c:v>1.000787858683032</c:v>
                </c:pt>
                <c:pt idx="7">
                  <c:v>0.99301639298944</c:v>
                </c:pt>
                <c:pt idx="8">
                  <c:v>0.990431663625809</c:v>
                </c:pt>
                <c:pt idx="9">
                  <c:v>0.996565212583624</c:v>
                </c:pt>
                <c:pt idx="10">
                  <c:v>0.987131641510477</c:v>
                </c:pt>
              </c:numCache>
            </c:numRef>
          </c:val>
          <c:smooth val="0"/>
        </c:ser>
        <c:ser>
          <c:idx val="12"/>
          <c:order val="12"/>
          <c:tx>
            <c:strRef>
              <c:f>'bw-lat-sense'!$N$68</c:f>
              <c:strCache>
                <c:ptCount val="1"/>
                <c:pt idx="0">
                  <c:v>myocyte</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'bw-lat-sense'!$N$69:$N$79</c:f>
              <c:numCache>
                <c:formatCode>General</c:formatCode>
                <c:ptCount val="11"/>
                <c:pt idx="0">
                  <c:v>1.0</c:v>
                </c:pt>
                <c:pt idx="1">
                  <c:v>1.0</c:v>
                </c:pt>
                <c:pt idx="2">
                  <c:v>1.0</c:v>
                </c:pt>
                <c:pt idx="3">
                  <c:v>1.0</c:v>
                </c:pt>
                <c:pt idx="4">
                  <c:v>1.0</c:v>
                </c:pt>
                <c:pt idx="5">
                  <c:v>1.0</c:v>
                </c:pt>
                <c:pt idx="6">
                  <c:v>1.0</c:v>
                </c:pt>
                <c:pt idx="7">
                  <c:v>1.0</c:v>
                </c:pt>
                <c:pt idx="8">
                  <c:v>1.0</c:v>
                </c:pt>
                <c:pt idx="9">
                  <c:v>1.0</c:v>
                </c:pt>
                <c:pt idx="10">
                  <c:v>1.0</c:v>
                </c:pt>
              </c:numCache>
            </c:numRef>
          </c:val>
          <c:smooth val="0"/>
        </c:ser>
        <c:ser>
          <c:idx val="13"/>
          <c:order val="13"/>
          <c:tx>
            <c:strRef>
              <c:f>'bw-lat-sense'!$O$68</c:f>
              <c:strCache>
                <c:ptCount val="1"/>
                <c:pt idx="0">
                  <c:v>needle</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'bw-lat-sense'!$O$69:$O$79</c:f>
              <c:numCache>
                <c:formatCode>General</c:formatCode>
                <c:ptCount val="11"/>
                <c:pt idx="0">
                  <c:v>1.08033515102694</c:v>
                </c:pt>
                <c:pt idx="1">
                  <c:v>1.064717156038845</c:v>
                </c:pt>
                <c:pt idx="2">
                  <c:v>1.049667153091717</c:v>
                </c:pt>
                <c:pt idx="3">
                  <c:v>1.032686334433</c:v>
                </c:pt>
                <c:pt idx="4">
                  <c:v>1.014955337606967</c:v>
                </c:pt>
                <c:pt idx="5">
                  <c:v>1.0</c:v>
                </c:pt>
                <c:pt idx="6">
                  <c:v>0.982892365508237</c:v>
                </c:pt>
                <c:pt idx="7">
                  <c:v>0.966874275497574</c:v>
                </c:pt>
                <c:pt idx="8">
                  <c:v>0.950061353857255</c:v>
                </c:pt>
                <c:pt idx="9">
                  <c:v>0.934984558832723</c:v>
                </c:pt>
                <c:pt idx="10">
                  <c:v>0.918846797542988</c:v>
                </c:pt>
              </c:numCache>
            </c:numRef>
          </c:val>
          <c:smooth val="0"/>
        </c:ser>
        <c:ser>
          <c:idx val="14"/>
          <c:order val="14"/>
          <c:tx>
            <c:strRef>
              <c:f>'bw-lat-sense'!$P$68</c:f>
              <c:strCache>
                <c:ptCount val="1"/>
                <c:pt idx="0">
                  <c:v>nn</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'bw-lat-sense'!$P$69:$P$79</c:f>
              <c:numCache>
                <c:formatCode>General</c:formatCode>
                <c:ptCount val="11"/>
                <c:pt idx="0">
                  <c:v>1.0784381462736</c:v>
                </c:pt>
                <c:pt idx="1">
                  <c:v>1.071928275487333</c:v>
                </c:pt>
                <c:pt idx="2">
                  <c:v>1.06463848494146</c:v>
                </c:pt>
                <c:pt idx="3">
                  <c:v>1.03740687219387</c:v>
                </c:pt>
                <c:pt idx="4">
                  <c:v>1.028248084746596</c:v>
                </c:pt>
                <c:pt idx="5">
                  <c:v>1.0</c:v>
                </c:pt>
                <c:pt idx="6">
                  <c:v>1.001443905500893</c:v>
                </c:pt>
                <c:pt idx="7">
                  <c:v>1.016546946251115</c:v>
                </c:pt>
                <c:pt idx="8">
                  <c:v>1.021467701250916</c:v>
                </c:pt>
                <c:pt idx="9">
                  <c:v>1.001720273463757</c:v>
                </c:pt>
                <c:pt idx="10">
                  <c:v>0.968149763330655</c:v>
                </c:pt>
              </c:numCache>
            </c:numRef>
          </c:val>
          <c:smooth val="0"/>
        </c:ser>
        <c:ser>
          <c:idx val="15"/>
          <c:order val="15"/>
          <c:tx>
            <c:strRef>
              <c:f>'bw-lat-sense'!$Q$68</c:f>
              <c:strCache>
                <c:ptCount val="1"/>
                <c:pt idx="0">
                  <c:v>particlefilter</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'bw-lat-sense'!$Q$69:$Q$79</c:f>
              <c:numCache>
                <c:formatCode>General</c:formatCode>
                <c:ptCount val="11"/>
                <c:pt idx="0">
                  <c:v>1.018600250354081</c:v>
                </c:pt>
                <c:pt idx="1">
                  <c:v>1.012582349449632</c:v>
                </c:pt>
                <c:pt idx="2">
                  <c:v>1.026968893799329</c:v>
                </c:pt>
                <c:pt idx="3">
                  <c:v>1.000846267314688</c:v>
                </c:pt>
                <c:pt idx="4">
                  <c:v>1.001004942436192</c:v>
                </c:pt>
                <c:pt idx="5">
                  <c:v>1.0</c:v>
                </c:pt>
                <c:pt idx="6">
                  <c:v>0.999476959784672</c:v>
                </c:pt>
                <c:pt idx="7">
                  <c:v>0.999817817453088</c:v>
                </c:pt>
                <c:pt idx="8">
                  <c:v>1.000828636745632</c:v>
                </c:pt>
                <c:pt idx="9">
                  <c:v>1.004942436192032</c:v>
                </c:pt>
                <c:pt idx="10">
                  <c:v>0.98533724340176</c:v>
                </c:pt>
              </c:numCache>
            </c:numRef>
          </c:val>
          <c:smooth val="0"/>
        </c:ser>
        <c:ser>
          <c:idx val="16"/>
          <c:order val="16"/>
          <c:tx>
            <c:strRef>
              <c:f>'bw-lat-sense'!$R$68</c:f>
              <c:strCache>
                <c:ptCount val="1"/>
                <c:pt idx="0">
                  <c:v>pathfinder</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'bw-lat-sense'!$R$69:$R$79</c:f>
              <c:numCache>
                <c:formatCode>General</c:formatCode>
                <c:ptCount val="11"/>
                <c:pt idx="0">
                  <c:v>1.005752600233325</c:v>
                </c:pt>
                <c:pt idx="1">
                  <c:v>1.002269536080364</c:v>
                </c:pt>
                <c:pt idx="2">
                  <c:v>0.99892392919568</c:v>
                </c:pt>
                <c:pt idx="3">
                  <c:v>1.003547319325706</c:v>
                </c:pt>
                <c:pt idx="4">
                  <c:v>1.002193080558364</c:v>
                </c:pt>
                <c:pt idx="5">
                  <c:v>1.0</c:v>
                </c:pt>
                <c:pt idx="6">
                  <c:v>0.997885272795742</c:v>
                </c:pt>
                <c:pt idx="7">
                  <c:v>0.998444591029381</c:v>
                </c:pt>
                <c:pt idx="8">
                  <c:v>0.992552093457929</c:v>
                </c:pt>
                <c:pt idx="9">
                  <c:v>0.987539105508349</c:v>
                </c:pt>
                <c:pt idx="10">
                  <c:v>0.979271606615192</c:v>
                </c:pt>
              </c:numCache>
            </c:numRef>
          </c:val>
          <c:smooth val="0"/>
        </c:ser>
        <c:ser>
          <c:idx val="17"/>
          <c:order val="17"/>
          <c:tx>
            <c:strRef>
              <c:f>'bw-lat-sense'!$S$68</c:f>
              <c:strCache>
                <c:ptCount val="1"/>
                <c:pt idx="0">
                  <c:v>sc_gpu</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'bw-lat-sense'!$S$69:$S$79</c:f>
              <c:numCache>
                <c:formatCode>General</c:formatCode>
                <c:ptCount val="11"/>
                <c:pt idx="0">
                  <c:v>1.108667242905065</c:v>
                </c:pt>
                <c:pt idx="1">
                  <c:v>1.089625650840691</c:v>
                </c:pt>
                <c:pt idx="2">
                  <c:v>1.067003148731247</c:v>
                </c:pt>
                <c:pt idx="3">
                  <c:v>1.043804408223745</c:v>
                </c:pt>
                <c:pt idx="4">
                  <c:v>1.021269370871149</c:v>
                </c:pt>
                <c:pt idx="5">
                  <c:v>1.0</c:v>
                </c:pt>
                <c:pt idx="6">
                  <c:v>0.979330019962545</c:v>
                </c:pt>
                <c:pt idx="7">
                  <c:v>0.959071638780844</c:v>
                </c:pt>
                <c:pt idx="8">
                  <c:v>0.939849972217077</c:v>
                </c:pt>
                <c:pt idx="9">
                  <c:v>0.921425778436336</c:v>
                </c:pt>
                <c:pt idx="10">
                  <c:v>0.903827354859954</c:v>
                </c:pt>
              </c:numCache>
            </c:numRef>
          </c:val>
          <c:smooth val="0"/>
        </c:ser>
        <c:ser>
          <c:idx val="18"/>
          <c:order val="18"/>
          <c:tx>
            <c:strRef>
              <c:f>'bw-lat-sense'!$T$68</c:f>
              <c:strCache>
                <c:ptCount val="1"/>
                <c:pt idx="0">
                  <c:v>srad_v1</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'bw-lat-sense'!$T$69:$T$79</c:f>
              <c:numCache>
                <c:formatCode>General</c:formatCode>
                <c:ptCount val="11"/>
                <c:pt idx="0">
                  <c:v>1.006549498262229</c:v>
                </c:pt>
                <c:pt idx="1">
                  <c:v>1.00621268542923</c:v>
                </c:pt>
                <c:pt idx="2">
                  <c:v>1.005329091506757</c:v>
                </c:pt>
                <c:pt idx="3">
                  <c:v>1.003222392008036</c:v>
                </c:pt>
                <c:pt idx="4">
                  <c:v>1.002102921149633</c:v>
                </c:pt>
                <c:pt idx="5">
                  <c:v>1.0</c:v>
                </c:pt>
                <c:pt idx="6">
                  <c:v>0.999125582068171</c:v>
                </c:pt>
                <c:pt idx="7">
                  <c:v>0.995701318265997</c:v>
                </c:pt>
                <c:pt idx="8">
                  <c:v>0.994639602172227</c:v>
                </c:pt>
                <c:pt idx="9">
                  <c:v>0.991051789830951</c:v>
                </c:pt>
                <c:pt idx="10">
                  <c:v>0.98965218137587</c:v>
                </c:pt>
              </c:numCache>
            </c:numRef>
          </c:val>
          <c:smooth val="0"/>
        </c:ser>
        <c:ser>
          <c:idx val="19"/>
          <c:order val="19"/>
          <c:tx>
            <c:strRef>
              <c:f>'bw-lat-sense'!$U$68</c:f>
              <c:strCache>
                <c:ptCount val="1"/>
                <c:pt idx="0">
                  <c:v>comd</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'bw-lat-sense'!$U$69:$U$79</c:f>
              <c:numCache>
                <c:formatCode>General</c:formatCode>
                <c:ptCount val="11"/>
                <c:pt idx="0">
                  <c:v>0.981891986725958</c:v>
                </c:pt>
                <c:pt idx="1">
                  <c:v>0.980939319648013</c:v>
                </c:pt>
                <c:pt idx="2">
                  <c:v>0.999457846660505</c:v>
                </c:pt>
                <c:pt idx="3">
                  <c:v>0.969805911856508</c:v>
                </c:pt>
                <c:pt idx="4">
                  <c:v>0.989734863165909</c:v>
                </c:pt>
                <c:pt idx="5">
                  <c:v>1.0</c:v>
                </c:pt>
                <c:pt idx="6">
                  <c:v>1.006399886248707</c:v>
                </c:pt>
                <c:pt idx="7">
                  <c:v>0.979001419597788</c:v>
                </c:pt>
                <c:pt idx="8">
                  <c:v>0.973351466267925</c:v>
                </c:pt>
                <c:pt idx="9">
                  <c:v>0.958210160100358</c:v>
                </c:pt>
                <c:pt idx="10">
                  <c:v>0.970737021229752</c:v>
                </c:pt>
              </c:numCache>
            </c:numRef>
          </c:val>
          <c:smooth val="0"/>
        </c:ser>
        <c:ser>
          <c:idx val="20"/>
          <c:order val="20"/>
          <c:tx>
            <c:strRef>
              <c:f>'bw-lat-sense'!$V$68</c:f>
              <c:strCache>
                <c:ptCount val="1"/>
                <c:pt idx="0">
                  <c:v>cns</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'bw-lat-sense'!$V$69:$V$79</c:f>
              <c:numCache>
                <c:formatCode>General</c:formatCode>
                <c:ptCount val="11"/>
                <c:pt idx="0">
                  <c:v>0.981891986725958</c:v>
                </c:pt>
                <c:pt idx="1">
                  <c:v>0.980939319648013</c:v>
                </c:pt>
                <c:pt idx="2">
                  <c:v>0.999457846660505</c:v>
                </c:pt>
                <c:pt idx="3">
                  <c:v>0.969805911856508</c:v>
                </c:pt>
                <c:pt idx="4">
                  <c:v>0.989734863165909</c:v>
                </c:pt>
                <c:pt idx="5">
                  <c:v>1.0</c:v>
                </c:pt>
                <c:pt idx="6">
                  <c:v>1.006399886248707</c:v>
                </c:pt>
                <c:pt idx="7">
                  <c:v>0.979001419597788</c:v>
                </c:pt>
                <c:pt idx="8">
                  <c:v>0.973351466267925</c:v>
                </c:pt>
                <c:pt idx="9">
                  <c:v>0.958210160100358</c:v>
                </c:pt>
                <c:pt idx="10">
                  <c:v>0.994403926425393</c:v>
                </c:pt>
              </c:numCache>
            </c:numRef>
          </c:val>
          <c:smooth val="0"/>
        </c:ser>
        <c:ser>
          <c:idx val="21"/>
          <c:order val="21"/>
          <c:tx>
            <c:strRef>
              <c:f>'bw-lat-sense'!$W$68</c:f>
              <c:strCache>
                <c:ptCount val="1"/>
                <c:pt idx="0">
                  <c:v>minife</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'bw-lat-sense'!$W$69:$W$79</c:f>
              <c:numCache>
                <c:formatCode>General</c:formatCode>
                <c:ptCount val="11"/>
                <c:pt idx="0">
                  <c:v>1.005441059466673</c:v>
                </c:pt>
                <c:pt idx="1">
                  <c:v>1.001293534892077</c:v>
                </c:pt>
                <c:pt idx="2">
                  <c:v>1.00060570284629</c:v>
                </c:pt>
                <c:pt idx="3">
                  <c:v>0.995185175679491</c:v>
                </c:pt>
                <c:pt idx="4">
                  <c:v>0.993003618817853</c:v>
                </c:pt>
                <c:pt idx="5">
                  <c:v>1.0</c:v>
                </c:pt>
                <c:pt idx="6">
                  <c:v>0.983261042527526</c:v>
                </c:pt>
                <c:pt idx="7">
                  <c:v>0.984195262171804</c:v>
                </c:pt>
                <c:pt idx="8">
                  <c:v>0.975417703975567</c:v>
                </c:pt>
                <c:pt idx="9">
                  <c:v>0.971475502399712</c:v>
                </c:pt>
                <c:pt idx="10">
                  <c:v>0.99173099932799</c:v>
                </c:pt>
              </c:numCache>
            </c:numRef>
          </c:val>
          <c:smooth val="0"/>
        </c:ser>
        <c:ser>
          <c:idx val="22"/>
          <c:order val="22"/>
          <c:tx>
            <c:strRef>
              <c:f>'bw-lat-sense'!$X$68</c:f>
              <c:strCache>
                <c:ptCount val="1"/>
                <c:pt idx="0">
                  <c:v>xsbench</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'bw-lat-sense'!$X$69:$X$79</c:f>
              <c:numCache>
                <c:formatCode>General</c:formatCode>
                <c:ptCount val="11"/>
                <c:pt idx="0">
                  <c:v>1.012201275170864</c:v>
                </c:pt>
                <c:pt idx="1">
                  <c:v>1.009816063483326</c:v>
                </c:pt>
                <c:pt idx="2">
                  <c:v>1.006054768129902</c:v>
                </c:pt>
                <c:pt idx="3">
                  <c:v>1.002339342232008</c:v>
                </c:pt>
                <c:pt idx="4">
                  <c:v>1.000183477822118</c:v>
                </c:pt>
                <c:pt idx="5">
                  <c:v>1.0</c:v>
                </c:pt>
                <c:pt idx="6">
                  <c:v>0.997660657767992</c:v>
                </c:pt>
                <c:pt idx="7">
                  <c:v>0.997201963212697</c:v>
                </c:pt>
                <c:pt idx="8">
                  <c:v>0.996559790835283</c:v>
                </c:pt>
                <c:pt idx="9">
                  <c:v>0.997752396679051</c:v>
                </c:pt>
                <c:pt idx="10">
                  <c:v>0.975166183302107</c:v>
                </c:pt>
              </c:numCache>
            </c:numRef>
          </c:val>
          <c:smooth val="0"/>
        </c:ser>
        <c:ser>
          <c:idx val="23"/>
          <c:order val="23"/>
          <c:tx>
            <c:strRef>
              <c:f>'bw-lat-sense'!$Y$68</c:f>
              <c:strCache>
                <c:ptCount val="1"/>
                <c:pt idx="0">
                  <c:v>cutcp</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'bw-lat-sense'!$Y$69:$Y$79</c:f>
              <c:numCache>
                <c:formatCode>General</c:formatCode>
                <c:ptCount val="11"/>
                <c:pt idx="0">
                  <c:v>1.000469708082027</c:v>
                </c:pt>
                <c:pt idx="1">
                  <c:v>0.999837097921446</c:v>
                </c:pt>
                <c:pt idx="2">
                  <c:v>0.999880481764821</c:v>
                </c:pt>
                <c:pt idx="3">
                  <c:v>0.999485206747407</c:v>
                </c:pt>
                <c:pt idx="4">
                  <c:v>0.999756284879866</c:v>
                </c:pt>
                <c:pt idx="5">
                  <c:v>1.0</c:v>
                </c:pt>
                <c:pt idx="6">
                  <c:v>0.99956488557086</c:v>
                </c:pt>
                <c:pt idx="7">
                  <c:v>0.999737712058029</c:v>
                </c:pt>
                <c:pt idx="8">
                  <c:v>0.999811152681781</c:v>
                </c:pt>
                <c:pt idx="9">
                  <c:v>0.999918052740292</c:v>
                </c:pt>
                <c:pt idx="10">
                  <c:v>0.999730623194732</c:v>
                </c:pt>
              </c:numCache>
            </c:numRef>
          </c:val>
          <c:smooth val="0"/>
        </c:ser>
        <c:ser>
          <c:idx val="24"/>
          <c:order val="24"/>
          <c:tx>
            <c:strRef>
              <c:f>'bw-lat-sense'!$Z$68</c:f>
              <c:strCache>
                <c:ptCount val="1"/>
                <c:pt idx="0">
                  <c:v>histo</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'bw-lat-sense'!$Z$69:$Z$79</c:f>
              <c:numCache>
                <c:formatCode>General</c:formatCode>
                <c:ptCount val="11"/>
                <c:pt idx="0">
                  <c:v>0.995695882784108</c:v>
                </c:pt>
                <c:pt idx="1">
                  <c:v>0.999863888124696</c:v>
                </c:pt>
                <c:pt idx="2">
                  <c:v>1.001203363646682</c:v>
                </c:pt>
                <c:pt idx="3">
                  <c:v>1.00162853289675</c:v>
                </c:pt>
                <c:pt idx="4">
                  <c:v>1.003870771634093</c:v>
                </c:pt>
                <c:pt idx="5">
                  <c:v>1.0</c:v>
                </c:pt>
                <c:pt idx="6">
                  <c:v>1.00012120209391</c:v>
                </c:pt>
                <c:pt idx="7">
                  <c:v>0.998503250332344</c:v>
                </c:pt>
                <c:pt idx="8">
                  <c:v>0.996121052034175</c:v>
                </c:pt>
                <c:pt idx="9">
                  <c:v>0.995766584005556</c:v>
                </c:pt>
                <c:pt idx="10">
                  <c:v>0.99534622436239</c:v>
                </c:pt>
              </c:numCache>
            </c:numRef>
          </c:val>
          <c:smooth val="0"/>
        </c:ser>
        <c:ser>
          <c:idx val="25"/>
          <c:order val="25"/>
          <c:tx>
            <c:strRef>
              <c:f>'bw-lat-sense'!$AA$68</c:f>
              <c:strCache>
                <c:ptCount val="1"/>
                <c:pt idx="0">
                  <c:v>lbm</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'bw-lat-sense'!$AA$69:$AA$79</c:f>
              <c:numCache>
                <c:formatCode>General</c:formatCode>
                <c:ptCount val="11"/>
                <c:pt idx="0">
                  <c:v>0.993366500829187</c:v>
                </c:pt>
                <c:pt idx="1">
                  <c:v>0.995024875621891</c:v>
                </c:pt>
                <c:pt idx="2">
                  <c:v>1.0</c:v>
                </c:pt>
                <c:pt idx="3">
                  <c:v>0.996683250414594</c:v>
                </c:pt>
                <c:pt idx="4">
                  <c:v>0.998341625207297</c:v>
                </c:pt>
                <c:pt idx="5">
                  <c:v>1.0</c:v>
                </c:pt>
                <c:pt idx="6">
                  <c:v>1.0</c:v>
                </c:pt>
                <c:pt idx="7">
                  <c:v>0.998341625207297</c:v>
                </c:pt>
                <c:pt idx="8">
                  <c:v>1.0</c:v>
                </c:pt>
                <c:pt idx="9">
                  <c:v>0.998341625207297</c:v>
                </c:pt>
                <c:pt idx="10">
                  <c:v>0.996683250414594</c:v>
                </c:pt>
              </c:numCache>
            </c:numRef>
          </c:val>
          <c:smooth val="0"/>
        </c:ser>
        <c:ser>
          <c:idx val="26"/>
          <c:order val="26"/>
          <c:tx>
            <c:strRef>
              <c:f>'bw-lat-sense'!$AB$68</c:f>
              <c:strCache>
                <c:ptCount val="1"/>
                <c:pt idx="0">
                  <c:v>mri-gridding</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'bw-lat-sense'!$AB$69:$AB$79</c:f>
              <c:numCache>
                <c:formatCode>General</c:formatCode>
                <c:ptCount val="11"/>
                <c:pt idx="0">
                  <c:v>1.006365750131557</c:v>
                </c:pt>
                <c:pt idx="1">
                  <c:v>1.004810244545878</c:v>
                </c:pt>
                <c:pt idx="2">
                  <c:v>1.004360515658215</c:v>
                </c:pt>
                <c:pt idx="3">
                  <c:v>1.003002056234656</c:v>
                </c:pt>
                <c:pt idx="4">
                  <c:v>1.002642736762555</c:v>
                </c:pt>
                <c:pt idx="5">
                  <c:v>1.0</c:v>
                </c:pt>
                <c:pt idx="6">
                  <c:v>0.999285997436082</c:v>
                </c:pt>
                <c:pt idx="7">
                  <c:v>0.997510263786856</c:v>
                </c:pt>
                <c:pt idx="8">
                  <c:v>0.99671744275809</c:v>
                </c:pt>
                <c:pt idx="9">
                  <c:v>0.995280164869683</c:v>
                </c:pt>
                <c:pt idx="10">
                  <c:v>0.99342561275561</c:v>
                </c:pt>
              </c:numCache>
            </c:numRef>
          </c:val>
          <c:smooth val="0"/>
        </c:ser>
        <c:ser>
          <c:idx val="27"/>
          <c:order val="27"/>
          <c:tx>
            <c:strRef>
              <c:f>'bw-lat-sense'!$AC$68</c:f>
              <c:strCache>
                <c:ptCount val="1"/>
                <c:pt idx="0">
                  <c:v>mri-q</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'bw-lat-sense'!$AC$69:$AC$79</c:f>
              <c:numCache>
                <c:formatCode>General</c:formatCode>
                <c:ptCount val="11"/>
                <c:pt idx="0">
                  <c:v>1.001261605108941</c:v>
                </c:pt>
                <c:pt idx="1">
                  <c:v>1.000878878094476</c:v>
                </c:pt>
                <c:pt idx="2">
                  <c:v>0.999899249014404</c:v>
                </c:pt>
                <c:pt idx="3">
                  <c:v>1.000699554013195</c:v>
                </c:pt>
                <c:pt idx="4">
                  <c:v>1.000186083057254</c:v>
                </c:pt>
                <c:pt idx="5">
                  <c:v>1.0</c:v>
                </c:pt>
                <c:pt idx="6">
                  <c:v>1.000563318403741</c:v>
                </c:pt>
                <c:pt idx="7">
                  <c:v>0.99964832203141</c:v>
                </c:pt>
                <c:pt idx="8">
                  <c:v>0.999746327183017</c:v>
                </c:pt>
                <c:pt idx="9">
                  <c:v>1.000360971560553</c:v>
                </c:pt>
                <c:pt idx="10">
                  <c:v>0.998734592967074</c:v>
                </c:pt>
              </c:numCache>
            </c:numRef>
          </c:val>
          <c:smooth val="0"/>
        </c:ser>
        <c:ser>
          <c:idx val="28"/>
          <c:order val="28"/>
          <c:tx>
            <c:strRef>
              <c:f>'bw-lat-sense'!$AD$68</c:f>
              <c:strCache>
                <c:ptCount val="1"/>
                <c:pt idx="0">
                  <c:v>sad</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'bw-lat-sense'!$AD$69:$AD$79</c:f>
              <c:numCache>
                <c:formatCode>General</c:formatCode>
                <c:ptCount val="11"/>
                <c:pt idx="0">
                  <c:v>1.003354400064693</c:v>
                </c:pt>
                <c:pt idx="1">
                  <c:v>1.008781519749024</c:v>
                </c:pt>
                <c:pt idx="2">
                  <c:v>1.010215083862594</c:v>
                </c:pt>
                <c:pt idx="3">
                  <c:v>1.006433025004303</c:v>
                </c:pt>
                <c:pt idx="4">
                  <c:v>1.000817217076494</c:v>
                </c:pt>
                <c:pt idx="5">
                  <c:v>1.0</c:v>
                </c:pt>
                <c:pt idx="6">
                  <c:v>1.007785463540662</c:v>
                </c:pt>
                <c:pt idx="7">
                  <c:v>1.000894454846489</c:v>
                </c:pt>
                <c:pt idx="8">
                  <c:v>0.993462263388053</c:v>
                </c:pt>
                <c:pt idx="9">
                  <c:v>0.996440582901528</c:v>
                </c:pt>
                <c:pt idx="10">
                  <c:v>0.998235194711753</c:v>
                </c:pt>
              </c:numCache>
            </c:numRef>
          </c:val>
          <c:smooth val="0"/>
        </c:ser>
        <c:ser>
          <c:idx val="29"/>
          <c:order val="29"/>
          <c:tx>
            <c:strRef>
              <c:f>'bw-lat-sense'!$AE$68</c:f>
              <c:strCache>
                <c:ptCount val="1"/>
                <c:pt idx="0">
                  <c:v>sgemm</c:v>
                </c:pt>
              </c:strCache>
            </c:strRef>
          </c:tx>
          <c:spPr>
            <a:ln w="34925">
              <a:solidFill>
                <a:srgbClr val="4F81BD"/>
              </a:solidFill>
              <a:prstDash val="dash"/>
            </a:ln>
          </c:spPr>
          <c:marker>
            <c:spPr>
              <a:solidFill>
                <a:srgbClr val="4F81BD"/>
              </a:solidFill>
              <a:ln>
                <a:solidFill>
                  <a:srgbClr val="4F81BD"/>
                </a:solidFill>
              </a:ln>
            </c:spPr>
          </c:marker>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'bw-lat-sense'!$AE$69:$AE$79</c:f>
              <c:numCache>
                <c:formatCode>General</c:formatCode>
                <c:ptCount val="11"/>
                <c:pt idx="0">
                  <c:v>1.264515795361382</c:v>
                </c:pt>
                <c:pt idx="1">
                  <c:v>1.209590232390643</c:v>
                </c:pt>
                <c:pt idx="2">
                  <c:v>1.150869070514049</c:v>
                </c:pt>
                <c:pt idx="3">
                  <c:v>1.099765923701087</c:v>
                </c:pt>
                <c:pt idx="4">
                  <c:v>1.05485373104595</c:v>
                </c:pt>
                <c:pt idx="5">
                  <c:v>1.0</c:v>
                </c:pt>
                <c:pt idx="6">
                  <c:v>0.930275145004712</c:v>
                </c:pt>
                <c:pt idx="7">
                  <c:v>0.912566181146706</c:v>
                </c:pt>
                <c:pt idx="8">
                  <c:v>0.82498295188985</c:v>
                </c:pt>
                <c:pt idx="9">
                  <c:v>0.762437458337483</c:v>
                </c:pt>
                <c:pt idx="10">
                  <c:v>0.703599449863232</c:v>
                </c:pt>
              </c:numCache>
            </c:numRef>
          </c:val>
          <c:smooth val="0"/>
        </c:ser>
        <c:ser>
          <c:idx val="30"/>
          <c:order val="30"/>
          <c:tx>
            <c:strRef>
              <c:f>'bw-lat-sense'!$AF$68</c:f>
              <c:strCache>
                <c:ptCount val="1"/>
                <c:pt idx="0">
                  <c:v>spmv</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'bw-lat-sense'!$AF$69:$AF$79</c:f>
              <c:numCache>
                <c:formatCode>General</c:formatCode>
                <c:ptCount val="11"/>
                <c:pt idx="0">
                  <c:v>1.003524096118168</c:v>
                </c:pt>
                <c:pt idx="1">
                  <c:v>1.006278868146728</c:v>
                </c:pt>
                <c:pt idx="2">
                  <c:v>1.008659334416305</c:v>
                </c:pt>
                <c:pt idx="3">
                  <c:v>1.00485413911155</c:v>
                </c:pt>
                <c:pt idx="4">
                  <c:v>1.001254590053823</c:v>
                </c:pt>
                <c:pt idx="5">
                  <c:v>1.0</c:v>
                </c:pt>
                <c:pt idx="6">
                  <c:v>1.00137294760607</c:v>
                </c:pt>
                <c:pt idx="7">
                  <c:v>0.998078169245382</c:v>
                </c:pt>
                <c:pt idx="8">
                  <c:v>1.000529650046307</c:v>
                </c:pt>
                <c:pt idx="9">
                  <c:v>0.997351749768463</c:v>
                </c:pt>
                <c:pt idx="10">
                  <c:v>0.998038223571498</c:v>
                </c:pt>
              </c:numCache>
            </c:numRef>
          </c:val>
          <c:smooth val="0"/>
        </c:ser>
        <c:ser>
          <c:idx val="31"/>
          <c:order val="31"/>
          <c:tx>
            <c:strRef>
              <c:f>'bw-lat-sense'!$AG$68</c:f>
              <c:strCache>
                <c:ptCount val="1"/>
                <c:pt idx="0">
                  <c:v>stencil</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'bw-lat-sense'!$AG$69:$AG$79</c:f>
              <c:numCache>
                <c:formatCode>General</c:formatCode>
                <c:ptCount val="11"/>
                <c:pt idx="0">
                  <c:v>1.043854059027364</c:v>
                </c:pt>
                <c:pt idx="1">
                  <c:v>1.033014513062073</c:v>
                </c:pt>
                <c:pt idx="2">
                  <c:v>1.041444390887462</c:v>
                </c:pt>
                <c:pt idx="3">
                  <c:v>1.027436709575183</c:v>
                </c:pt>
                <c:pt idx="4">
                  <c:v>1.031229045610614</c:v>
                </c:pt>
                <c:pt idx="5">
                  <c:v>1.0</c:v>
                </c:pt>
                <c:pt idx="6">
                  <c:v>1.028538566374198</c:v>
                </c:pt>
                <c:pt idx="7">
                  <c:v>1.017193639648467</c:v>
                </c:pt>
                <c:pt idx="8">
                  <c:v>1.00716048492789</c:v>
                </c:pt>
                <c:pt idx="9">
                  <c:v>1.007326436760668</c:v>
                </c:pt>
                <c:pt idx="10">
                  <c:v>1.002907127571808</c:v>
                </c:pt>
              </c:numCache>
            </c:numRef>
          </c:val>
          <c:smooth val="0"/>
        </c:ser>
        <c:ser>
          <c:idx val="32"/>
          <c:order val="32"/>
          <c:tx>
            <c:strRef>
              <c:f>'bw-lat-sense'!$AH$68</c:f>
              <c:strCache>
                <c:ptCount val="1"/>
                <c:pt idx="0">
                  <c:v>tpacf</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'bw-lat-sense'!$AH$69:$AH$79</c:f>
              <c:numCache>
                <c:formatCode>General</c:formatCode>
                <c:ptCount val="11"/>
                <c:pt idx="0">
                  <c:v>0.998340687733393</c:v>
                </c:pt>
                <c:pt idx="1">
                  <c:v>0.998763904562187</c:v>
                </c:pt>
                <c:pt idx="2">
                  <c:v>0.998810004966752</c:v>
                </c:pt>
                <c:pt idx="3">
                  <c:v>0.998310609108775</c:v>
                </c:pt>
                <c:pt idx="4">
                  <c:v>0.983515855667342</c:v>
                </c:pt>
                <c:pt idx="5">
                  <c:v>1.0</c:v>
                </c:pt>
                <c:pt idx="6">
                  <c:v>0.998949968817989</c:v>
                </c:pt>
                <c:pt idx="7">
                  <c:v>0.999350664465536</c:v>
                </c:pt>
                <c:pt idx="8">
                  <c:v>0.997629230014417</c:v>
                </c:pt>
                <c:pt idx="9">
                  <c:v>0.997977930451569</c:v>
                </c:pt>
                <c:pt idx="10">
                  <c:v>0.99811472017659</c:v>
                </c:pt>
              </c:numCache>
            </c:numRef>
          </c:val>
          <c:smooth val="0"/>
        </c:ser>
        <c:dLbls>
          <c:showLegendKey val="0"/>
          <c:showVal val="0"/>
          <c:showCatName val="0"/>
          <c:showSerName val="0"/>
          <c:showPercent val="0"/>
          <c:showBubbleSize val="0"/>
        </c:dLbls>
        <c:marker val="1"/>
        <c:smooth val="0"/>
        <c:axId val="-2066545584"/>
        <c:axId val="-2066550800"/>
      </c:lineChart>
      <c:catAx>
        <c:axId val="-2066545584"/>
        <c:scaling>
          <c:orientation val="minMax"/>
        </c:scaling>
        <c:delete val="0"/>
        <c:axPos val="b"/>
        <c:title>
          <c:tx>
            <c:rich>
              <a:bodyPr/>
              <a:lstStyle/>
              <a:p>
                <a:pPr>
                  <a:defRPr sz="2400"/>
                </a:pPr>
                <a:r>
                  <a:rPr lang="en-US" dirty="0" smtClean="0"/>
                  <a:t>DRAM Latency (cycles), Baseline ≈ 100 cycles</a:t>
                </a:r>
                <a:endParaRPr lang="en-US" dirty="0"/>
              </a:p>
            </c:rich>
          </c:tx>
          <c:layout>
            <c:manualLayout>
              <c:xMode val="edge"/>
              <c:yMode val="edge"/>
              <c:x val="0.188813748330833"/>
              <c:y val="0.857119991834765"/>
            </c:manualLayout>
          </c:layout>
          <c:overlay val="0"/>
        </c:title>
        <c:numFmt formatCode="General" sourceLinked="1"/>
        <c:majorTickMark val="out"/>
        <c:minorTickMark val="none"/>
        <c:tickLblPos val="nextTo"/>
        <c:txPr>
          <a:bodyPr/>
          <a:lstStyle/>
          <a:p>
            <a:pPr>
              <a:defRPr sz="2000"/>
            </a:pPr>
            <a:endParaRPr lang="en-US"/>
          </a:p>
        </c:txPr>
        <c:crossAx val="-2066550800"/>
        <c:crosses val="autoZero"/>
        <c:auto val="1"/>
        <c:lblAlgn val="ctr"/>
        <c:lblOffset val="100"/>
        <c:noMultiLvlLbl val="0"/>
      </c:catAx>
      <c:valAx>
        <c:axId val="-2066550800"/>
        <c:scaling>
          <c:orientation val="minMax"/>
          <c:min val="0.6"/>
        </c:scaling>
        <c:delete val="0"/>
        <c:axPos val="l"/>
        <c:majorGridlines/>
        <c:title>
          <c:tx>
            <c:rich>
              <a:bodyPr rot="-5400000" vert="horz"/>
              <a:lstStyle/>
              <a:p>
                <a:pPr>
                  <a:defRPr sz="2400"/>
                </a:pPr>
                <a:r>
                  <a:rPr lang="en-US"/>
                  <a:t>Relative</a:t>
                </a:r>
                <a:r>
                  <a:rPr lang="en-US" baseline="0"/>
                  <a:t> Throughput</a:t>
                </a:r>
                <a:endParaRPr lang="en-US"/>
              </a:p>
            </c:rich>
          </c:tx>
          <c:layout>
            <c:manualLayout>
              <c:xMode val="edge"/>
              <c:yMode val="edge"/>
              <c:x val="0.00144921460258932"/>
              <c:y val="0.0790328604301594"/>
            </c:manualLayout>
          </c:layout>
          <c:overlay val="0"/>
        </c:title>
        <c:numFmt formatCode="General" sourceLinked="1"/>
        <c:majorTickMark val="out"/>
        <c:minorTickMark val="none"/>
        <c:tickLblPos val="nextTo"/>
        <c:txPr>
          <a:bodyPr/>
          <a:lstStyle/>
          <a:p>
            <a:pPr>
              <a:defRPr sz="2000"/>
            </a:pPr>
            <a:endParaRPr lang="en-US"/>
          </a:p>
        </c:txPr>
        <c:crossAx val="-2066545584"/>
        <c:crosses val="autoZero"/>
        <c:crossBetween val="between"/>
        <c:majorUnit val="0.1"/>
      </c:valAx>
    </c:plotArea>
    <c:plotVisOnly val="1"/>
    <c:dispBlanksAs val="gap"/>
    <c:showDLblsOverMax val="0"/>
  </c:chart>
  <c:spPr>
    <a:solidFill>
      <a:srgbClr val="FFFFFF"/>
    </a:solidFill>
    <a:ln>
      <a:noFill/>
    </a:ln>
  </c:spPr>
  <c:externalData r:id="rId2">
    <c:autoUpdate val="0"/>
  </c:externalData>
  <c:userShapes r:id="rId3"/>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manualLayout>
          <c:layoutTarget val="inner"/>
          <c:xMode val="edge"/>
          <c:yMode val="edge"/>
          <c:x val="0.150475860436922"/>
          <c:y val="0.162028875238926"/>
          <c:w val="0.827950249118979"/>
          <c:h val="0.563651715627146"/>
        </c:manualLayout>
      </c:layout>
      <c:lineChart>
        <c:grouping val="standard"/>
        <c:varyColors val="0"/>
        <c:ser>
          <c:idx val="0"/>
          <c:order val="0"/>
          <c:tx>
            <c:strRef>
              <c:f>'bw-lat-sense'!$B$68</c:f>
              <c:strCache>
                <c:ptCount val="1"/>
                <c:pt idx="0">
                  <c:v>backprop</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'bw-lat-sense'!$B$69:$B$79</c:f>
              <c:numCache>
                <c:formatCode>General</c:formatCode>
                <c:ptCount val="11"/>
                <c:pt idx="0">
                  <c:v>1.04897304923924</c:v>
                </c:pt>
                <c:pt idx="1">
                  <c:v>1.042933114113747</c:v>
                </c:pt>
                <c:pt idx="2">
                  <c:v>1.029703928399936</c:v>
                </c:pt>
                <c:pt idx="3">
                  <c:v>1.016993079380914</c:v>
                </c:pt>
                <c:pt idx="4">
                  <c:v>1.009424997321317</c:v>
                </c:pt>
                <c:pt idx="5">
                  <c:v>1.0</c:v>
                </c:pt>
                <c:pt idx="6">
                  <c:v>0.983375678409018</c:v>
                </c:pt>
                <c:pt idx="7">
                  <c:v>0.97416528102671</c:v>
                </c:pt>
                <c:pt idx="8">
                  <c:v>0.956561675503524</c:v>
                </c:pt>
                <c:pt idx="9">
                  <c:v>0.944459215785276</c:v>
                </c:pt>
                <c:pt idx="10">
                  <c:v>0.934994839527782</c:v>
                </c:pt>
              </c:numCache>
            </c:numRef>
          </c:val>
          <c:smooth val="0"/>
        </c:ser>
        <c:ser>
          <c:idx val="1"/>
          <c:order val="1"/>
          <c:tx>
            <c:strRef>
              <c:f>'bw-lat-sense'!$C$68</c:f>
              <c:strCache>
                <c:ptCount val="1"/>
                <c:pt idx="0">
                  <c:v>bfs</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'bw-lat-sense'!$C$69:$C$79</c:f>
              <c:numCache>
                <c:formatCode>General</c:formatCode>
                <c:ptCount val="11"/>
                <c:pt idx="0">
                  <c:v>1.013932772163398</c:v>
                </c:pt>
                <c:pt idx="1">
                  <c:v>1.009740077020172</c:v>
                </c:pt>
                <c:pt idx="2">
                  <c:v>1.006608620149056</c:v>
                </c:pt>
                <c:pt idx="3">
                  <c:v>1.004839889695537</c:v>
                </c:pt>
                <c:pt idx="4">
                  <c:v>1.002034040021546</c:v>
                </c:pt>
                <c:pt idx="5">
                  <c:v>1.0</c:v>
                </c:pt>
                <c:pt idx="6">
                  <c:v>0.997507697997315</c:v>
                </c:pt>
                <c:pt idx="7">
                  <c:v>0.995791225489014</c:v>
                </c:pt>
                <c:pt idx="8">
                  <c:v>0.992289943159435</c:v>
                </c:pt>
                <c:pt idx="9">
                  <c:v>0.991417637458495</c:v>
                </c:pt>
                <c:pt idx="10">
                  <c:v>0.989496153011264</c:v>
                </c:pt>
              </c:numCache>
            </c:numRef>
          </c:val>
          <c:smooth val="0"/>
        </c:ser>
        <c:ser>
          <c:idx val="2"/>
          <c:order val="2"/>
          <c:tx>
            <c:strRef>
              <c:f>'bw-lat-sense'!$D$68</c:f>
              <c:strCache>
                <c:ptCount val="1"/>
                <c:pt idx="0">
                  <c:v>btree</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'bw-lat-sense'!$D$69:$D$79</c:f>
              <c:numCache>
                <c:formatCode>General</c:formatCode>
                <c:ptCount val="11"/>
                <c:pt idx="0">
                  <c:v>1.088865910434702</c:v>
                </c:pt>
                <c:pt idx="1">
                  <c:v>1.075536400154226</c:v>
                </c:pt>
                <c:pt idx="2">
                  <c:v>1.061291012840591</c:v>
                </c:pt>
                <c:pt idx="3">
                  <c:v>1.04333746493967</c:v>
                </c:pt>
                <c:pt idx="4">
                  <c:v>1.022181483128773</c:v>
                </c:pt>
                <c:pt idx="5">
                  <c:v>1.0</c:v>
                </c:pt>
                <c:pt idx="6">
                  <c:v>0.981397235511345</c:v>
                </c:pt>
                <c:pt idx="7">
                  <c:v>0.957170017733045</c:v>
                </c:pt>
                <c:pt idx="8">
                  <c:v>0.939448512082377</c:v>
                </c:pt>
                <c:pt idx="9">
                  <c:v>0.915437030882691</c:v>
                </c:pt>
                <c:pt idx="10">
                  <c:v>0.895033618532073</c:v>
                </c:pt>
              </c:numCache>
            </c:numRef>
          </c:val>
          <c:smooth val="0"/>
        </c:ser>
        <c:ser>
          <c:idx val="3"/>
          <c:order val="3"/>
          <c:tx>
            <c:strRef>
              <c:f>'bw-lat-sense'!$E$68</c:f>
              <c:strCache>
                <c:ptCount val="1"/>
                <c:pt idx="0">
                  <c:v>cfd</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'bw-lat-sense'!$E$69:$E$79</c:f>
              <c:numCache>
                <c:formatCode>General</c:formatCode>
                <c:ptCount val="11"/>
                <c:pt idx="0">
                  <c:v>1.004048582995952</c:v>
                </c:pt>
                <c:pt idx="1">
                  <c:v>1.0</c:v>
                </c:pt>
                <c:pt idx="2">
                  <c:v>1.016194331983806</c:v>
                </c:pt>
                <c:pt idx="3">
                  <c:v>1.022267206477733</c:v>
                </c:pt>
                <c:pt idx="4">
                  <c:v>1.01417004048583</c:v>
                </c:pt>
                <c:pt idx="5">
                  <c:v>1.0</c:v>
                </c:pt>
                <c:pt idx="6">
                  <c:v>1.004048582995952</c:v>
                </c:pt>
                <c:pt idx="7">
                  <c:v>1.016194331983806</c:v>
                </c:pt>
                <c:pt idx="8">
                  <c:v>1.01417004048583</c:v>
                </c:pt>
                <c:pt idx="9">
                  <c:v>1.0</c:v>
                </c:pt>
                <c:pt idx="10">
                  <c:v>1.008097165991903</c:v>
                </c:pt>
              </c:numCache>
            </c:numRef>
          </c:val>
          <c:smooth val="0"/>
        </c:ser>
        <c:ser>
          <c:idx val="4"/>
          <c:order val="4"/>
          <c:tx>
            <c:strRef>
              <c:f>'bw-lat-sense'!$F$68</c:f>
              <c:strCache>
                <c:ptCount val="1"/>
                <c:pt idx="0">
                  <c:v>gaussian</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'bw-lat-sense'!$F$69:$F$79</c:f>
              <c:numCache>
                <c:formatCode>General</c:formatCode>
                <c:ptCount val="11"/>
                <c:pt idx="0">
                  <c:v>1.118074515898685</c:v>
                </c:pt>
                <c:pt idx="1">
                  <c:v>1.093627924560003</c:v>
                </c:pt>
                <c:pt idx="2">
                  <c:v>1.068047213004578</c:v>
                </c:pt>
                <c:pt idx="3">
                  <c:v>1.044272692905448</c:v>
                </c:pt>
                <c:pt idx="4">
                  <c:v>1.021674297475532</c:v>
                </c:pt>
                <c:pt idx="5">
                  <c:v>1.0</c:v>
                </c:pt>
                <c:pt idx="6">
                  <c:v>0.978913764859075</c:v>
                </c:pt>
                <c:pt idx="7">
                  <c:v>0.958373587600286</c:v>
                </c:pt>
                <c:pt idx="8">
                  <c:v>0.939177552820599</c:v>
                </c:pt>
                <c:pt idx="9">
                  <c:v>0.920863611542823</c:v>
                </c:pt>
                <c:pt idx="10">
                  <c:v>0.9032217415046</c:v>
                </c:pt>
              </c:numCache>
            </c:numRef>
          </c:val>
          <c:smooth val="0"/>
        </c:ser>
        <c:ser>
          <c:idx val="5"/>
          <c:order val="5"/>
          <c:tx>
            <c:strRef>
              <c:f>'bw-lat-sense'!$G$68</c:f>
              <c:strCache>
                <c:ptCount val="1"/>
                <c:pt idx="0">
                  <c:v>heartwell</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'bw-lat-sense'!$G$69:$G$79</c:f>
              <c:numCache>
                <c:formatCode>General</c:formatCode>
                <c:ptCount val="11"/>
                <c:pt idx="0">
                  <c:v>1.000980051669284</c:v>
                </c:pt>
                <c:pt idx="1">
                  <c:v>1.001893827213968</c:v>
                </c:pt>
                <c:pt idx="2">
                  <c:v>1.001511043454959</c:v>
                </c:pt>
                <c:pt idx="3">
                  <c:v>1.001666818440732</c:v>
                </c:pt>
                <c:pt idx="4">
                  <c:v>0.999360461490571</c:v>
                </c:pt>
                <c:pt idx="5">
                  <c:v>1.0</c:v>
                </c:pt>
                <c:pt idx="6">
                  <c:v>1.001236806419704</c:v>
                </c:pt>
                <c:pt idx="7">
                  <c:v>1.001299168599938</c:v>
                </c:pt>
                <c:pt idx="8">
                  <c:v>0.998874088670671</c:v>
                </c:pt>
                <c:pt idx="9">
                  <c:v>0.998866782641187</c:v>
                </c:pt>
                <c:pt idx="10">
                  <c:v>0.998334486207391</c:v>
                </c:pt>
              </c:numCache>
            </c:numRef>
          </c:val>
          <c:smooth val="0"/>
        </c:ser>
        <c:ser>
          <c:idx val="6"/>
          <c:order val="6"/>
          <c:tx>
            <c:strRef>
              <c:f>'bw-lat-sense'!$H$68</c:f>
              <c:strCache>
                <c:ptCount val="1"/>
                <c:pt idx="0">
                  <c:v>hotspot</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'bw-lat-sense'!$H$69:$H$79</c:f>
              <c:numCache>
                <c:formatCode>General</c:formatCode>
                <c:ptCount val="11"/>
                <c:pt idx="0">
                  <c:v>1.018871732282813</c:v>
                </c:pt>
                <c:pt idx="1">
                  <c:v>1.021853879224684</c:v>
                </c:pt>
                <c:pt idx="2">
                  <c:v>1.014884955231243</c:v>
                </c:pt>
                <c:pt idx="3">
                  <c:v>1.004531801391053</c:v>
                </c:pt>
                <c:pt idx="4">
                  <c:v>1.00238883417697</c:v>
                </c:pt>
                <c:pt idx="5">
                  <c:v>1.0</c:v>
                </c:pt>
                <c:pt idx="6">
                  <c:v>0.989872705169535</c:v>
                </c:pt>
                <c:pt idx="7">
                  <c:v>0.98118290482005</c:v>
                </c:pt>
                <c:pt idx="8">
                  <c:v>0.974782668418389</c:v>
                </c:pt>
                <c:pt idx="9">
                  <c:v>0.969431502868544</c:v>
                </c:pt>
                <c:pt idx="10">
                  <c:v>0.964099190966871</c:v>
                </c:pt>
              </c:numCache>
            </c:numRef>
          </c:val>
          <c:smooth val="0"/>
        </c:ser>
        <c:ser>
          <c:idx val="7"/>
          <c:order val="7"/>
          <c:tx>
            <c:strRef>
              <c:f>'bw-lat-sense'!$I$68</c:f>
              <c:strCache>
                <c:ptCount val="1"/>
                <c:pt idx="0">
                  <c:v>kmeans</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'bw-lat-sense'!$I$69:$I$79</c:f>
              <c:numCache>
                <c:formatCode>General</c:formatCode>
                <c:ptCount val="11"/>
                <c:pt idx="0">
                  <c:v>1.004770720571791</c:v>
                </c:pt>
                <c:pt idx="1">
                  <c:v>1.003749002840004</c:v>
                </c:pt>
                <c:pt idx="2">
                  <c:v>1.002968950618232</c:v>
                </c:pt>
                <c:pt idx="3">
                  <c:v>1.002616594191161</c:v>
                </c:pt>
                <c:pt idx="4">
                  <c:v>1.001614580601678</c:v>
                </c:pt>
                <c:pt idx="5">
                  <c:v>1.0</c:v>
                </c:pt>
                <c:pt idx="6">
                  <c:v>0.99799249561945</c:v>
                </c:pt>
                <c:pt idx="7">
                  <c:v>0.99700207270191</c:v>
                </c:pt>
                <c:pt idx="8">
                  <c:v>0.995435883155595</c:v>
                </c:pt>
                <c:pt idx="9">
                  <c:v>0.993395924893605</c:v>
                </c:pt>
                <c:pt idx="10">
                  <c:v>0.993018068988259</c:v>
                </c:pt>
              </c:numCache>
            </c:numRef>
          </c:val>
          <c:smooth val="0"/>
        </c:ser>
        <c:ser>
          <c:idx val="8"/>
          <c:order val="8"/>
          <c:tx>
            <c:strRef>
              <c:f>'bw-lat-sense'!$J$68</c:f>
              <c:strCache>
                <c:ptCount val="1"/>
                <c:pt idx="0">
                  <c:v>lava_MD</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'bw-lat-sense'!$J$69:$J$79</c:f>
              <c:numCache>
                <c:formatCode>General</c:formatCode>
                <c:ptCount val="11"/>
                <c:pt idx="0">
                  <c:v>1.019974377694819</c:v>
                </c:pt>
                <c:pt idx="1">
                  <c:v>1.016392765142645</c:v>
                </c:pt>
                <c:pt idx="2">
                  <c:v>1.031044315567617</c:v>
                </c:pt>
                <c:pt idx="3">
                  <c:v>1.015826594850743</c:v>
                </c:pt>
                <c:pt idx="4">
                  <c:v>1.021721102585649</c:v>
                </c:pt>
                <c:pt idx="5">
                  <c:v>1.0</c:v>
                </c:pt>
                <c:pt idx="6">
                  <c:v>0.991831168294464</c:v>
                </c:pt>
                <c:pt idx="7">
                  <c:v>0.991831168294464</c:v>
                </c:pt>
                <c:pt idx="8">
                  <c:v>1.02067967985894</c:v>
                </c:pt>
                <c:pt idx="9">
                  <c:v>0.991831168294464</c:v>
                </c:pt>
                <c:pt idx="10">
                  <c:v>1.036153623627623</c:v>
                </c:pt>
              </c:numCache>
            </c:numRef>
          </c:val>
          <c:smooth val="0"/>
        </c:ser>
        <c:ser>
          <c:idx val="9"/>
          <c:order val="9"/>
          <c:tx>
            <c:strRef>
              <c:f>'bw-lat-sense'!$K$68</c:f>
              <c:strCache>
                <c:ptCount val="1"/>
                <c:pt idx="0">
                  <c:v>leukocyte</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'bw-lat-sense'!$K$69:$K$79</c:f>
              <c:numCache>
                <c:formatCode>General</c:formatCode>
                <c:ptCount val="11"/>
                <c:pt idx="0">
                  <c:v>1.001175146274786</c:v>
                </c:pt>
                <c:pt idx="1">
                  <c:v>1.001592632451355</c:v>
                </c:pt>
                <c:pt idx="2">
                  <c:v>1.001388528098366</c:v>
                </c:pt>
                <c:pt idx="3">
                  <c:v>0.999223784960602</c:v>
                </c:pt>
                <c:pt idx="4">
                  <c:v>0.999103177842926</c:v>
                </c:pt>
                <c:pt idx="5">
                  <c:v>1.0</c:v>
                </c:pt>
                <c:pt idx="6">
                  <c:v>0.998605286921241</c:v>
                </c:pt>
                <c:pt idx="7">
                  <c:v>0.99970002845091</c:v>
                </c:pt>
                <c:pt idx="8">
                  <c:v>0.998416645019235</c:v>
                </c:pt>
                <c:pt idx="9">
                  <c:v>1.000126792098069</c:v>
                </c:pt>
                <c:pt idx="10">
                  <c:v>0.998633119333012</c:v>
                </c:pt>
              </c:numCache>
            </c:numRef>
          </c:val>
          <c:smooth val="0"/>
        </c:ser>
        <c:ser>
          <c:idx val="10"/>
          <c:order val="10"/>
          <c:tx>
            <c:strRef>
              <c:f>'bw-lat-sense'!$L$68</c:f>
              <c:strCache>
                <c:ptCount val="1"/>
                <c:pt idx="0">
                  <c:v>lud_cuda</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'bw-lat-sense'!$L$69:$L$79</c:f>
              <c:numCache>
                <c:formatCode>General</c:formatCode>
                <c:ptCount val="11"/>
                <c:pt idx="0">
                  <c:v>1.009999444334995</c:v>
                </c:pt>
                <c:pt idx="1">
                  <c:v>1.008256676820182</c:v>
                </c:pt>
                <c:pt idx="2">
                  <c:v>1.006837205308116</c:v>
                </c:pt>
                <c:pt idx="3">
                  <c:v>1.004905006541693</c:v>
                </c:pt>
                <c:pt idx="4">
                  <c:v>1.002386833770288</c:v>
                </c:pt>
                <c:pt idx="5">
                  <c:v>1.0</c:v>
                </c:pt>
                <c:pt idx="6">
                  <c:v>1.000252575002147</c:v>
                </c:pt>
                <c:pt idx="7">
                  <c:v>0.997600537479605</c:v>
                </c:pt>
                <c:pt idx="8">
                  <c:v>0.996966574224216</c:v>
                </c:pt>
                <c:pt idx="9">
                  <c:v>0.991197761175181</c:v>
                </c:pt>
                <c:pt idx="10">
                  <c:v>0.991548840428165</c:v>
                </c:pt>
              </c:numCache>
            </c:numRef>
          </c:val>
          <c:smooth val="0"/>
        </c:ser>
        <c:ser>
          <c:idx val="11"/>
          <c:order val="11"/>
          <c:tx>
            <c:strRef>
              <c:f>'bw-lat-sense'!$M$68</c:f>
              <c:strCache>
                <c:ptCount val="1"/>
                <c:pt idx="0">
                  <c:v>mummergpu</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'bw-lat-sense'!$M$69:$M$79</c:f>
              <c:numCache>
                <c:formatCode>General</c:formatCode>
                <c:ptCount val="11"/>
                <c:pt idx="0">
                  <c:v>0.999523138165533</c:v>
                </c:pt>
                <c:pt idx="1">
                  <c:v>1.001637916735777</c:v>
                </c:pt>
                <c:pt idx="2">
                  <c:v>1.00233593188478</c:v>
                </c:pt>
                <c:pt idx="3">
                  <c:v>1.000919168463537</c:v>
                </c:pt>
                <c:pt idx="4">
                  <c:v>1.004409244208548</c:v>
                </c:pt>
                <c:pt idx="5">
                  <c:v>1.0</c:v>
                </c:pt>
                <c:pt idx="6">
                  <c:v>1.000787858683032</c:v>
                </c:pt>
                <c:pt idx="7">
                  <c:v>0.99301639298944</c:v>
                </c:pt>
                <c:pt idx="8">
                  <c:v>0.990431663625809</c:v>
                </c:pt>
                <c:pt idx="9">
                  <c:v>0.996565212583624</c:v>
                </c:pt>
                <c:pt idx="10">
                  <c:v>0.987131641510477</c:v>
                </c:pt>
              </c:numCache>
            </c:numRef>
          </c:val>
          <c:smooth val="0"/>
        </c:ser>
        <c:ser>
          <c:idx val="12"/>
          <c:order val="12"/>
          <c:tx>
            <c:strRef>
              <c:f>'bw-lat-sense'!$N$68</c:f>
              <c:strCache>
                <c:ptCount val="1"/>
                <c:pt idx="0">
                  <c:v>myocyte</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'bw-lat-sense'!$N$69:$N$79</c:f>
              <c:numCache>
                <c:formatCode>General</c:formatCode>
                <c:ptCount val="11"/>
                <c:pt idx="0">
                  <c:v>1.0</c:v>
                </c:pt>
                <c:pt idx="1">
                  <c:v>1.0</c:v>
                </c:pt>
                <c:pt idx="2">
                  <c:v>1.0</c:v>
                </c:pt>
                <c:pt idx="3">
                  <c:v>1.0</c:v>
                </c:pt>
                <c:pt idx="4">
                  <c:v>1.0</c:v>
                </c:pt>
                <c:pt idx="5">
                  <c:v>1.0</c:v>
                </c:pt>
                <c:pt idx="6">
                  <c:v>1.0</c:v>
                </c:pt>
                <c:pt idx="7">
                  <c:v>1.0</c:v>
                </c:pt>
                <c:pt idx="8">
                  <c:v>1.0</c:v>
                </c:pt>
                <c:pt idx="9">
                  <c:v>1.0</c:v>
                </c:pt>
                <c:pt idx="10">
                  <c:v>1.0</c:v>
                </c:pt>
              </c:numCache>
            </c:numRef>
          </c:val>
          <c:smooth val="0"/>
        </c:ser>
        <c:ser>
          <c:idx val="13"/>
          <c:order val="13"/>
          <c:tx>
            <c:strRef>
              <c:f>'bw-lat-sense'!$O$68</c:f>
              <c:strCache>
                <c:ptCount val="1"/>
                <c:pt idx="0">
                  <c:v>needle</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'bw-lat-sense'!$O$69:$O$79</c:f>
              <c:numCache>
                <c:formatCode>General</c:formatCode>
                <c:ptCount val="11"/>
                <c:pt idx="0">
                  <c:v>1.08033515102694</c:v>
                </c:pt>
                <c:pt idx="1">
                  <c:v>1.064717156038845</c:v>
                </c:pt>
                <c:pt idx="2">
                  <c:v>1.049667153091717</c:v>
                </c:pt>
                <c:pt idx="3">
                  <c:v>1.032686334433</c:v>
                </c:pt>
                <c:pt idx="4">
                  <c:v>1.014955337606967</c:v>
                </c:pt>
                <c:pt idx="5">
                  <c:v>1.0</c:v>
                </c:pt>
                <c:pt idx="6">
                  <c:v>0.982892365508237</c:v>
                </c:pt>
                <c:pt idx="7">
                  <c:v>0.966874275497574</c:v>
                </c:pt>
                <c:pt idx="8">
                  <c:v>0.950061353857255</c:v>
                </c:pt>
                <c:pt idx="9">
                  <c:v>0.934984558832723</c:v>
                </c:pt>
                <c:pt idx="10">
                  <c:v>0.918846797542988</c:v>
                </c:pt>
              </c:numCache>
            </c:numRef>
          </c:val>
          <c:smooth val="0"/>
        </c:ser>
        <c:ser>
          <c:idx val="14"/>
          <c:order val="14"/>
          <c:tx>
            <c:strRef>
              <c:f>'bw-lat-sense'!$P$68</c:f>
              <c:strCache>
                <c:ptCount val="1"/>
                <c:pt idx="0">
                  <c:v>nn</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'bw-lat-sense'!$P$69:$P$79</c:f>
              <c:numCache>
                <c:formatCode>General</c:formatCode>
                <c:ptCount val="11"/>
                <c:pt idx="0">
                  <c:v>1.0784381462736</c:v>
                </c:pt>
                <c:pt idx="1">
                  <c:v>1.071928275487333</c:v>
                </c:pt>
                <c:pt idx="2">
                  <c:v>1.06463848494146</c:v>
                </c:pt>
                <c:pt idx="3">
                  <c:v>1.03740687219387</c:v>
                </c:pt>
                <c:pt idx="4">
                  <c:v>1.028248084746596</c:v>
                </c:pt>
                <c:pt idx="5">
                  <c:v>1.0</c:v>
                </c:pt>
                <c:pt idx="6">
                  <c:v>1.001443905500893</c:v>
                </c:pt>
                <c:pt idx="7">
                  <c:v>1.016546946251115</c:v>
                </c:pt>
                <c:pt idx="8">
                  <c:v>1.021467701250916</c:v>
                </c:pt>
                <c:pt idx="9">
                  <c:v>1.001720273463757</c:v>
                </c:pt>
                <c:pt idx="10">
                  <c:v>0.968149763330655</c:v>
                </c:pt>
              </c:numCache>
            </c:numRef>
          </c:val>
          <c:smooth val="0"/>
        </c:ser>
        <c:ser>
          <c:idx val="15"/>
          <c:order val="15"/>
          <c:tx>
            <c:strRef>
              <c:f>'bw-lat-sense'!$Q$68</c:f>
              <c:strCache>
                <c:ptCount val="1"/>
                <c:pt idx="0">
                  <c:v>particlefilter</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'bw-lat-sense'!$Q$69:$Q$79</c:f>
              <c:numCache>
                <c:formatCode>General</c:formatCode>
                <c:ptCount val="11"/>
                <c:pt idx="0">
                  <c:v>1.018600250354081</c:v>
                </c:pt>
                <c:pt idx="1">
                  <c:v>1.012582349449632</c:v>
                </c:pt>
                <c:pt idx="2">
                  <c:v>1.026968893799329</c:v>
                </c:pt>
                <c:pt idx="3">
                  <c:v>1.000846267314688</c:v>
                </c:pt>
                <c:pt idx="4">
                  <c:v>1.001004942436192</c:v>
                </c:pt>
                <c:pt idx="5">
                  <c:v>1.0</c:v>
                </c:pt>
                <c:pt idx="6">
                  <c:v>0.999476959784672</c:v>
                </c:pt>
                <c:pt idx="7">
                  <c:v>0.999817817453088</c:v>
                </c:pt>
                <c:pt idx="8">
                  <c:v>1.000828636745632</c:v>
                </c:pt>
                <c:pt idx="9">
                  <c:v>1.004942436192032</c:v>
                </c:pt>
                <c:pt idx="10">
                  <c:v>0.98533724340176</c:v>
                </c:pt>
              </c:numCache>
            </c:numRef>
          </c:val>
          <c:smooth val="0"/>
        </c:ser>
        <c:ser>
          <c:idx val="16"/>
          <c:order val="16"/>
          <c:tx>
            <c:strRef>
              <c:f>'bw-lat-sense'!$R$68</c:f>
              <c:strCache>
                <c:ptCount val="1"/>
                <c:pt idx="0">
                  <c:v>pathfinder</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'bw-lat-sense'!$R$69:$R$79</c:f>
              <c:numCache>
                <c:formatCode>General</c:formatCode>
                <c:ptCount val="11"/>
                <c:pt idx="0">
                  <c:v>1.005752600233325</c:v>
                </c:pt>
                <c:pt idx="1">
                  <c:v>1.002269536080364</c:v>
                </c:pt>
                <c:pt idx="2">
                  <c:v>0.99892392919568</c:v>
                </c:pt>
                <c:pt idx="3">
                  <c:v>1.003547319325706</c:v>
                </c:pt>
                <c:pt idx="4">
                  <c:v>1.002193080558364</c:v>
                </c:pt>
                <c:pt idx="5">
                  <c:v>1.0</c:v>
                </c:pt>
                <c:pt idx="6">
                  <c:v>0.997885272795742</c:v>
                </c:pt>
                <c:pt idx="7">
                  <c:v>0.998444591029381</c:v>
                </c:pt>
                <c:pt idx="8">
                  <c:v>0.992552093457929</c:v>
                </c:pt>
                <c:pt idx="9">
                  <c:v>0.987539105508349</c:v>
                </c:pt>
                <c:pt idx="10">
                  <c:v>0.979271606615192</c:v>
                </c:pt>
              </c:numCache>
            </c:numRef>
          </c:val>
          <c:smooth val="0"/>
        </c:ser>
        <c:ser>
          <c:idx val="17"/>
          <c:order val="17"/>
          <c:tx>
            <c:strRef>
              <c:f>'bw-lat-sense'!$S$68</c:f>
              <c:strCache>
                <c:ptCount val="1"/>
                <c:pt idx="0">
                  <c:v>sc_gpu</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'bw-lat-sense'!$S$69:$S$79</c:f>
              <c:numCache>
                <c:formatCode>General</c:formatCode>
                <c:ptCount val="11"/>
                <c:pt idx="0">
                  <c:v>1.108667242905065</c:v>
                </c:pt>
                <c:pt idx="1">
                  <c:v>1.089625650840691</c:v>
                </c:pt>
                <c:pt idx="2">
                  <c:v>1.067003148731247</c:v>
                </c:pt>
                <c:pt idx="3">
                  <c:v>1.043804408223745</c:v>
                </c:pt>
                <c:pt idx="4">
                  <c:v>1.021269370871149</c:v>
                </c:pt>
                <c:pt idx="5">
                  <c:v>1.0</c:v>
                </c:pt>
                <c:pt idx="6">
                  <c:v>0.979330019962545</c:v>
                </c:pt>
                <c:pt idx="7">
                  <c:v>0.959071638780844</c:v>
                </c:pt>
                <c:pt idx="8">
                  <c:v>0.939849972217077</c:v>
                </c:pt>
                <c:pt idx="9">
                  <c:v>0.921425778436336</c:v>
                </c:pt>
                <c:pt idx="10">
                  <c:v>0.903827354859954</c:v>
                </c:pt>
              </c:numCache>
            </c:numRef>
          </c:val>
          <c:smooth val="0"/>
        </c:ser>
        <c:ser>
          <c:idx val="18"/>
          <c:order val="18"/>
          <c:tx>
            <c:strRef>
              <c:f>'bw-lat-sense'!$T$68</c:f>
              <c:strCache>
                <c:ptCount val="1"/>
                <c:pt idx="0">
                  <c:v>srad_v1</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'bw-lat-sense'!$T$69:$T$79</c:f>
              <c:numCache>
                <c:formatCode>General</c:formatCode>
                <c:ptCount val="11"/>
                <c:pt idx="0">
                  <c:v>1.006549498262229</c:v>
                </c:pt>
                <c:pt idx="1">
                  <c:v>1.00621268542923</c:v>
                </c:pt>
                <c:pt idx="2">
                  <c:v>1.005329091506757</c:v>
                </c:pt>
                <c:pt idx="3">
                  <c:v>1.003222392008036</c:v>
                </c:pt>
                <c:pt idx="4">
                  <c:v>1.002102921149633</c:v>
                </c:pt>
                <c:pt idx="5">
                  <c:v>1.0</c:v>
                </c:pt>
                <c:pt idx="6">
                  <c:v>0.999125582068171</c:v>
                </c:pt>
                <c:pt idx="7">
                  <c:v>0.995701318265997</c:v>
                </c:pt>
                <c:pt idx="8">
                  <c:v>0.994639602172227</c:v>
                </c:pt>
                <c:pt idx="9">
                  <c:v>0.991051789830951</c:v>
                </c:pt>
                <c:pt idx="10">
                  <c:v>0.98965218137587</c:v>
                </c:pt>
              </c:numCache>
            </c:numRef>
          </c:val>
          <c:smooth val="0"/>
        </c:ser>
        <c:ser>
          <c:idx val="19"/>
          <c:order val="19"/>
          <c:tx>
            <c:strRef>
              <c:f>'bw-lat-sense'!$U$68</c:f>
              <c:strCache>
                <c:ptCount val="1"/>
                <c:pt idx="0">
                  <c:v>comd</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'bw-lat-sense'!$U$69:$U$79</c:f>
              <c:numCache>
                <c:formatCode>General</c:formatCode>
                <c:ptCount val="11"/>
                <c:pt idx="0">
                  <c:v>0.981891986725958</c:v>
                </c:pt>
                <c:pt idx="1">
                  <c:v>0.980939319648013</c:v>
                </c:pt>
                <c:pt idx="2">
                  <c:v>0.999457846660505</c:v>
                </c:pt>
                <c:pt idx="3">
                  <c:v>0.969805911856508</c:v>
                </c:pt>
                <c:pt idx="4">
                  <c:v>0.989734863165909</c:v>
                </c:pt>
                <c:pt idx="5">
                  <c:v>1.0</c:v>
                </c:pt>
                <c:pt idx="6">
                  <c:v>1.006399886248707</c:v>
                </c:pt>
                <c:pt idx="7">
                  <c:v>0.979001419597788</c:v>
                </c:pt>
                <c:pt idx="8">
                  <c:v>0.973351466267925</c:v>
                </c:pt>
                <c:pt idx="9">
                  <c:v>0.958210160100358</c:v>
                </c:pt>
                <c:pt idx="10">
                  <c:v>0.970737021229752</c:v>
                </c:pt>
              </c:numCache>
            </c:numRef>
          </c:val>
          <c:smooth val="0"/>
        </c:ser>
        <c:ser>
          <c:idx val="20"/>
          <c:order val="20"/>
          <c:tx>
            <c:strRef>
              <c:f>'bw-lat-sense'!$V$68</c:f>
              <c:strCache>
                <c:ptCount val="1"/>
                <c:pt idx="0">
                  <c:v>cns</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'bw-lat-sense'!$V$69:$V$79</c:f>
              <c:numCache>
                <c:formatCode>General</c:formatCode>
                <c:ptCount val="11"/>
                <c:pt idx="0">
                  <c:v>0.981891986725958</c:v>
                </c:pt>
                <c:pt idx="1">
                  <c:v>0.980939319648013</c:v>
                </c:pt>
                <c:pt idx="2">
                  <c:v>0.999457846660505</c:v>
                </c:pt>
                <c:pt idx="3">
                  <c:v>0.969805911856508</c:v>
                </c:pt>
                <c:pt idx="4">
                  <c:v>0.989734863165909</c:v>
                </c:pt>
                <c:pt idx="5">
                  <c:v>1.0</c:v>
                </c:pt>
                <c:pt idx="6">
                  <c:v>1.006399886248707</c:v>
                </c:pt>
                <c:pt idx="7">
                  <c:v>0.979001419597788</c:v>
                </c:pt>
                <c:pt idx="8">
                  <c:v>0.973351466267925</c:v>
                </c:pt>
                <c:pt idx="9">
                  <c:v>0.958210160100358</c:v>
                </c:pt>
                <c:pt idx="10">
                  <c:v>0.994403926425393</c:v>
                </c:pt>
              </c:numCache>
            </c:numRef>
          </c:val>
          <c:smooth val="0"/>
        </c:ser>
        <c:ser>
          <c:idx val="21"/>
          <c:order val="21"/>
          <c:tx>
            <c:strRef>
              <c:f>'bw-lat-sense'!$W$68</c:f>
              <c:strCache>
                <c:ptCount val="1"/>
                <c:pt idx="0">
                  <c:v>minife</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'bw-lat-sense'!$W$69:$W$79</c:f>
              <c:numCache>
                <c:formatCode>General</c:formatCode>
                <c:ptCount val="11"/>
                <c:pt idx="0">
                  <c:v>1.005441059466673</c:v>
                </c:pt>
                <c:pt idx="1">
                  <c:v>1.001293534892077</c:v>
                </c:pt>
                <c:pt idx="2">
                  <c:v>1.00060570284629</c:v>
                </c:pt>
                <c:pt idx="3">
                  <c:v>0.995185175679491</c:v>
                </c:pt>
                <c:pt idx="4">
                  <c:v>0.993003618817853</c:v>
                </c:pt>
                <c:pt idx="5">
                  <c:v>1.0</c:v>
                </c:pt>
                <c:pt idx="6">
                  <c:v>0.983261042527526</c:v>
                </c:pt>
                <c:pt idx="7">
                  <c:v>0.984195262171804</c:v>
                </c:pt>
                <c:pt idx="8">
                  <c:v>0.975417703975567</c:v>
                </c:pt>
                <c:pt idx="9">
                  <c:v>0.971475502399712</c:v>
                </c:pt>
                <c:pt idx="10">
                  <c:v>0.99173099932799</c:v>
                </c:pt>
              </c:numCache>
            </c:numRef>
          </c:val>
          <c:smooth val="0"/>
        </c:ser>
        <c:ser>
          <c:idx val="22"/>
          <c:order val="22"/>
          <c:tx>
            <c:strRef>
              <c:f>'bw-lat-sense'!$X$68</c:f>
              <c:strCache>
                <c:ptCount val="1"/>
                <c:pt idx="0">
                  <c:v>xsbench</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'bw-lat-sense'!$X$69:$X$79</c:f>
              <c:numCache>
                <c:formatCode>General</c:formatCode>
                <c:ptCount val="11"/>
                <c:pt idx="0">
                  <c:v>1.012201275170864</c:v>
                </c:pt>
                <c:pt idx="1">
                  <c:v>1.009816063483326</c:v>
                </c:pt>
                <c:pt idx="2">
                  <c:v>1.006054768129902</c:v>
                </c:pt>
                <c:pt idx="3">
                  <c:v>1.002339342232008</c:v>
                </c:pt>
                <c:pt idx="4">
                  <c:v>1.000183477822118</c:v>
                </c:pt>
                <c:pt idx="5">
                  <c:v>1.0</c:v>
                </c:pt>
                <c:pt idx="6">
                  <c:v>0.997660657767992</c:v>
                </c:pt>
                <c:pt idx="7">
                  <c:v>0.997201963212697</c:v>
                </c:pt>
                <c:pt idx="8">
                  <c:v>0.996559790835283</c:v>
                </c:pt>
                <c:pt idx="9">
                  <c:v>0.997752396679051</c:v>
                </c:pt>
                <c:pt idx="10">
                  <c:v>0.975166183302107</c:v>
                </c:pt>
              </c:numCache>
            </c:numRef>
          </c:val>
          <c:smooth val="0"/>
        </c:ser>
        <c:ser>
          <c:idx val="23"/>
          <c:order val="23"/>
          <c:tx>
            <c:strRef>
              <c:f>'bw-lat-sense'!$Y$68</c:f>
              <c:strCache>
                <c:ptCount val="1"/>
                <c:pt idx="0">
                  <c:v>cutcp</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'bw-lat-sense'!$Y$69:$Y$79</c:f>
              <c:numCache>
                <c:formatCode>General</c:formatCode>
                <c:ptCount val="11"/>
                <c:pt idx="0">
                  <c:v>1.000469708082027</c:v>
                </c:pt>
                <c:pt idx="1">
                  <c:v>0.999837097921446</c:v>
                </c:pt>
                <c:pt idx="2">
                  <c:v>0.999880481764821</c:v>
                </c:pt>
                <c:pt idx="3">
                  <c:v>0.999485206747407</c:v>
                </c:pt>
                <c:pt idx="4">
                  <c:v>0.999756284879866</c:v>
                </c:pt>
                <c:pt idx="5">
                  <c:v>1.0</c:v>
                </c:pt>
                <c:pt idx="6">
                  <c:v>0.99956488557086</c:v>
                </c:pt>
                <c:pt idx="7">
                  <c:v>0.999737712058029</c:v>
                </c:pt>
                <c:pt idx="8">
                  <c:v>0.999811152681781</c:v>
                </c:pt>
                <c:pt idx="9">
                  <c:v>0.999918052740292</c:v>
                </c:pt>
                <c:pt idx="10">
                  <c:v>0.999730623194732</c:v>
                </c:pt>
              </c:numCache>
            </c:numRef>
          </c:val>
          <c:smooth val="0"/>
        </c:ser>
        <c:ser>
          <c:idx val="24"/>
          <c:order val="24"/>
          <c:tx>
            <c:strRef>
              <c:f>'bw-lat-sense'!$Z$68</c:f>
              <c:strCache>
                <c:ptCount val="1"/>
                <c:pt idx="0">
                  <c:v>histo</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'bw-lat-sense'!$Z$69:$Z$79</c:f>
              <c:numCache>
                <c:formatCode>General</c:formatCode>
                <c:ptCount val="11"/>
                <c:pt idx="0">
                  <c:v>0.995695882784108</c:v>
                </c:pt>
                <c:pt idx="1">
                  <c:v>0.999863888124696</c:v>
                </c:pt>
                <c:pt idx="2">
                  <c:v>1.001203363646682</c:v>
                </c:pt>
                <c:pt idx="3">
                  <c:v>1.00162853289675</c:v>
                </c:pt>
                <c:pt idx="4">
                  <c:v>1.003870771634093</c:v>
                </c:pt>
                <c:pt idx="5">
                  <c:v>1.0</c:v>
                </c:pt>
                <c:pt idx="6">
                  <c:v>1.00012120209391</c:v>
                </c:pt>
                <c:pt idx="7">
                  <c:v>0.998503250332344</c:v>
                </c:pt>
                <c:pt idx="8">
                  <c:v>0.996121052034175</c:v>
                </c:pt>
                <c:pt idx="9">
                  <c:v>0.995766584005556</c:v>
                </c:pt>
                <c:pt idx="10">
                  <c:v>0.99534622436239</c:v>
                </c:pt>
              </c:numCache>
            </c:numRef>
          </c:val>
          <c:smooth val="0"/>
        </c:ser>
        <c:ser>
          <c:idx val="25"/>
          <c:order val="25"/>
          <c:tx>
            <c:strRef>
              <c:f>'bw-lat-sense'!$AA$68</c:f>
              <c:strCache>
                <c:ptCount val="1"/>
                <c:pt idx="0">
                  <c:v>lbm</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'bw-lat-sense'!$AA$69:$AA$79</c:f>
              <c:numCache>
                <c:formatCode>General</c:formatCode>
                <c:ptCount val="11"/>
                <c:pt idx="0">
                  <c:v>0.993366500829187</c:v>
                </c:pt>
                <c:pt idx="1">
                  <c:v>0.995024875621891</c:v>
                </c:pt>
                <c:pt idx="2">
                  <c:v>1.0</c:v>
                </c:pt>
                <c:pt idx="3">
                  <c:v>0.996683250414594</c:v>
                </c:pt>
                <c:pt idx="4">
                  <c:v>0.998341625207297</c:v>
                </c:pt>
                <c:pt idx="5">
                  <c:v>1.0</c:v>
                </c:pt>
                <c:pt idx="6">
                  <c:v>1.0</c:v>
                </c:pt>
                <c:pt idx="7">
                  <c:v>0.998341625207297</c:v>
                </c:pt>
                <c:pt idx="8">
                  <c:v>1.0</c:v>
                </c:pt>
                <c:pt idx="9">
                  <c:v>0.998341625207297</c:v>
                </c:pt>
                <c:pt idx="10">
                  <c:v>0.996683250414594</c:v>
                </c:pt>
              </c:numCache>
            </c:numRef>
          </c:val>
          <c:smooth val="0"/>
        </c:ser>
        <c:ser>
          <c:idx val="26"/>
          <c:order val="26"/>
          <c:tx>
            <c:strRef>
              <c:f>'bw-lat-sense'!$AB$68</c:f>
              <c:strCache>
                <c:ptCount val="1"/>
                <c:pt idx="0">
                  <c:v>mri-gridding</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'bw-lat-sense'!$AB$69:$AB$79</c:f>
              <c:numCache>
                <c:formatCode>General</c:formatCode>
                <c:ptCount val="11"/>
                <c:pt idx="0">
                  <c:v>1.006365750131557</c:v>
                </c:pt>
                <c:pt idx="1">
                  <c:v>1.004810244545878</c:v>
                </c:pt>
                <c:pt idx="2">
                  <c:v>1.004360515658215</c:v>
                </c:pt>
                <c:pt idx="3">
                  <c:v>1.003002056234656</c:v>
                </c:pt>
                <c:pt idx="4">
                  <c:v>1.002642736762555</c:v>
                </c:pt>
                <c:pt idx="5">
                  <c:v>1.0</c:v>
                </c:pt>
                <c:pt idx="6">
                  <c:v>0.999285997436082</c:v>
                </c:pt>
                <c:pt idx="7">
                  <c:v>0.997510263786856</c:v>
                </c:pt>
                <c:pt idx="8">
                  <c:v>0.99671744275809</c:v>
                </c:pt>
                <c:pt idx="9">
                  <c:v>0.995280164869683</c:v>
                </c:pt>
                <c:pt idx="10">
                  <c:v>0.99342561275561</c:v>
                </c:pt>
              </c:numCache>
            </c:numRef>
          </c:val>
          <c:smooth val="0"/>
        </c:ser>
        <c:ser>
          <c:idx val="27"/>
          <c:order val="27"/>
          <c:tx>
            <c:strRef>
              <c:f>'bw-lat-sense'!$AC$68</c:f>
              <c:strCache>
                <c:ptCount val="1"/>
                <c:pt idx="0">
                  <c:v>mri-q</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'bw-lat-sense'!$AC$69:$AC$79</c:f>
              <c:numCache>
                <c:formatCode>General</c:formatCode>
                <c:ptCount val="11"/>
                <c:pt idx="0">
                  <c:v>1.001261605108941</c:v>
                </c:pt>
                <c:pt idx="1">
                  <c:v>1.000878878094476</c:v>
                </c:pt>
                <c:pt idx="2">
                  <c:v>0.999899249014404</c:v>
                </c:pt>
                <c:pt idx="3">
                  <c:v>1.000699554013195</c:v>
                </c:pt>
                <c:pt idx="4">
                  <c:v>1.000186083057254</c:v>
                </c:pt>
                <c:pt idx="5">
                  <c:v>1.0</c:v>
                </c:pt>
                <c:pt idx="6">
                  <c:v>1.000563318403741</c:v>
                </c:pt>
                <c:pt idx="7">
                  <c:v>0.99964832203141</c:v>
                </c:pt>
                <c:pt idx="8">
                  <c:v>0.999746327183017</c:v>
                </c:pt>
                <c:pt idx="9">
                  <c:v>1.000360971560553</c:v>
                </c:pt>
                <c:pt idx="10">
                  <c:v>0.998734592967074</c:v>
                </c:pt>
              </c:numCache>
            </c:numRef>
          </c:val>
          <c:smooth val="0"/>
        </c:ser>
        <c:ser>
          <c:idx val="28"/>
          <c:order val="28"/>
          <c:tx>
            <c:strRef>
              <c:f>'bw-lat-sense'!$AD$68</c:f>
              <c:strCache>
                <c:ptCount val="1"/>
                <c:pt idx="0">
                  <c:v>sad</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'bw-lat-sense'!$AD$69:$AD$79</c:f>
              <c:numCache>
                <c:formatCode>General</c:formatCode>
                <c:ptCount val="11"/>
                <c:pt idx="0">
                  <c:v>1.003354400064693</c:v>
                </c:pt>
                <c:pt idx="1">
                  <c:v>1.008781519749024</c:v>
                </c:pt>
                <c:pt idx="2">
                  <c:v>1.010215083862594</c:v>
                </c:pt>
                <c:pt idx="3">
                  <c:v>1.006433025004303</c:v>
                </c:pt>
                <c:pt idx="4">
                  <c:v>1.000817217076494</c:v>
                </c:pt>
                <c:pt idx="5">
                  <c:v>1.0</c:v>
                </c:pt>
                <c:pt idx="6">
                  <c:v>1.007785463540662</c:v>
                </c:pt>
                <c:pt idx="7">
                  <c:v>1.000894454846489</c:v>
                </c:pt>
                <c:pt idx="8">
                  <c:v>0.993462263388053</c:v>
                </c:pt>
                <c:pt idx="9">
                  <c:v>0.996440582901528</c:v>
                </c:pt>
                <c:pt idx="10">
                  <c:v>0.998235194711753</c:v>
                </c:pt>
              </c:numCache>
            </c:numRef>
          </c:val>
          <c:smooth val="0"/>
        </c:ser>
        <c:ser>
          <c:idx val="30"/>
          <c:order val="29"/>
          <c:tx>
            <c:strRef>
              <c:f>'bw-lat-sense'!$AF$68</c:f>
              <c:strCache>
                <c:ptCount val="1"/>
                <c:pt idx="0">
                  <c:v>spmv</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'bw-lat-sense'!$AF$69:$AF$79</c:f>
              <c:numCache>
                <c:formatCode>General</c:formatCode>
                <c:ptCount val="11"/>
                <c:pt idx="0">
                  <c:v>1.003524096118168</c:v>
                </c:pt>
                <c:pt idx="1">
                  <c:v>1.006278868146728</c:v>
                </c:pt>
                <c:pt idx="2">
                  <c:v>1.008659334416305</c:v>
                </c:pt>
                <c:pt idx="3">
                  <c:v>1.00485413911155</c:v>
                </c:pt>
                <c:pt idx="4">
                  <c:v>1.001254590053823</c:v>
                </c:pt>
                <c:pt idx="5">
                  <c:v>1.0</c:v>
                </c:pt>
                <c:pt idx="6">
                  <c:v>1.00137294760607</c:v>
                </c:pt>
                <c:pt idx="7">
                  <c:v>0.998078169245382</c:v>
                </c:pt>
                <c:pt idx="8">
                  <c:v>1.000529650046307</c:v>
                </c:pt>
                <c:pt idx="9">
                  <c:v>0.997351749768463</c:v>
                </c:pt>
                <c:pt idx="10">
                  <c:v>0.998038223571498</c:v>
                </c:pt>
              </c:numCache>
            </c:numRef>
          </c:val>
          <c:smooth val="0"/>
        </c:ser>
        <c:ser>
          <c:idx val="31"/>
          <c:order val="30"/>
          <c:tx>
            <c:strRef>
              <c:f>'bw-lat-sense'!$AG$68</c:f>
              <c:strCache>
                <c:ptCount val="1"/>
                <c:pt idx="0">
                  <c:v>stencil</c:v>
                </c:pt>
              </c:strCache>
            </c:strRef>
          </c:tx>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'bw-lat-sense'!$AG$69:$AG$79</c:f>
              <c:numCache>
                <c:formatCode>General</c:formatCode>
                <c:ptCount val="11"/>
                <c:pt idx="0">
                  <c:v>1.043854059027364</c:v>
                </c:pt>
                <c:pt idx="1">
                  <c:v>1.033014513062073</c:v>
                </c:pt>
                <c:pt idx="2">
                  <c:v>1.041444390887462</c:v>
                </c:pt>
                <c:pt idx="3">
                  <c:v>1.027436709575183</c:v>
                </c:pt>
                <c:pt idx="4">
                  <c:v>1.031229045610614</c:v>
                </c:pt>
                <c:pt idx="5">
                  <c:v>1.0</c:v>
                </c:pt>
                <c:pt idx="6">
                  <c:v>1.028538566374198</c:v>
                </c:pt>
                <c:pt idx="7">
                  <c:v>1.017193639648467</c:v>
                </c:pt>
                <c:pt idx="8">
                  <c:v>1.00716048492789</c:v>
                </c:pt>
                <c:pt idx="9">
                  <c:v>1.007326436760668</c:v>
                </c:pt>
                <c:pt idx="10">
                  <c:v>1.002907127571808</c:v>
                </c:pt>
              </c:numCache>
            </c:numRef>
          </c:val>
          <c:smooth val="0"/>
        </c:ser>
        <c:ser>
          <c:idx val="32"/>
          <c:order val="31"/>
          <c:tx>
            <c:strRef>
              <c:f>'bw-lat-sense'!$AH$68</c:f>
              <c:strCache>
                <c:ptCount val="1"/>
                <c:pt idx="0">
                  <c:v>tpacf</c:v>
                </c:pt>
              </c:strCache>
            </c:strRef>
          </c:tx>
          <c:spPr>
            <a:ln>
              <a:solidFill>
                <a:srgbClr val="4472C4"/>
              </a:solidFill>
            </a:ln>
          </c:spPr>
          <c:marker>
            <c:spPr>
              <a:solidFill>
                <a:srgbClr val="4472C4"/>
              </a:solidFill>
              <a:ln>
                <a:solidFill>
                  <a:srgbClr val="4472C4"/>
                </a:solidFill>
              </a:ln>
            </c:spPr>
          </c:marker>
          <c:cat>
            <c:numRef>
              <c:f>'bw-lat-sense'!$A$69:$A$79</c:f>
              <c:numCache>
                <c:formatCode>General</c:formatCode>
                <c:ptCount val="11"/>
                <c:pt idx="0">
                  <c:v>1.0</c:v>
                </c:pt>
                <c:pt idx="1">
                  <c:v>20.0</c:v>
                </c:pt>
                <c:pt idx="2">
                  <c:v>40.0</c:v>
                </c:pt>
                <c:pt idx="3">
                  <c:v>60.0</c:v>
                </c:pt>
                <c:pt idx="4">
                  <c:v>80.0</c:v>
                </c:pt>
                <c:pt idx="5">
                  <c:v>100.0</c:v>
                </c:pt>
                <c:pt idx="6">
                  <c:v>120.0</c:v>
                </c:pt>
                <c:pt idx="7">
                  <c:v>140.0</c:v>
                </c:pt>
                <c:pt idx="8">
                  <c:v>160.0</c:v>
                </c:pt>
                <c:pt idx="9">
                  <c:v>180.0</c:v>
                </c:pt>
                <c:pt idx="10">
                  <c:v>200.0</c:v>
                </c:pt>
              </c:numCache>
            </c:numRef>
          </c:cat>
          <c:val>
            <c:numRef>
              <c:f>'bw-lat-sense'!$AH$69:$AH$79</c:f>
              <c:numCache>
                <c:formatCode>General</c:formatCode>
                <c:ptCount val="11"/>
                <c:pt idx="0">
                  <c:v>0.998340687733393</c:v>
                </c:pt>
                <c:pt idx="1">
                  <c:v>0.998763904562187</c:v>
                </c:pt>
                <c:pt idx="2">
                  <c:v>0.998810004966752</c:v>
                </c:pt>
                <c:pt idx="3">
                  <c:v>0.998310609108775</c:v>
                </c:pt>
                <c:pt idx="4">
                  <c:v>0.983515855667342</c:v>
                </c:pt>
                <c:pt idx="5">
                  <c:v>1.0</c:v>
                </c:pt>
                <c:pt idx="6">
                  <c:v>0.998949968817989</c:v>
                </c:pt>
                <c:pt idx="7">
                  <c:v>0.999350664465536</c:v>
                </c:pt>
                <c:pt idx="8">
                  <c:v>0.997629230014417</c:v>
                </c:pt>
                <c:pt idx="9">
                  <c:v>0.997977930451569</c:v>
                </c:pt>
                <c:pt idx="10">
                  <c:v>0.99811472017659</c:v>
                </c:pt>
              </c:numCache>
            </c:numRef>
          </c:val>
          <c:smooth val="0"/>
        </c:ser>
        <c:dLbls>
          <c:showLegendKey val="0"/>
          <c:showVal val="0"/>
          <c:showCatName val="0"/>
          <c:showSerName val="0"/>
          <c:showPercent val="0"/>
          <c:showBubbleSize val="0"/>
        </c:dLbls>
        <c:marker val="1"/>
        <c:smooth val="0"/>
        <c:axId val="-2131137952"/>
        <c:axId val="-2068339824"/>
      </c:lineChart>
      <c:catAx>
        <c:axId val="-2131137952"/>
        <c:scaling>
          <c:orientation val="minMax"/>
        </c:scaling>
        <c:delete val="0"/>
        <c:axPos val="b"/>
        <c:title>
          <c:tx>
            <c:rich>
              <a:bodyPr/>
              <a:lstStyle/>
              <a:p>
                <a:pPr>
                  <a:defRPr sz="2400"/>
                </a:pPr>
                <a:r>
                  <a:rPr lang="en-US" dirty="0" smtClean="0"/>
                  <a:t>DRAM </a:t>
                </a:r>
                <a:r>
                  <a:rPr lang="en-US" smtClean="0"/>
                  <a:t>Latency </a:t>
                </a:r>
                <a:r>
                  <a:rPr lang="en-US" smtClean="0"/>
                  <a:t>(ns)</a:t>
                </a:r>
                <a:endParaRPr lang="en-US" dirty="0"/>
              </a:p>
            </c:rich>
          </c:tx>
          <c:layout>
            <c:manualLayout>
              <c:xMode val="edge"/>
              <c:yMode val="edge"/>
              <c:x val="0.387252835063807"/>
              <c:y val="0.863138849947442"/>
            </c:manualLayout>
          </c:layout>
          <c:overlay val="0"/>
        </c:title>
        <c:numFmt formatCode="General" sourceLinked="1"/>
        <c:majorTickMark val="out"/>
        <c:minorTickMark val="none"/>
        <c:tickLblPos val="nextTo"/>
        <c:txPr>
          <a:bodyPr/>
          <a:lstStyle/>
          <a:p>
            <a:pPr>
              <a:defRPr sz="2000"/>
            </a:pPr>
            <a:endParaRPr lang="en-US"/>
          </a:p>
        </c:txPr>
        <c:crossAx val="-2068339824"/>
        <c:crosses val="autoZero"/>
        <c:auto val="1"/>
        <c:lblAlgn val="ctr"/>
        <c:lblOffset val="100"/>
        <c:noMultiLvlLbl val="0"/>
      </c:catAx>
      <c:valAx>
        <c:axId val="-2068339824"/>
        <c:scaling>
          <c:orientation val="minMax"/>
          <c:max val="3.0"/>
          <c:min val="0.0"/>
        </c:scaling>
        <c:delete val="0"/>
        <c:axPos val="l"/>
        <c:majorGridlines/>
        <c:title>
          <c:tx>
            <c:rich>
              <a:bodyPr rot="-5400000" vert="horz"/>
              <a:lstStyle/>
              <a:p>
                <a:pPr>
                  <a:defRPr sz="2400"/>
                </a:pPr>
                <a:r>
                  <a:rPr lang="en-US"/>
                  <a:t>Relative</a:t>
                </a:r>
                <a:r>
                  <a:rPr lang="en-US" baseline="0"/>
                  <a:t> Throughput</a:t>
                </a:r>
                <a:endParaRPr lang="en-US"/>
              </a:p>
            </c:rich>
          </c:tx>
          <c:layout>
            <c:manualLayout>
              <c:xMode val="edge"/>
              <c:yMode val="edge"/>
              <c:x val="0.00144921460258932"/>
              <c:y val="0.0790328604301594"/>
            </c:manualLayout>
          </c:layout>
          <c:overlay val="0"/>
        </c:title>
        <c:numFmt formatCode="General" sourceLinked="1"/>
        <c:majorTickMark val="out"/>
        <c:minorTickMark val="none"/>
        <c:tickLblPos val="nextTo"/>
        <c:txPr>
          <a:bodyPr/>
          <a:lstStyle/>
          <a:p>
            <a:pPr>
              <a:defRPr sz="2000"/>
            </a:pPr>
            <a:endParaRPr lang="en-US"/>
          </a:p>
        </c:txPr>
        <c:crossAx val="-2131137952"/>
        <c:crosses val="autoZero"/>
        <c:crossBetween val="between"/>
        <c:majorUnit val="0.5"/>
      </c:valAx>
    </c:plotArea>
    <c:plotVisOnly val="1"/>
    <c:dispBlanksAs val="gap"/>
    <c:showDLblsOverMax val="0"/>
  </c:chart>
  <c:spPr>
    <a:solidFill>
      <a:srgbClr val="FFFFFF"/>
    </a:solidFill>
    <a:ln>
      <a:noFill/>
    </a:ln>
  </c:spPr>
  <c:externalData r:id="rId2">
    <c:autoUpdate val="0"/>
  </c:externalData>
  <c:userShapes r:id="rId3"/>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Sheet2!$D$32</c:f>
              <c:strCache>
                <c:ptCount val="1"/>
                <c:pt idx="0">
                  <c:v>THP Perfromance Relative to NoTHP (%)</c:v>
                </c:pt>
              </c:strCache>
            </c:strRef>
          </c:tx>
          <c:spPr>
            <a:solidFill>
              <a:schemeClr val="accent1"/>
            </a:solidFill>
            <a:ln>
              <a:noFill/>
            </a:ln>
            <a:effectLst/>
          </c:spPr>
          <c:invertIfNegative val="0"/>
          <c:cat>
            <c:strRef>
              <c:f>Sheet2!$C$33:$C$34</c:f>
              <c:strCache>
                <c:ptCount val="2"/>
                <c:pt idx="0">
                  <c:v>aerospike</c:v>
                </c:pt>
                <c:pt idx="1">
                  <c:v>redis</c:v>
                </c:pt>
              </c:strCache>
            </c:strRef>
          </c:cat>
          <c:val>
            <c:numRef>
              <c:f>Sheet2!$D$33:$D$34</c:f>
              <c:numCache>
                <c:formatCode>General</c:formatCode>
                <c:ptCount val="2"/>
                <c:pt idx="0">
                  <c:v>11.0</c:v>
                </c:pt>
                <c:pt idx="1">
                  <c:v>14.7</c:v>
                </c:pt>
              </c:numCache>
            </c:numRef>
          </c:val>
        </c:ser>
        <c:dLbls>
          <c:showLegendKey val="0"/>
          <c:showVal val="0"/>
          <c:showCatName val="0"/>
          <c:showSerName val="0"/>
          <c:showPercent val="0"/>
          <c:showBubbleSize val="0"/>
        </c:dLbls>
        <c:gapWidth val="219"/>
        <c:axId val="-2131382928"/>
        <c:axId val="-2131381600"/>
      </c:barChart>
      <c:catAx>
        <c:axId val="-213138292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131381600"/>
        <c:crosses val="autoZero"/>
        <c:auto val="1"/>
        <c:lblAlgn val="ctr"/>
        <c:lblOffset val="100"/>
        <c:noMultiLvlLbl val="0"/>
      </c:catAx>
      <c:valAx>
        <c:axId val="-2131381600"/>
        <c:scaling>
          <c:orientation val="minMax"/>
          <c:max val="15.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131382928"/>
        <c:crosses val="autoZero"/>
        <c:crossBetween val="between"/>
        <c:majorUnit val="5.0"/>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0.06488</cdr:x>
      <cdr:y>0</cdr:y>
    </cdr:from>
    <cdr:to>
      <cdr:x>0.969</cdr:x>
      <cdr:y>0.109</cdr:y>
    </cdr:to>
    <cdr:sp macro="" textlink="">
      <cdr:nvSpPr>
        <cdr:cNvPr id="5" name="TextBox 4"/>
        <cdr:cNvSpPr txBox="1"/>
      </cdr:nvSpPr>
      <cdr:spPr>
        <a:xfrm xmlns:a="http://schemas.openxmlformats.org/drawingml/2006/main">
          <a:off x="514746" y="0"/>
          <a:ext cx="7173117" cy="418328"/>
        </a:xfrm>
        <a:prstGeom xmlns:a="http://schemas.openxmlformats.org/drawingml/2006/main" prst="rect">
          <a:avLst/>
        </a:prstGeom>
        <a:noFill xmlns:a="http://schemas.openxmlformats.org/drawingml/2006/main"/>
      </cdr:spPr>
      <cdr:txBody>
        <a:bodyPr xmlns:a="http://schemas.openxmlformats.org/drawingml/2006/main" vertOverflow="clip" wrap="square" rtlCol="0" anchor="ctr">
          <a:spAutoFit/>
        </a:bodyPr>
        <a:lstStyle xmlns:a="http://schemas.openxmlformats.org/drawingml/2006/main"/>
        <a:p xmlns:a="http://schemas.openxmlformats.org/drawingml/2006/main">
          <a:pPr algn="ctr">
            <a:lnSpc>
              <a:spcPct val="90000"/>
            </a:lnSpc>
          </a:pPr>
          <a:r>
            <a:rPr lang="en-US" sz="2400" b="1" dirty="0" err="1" smtClean="0">
              <a:latin typeface="Trebuchet MS" panose="020B0603020202020204" pitchFamily="34" charset="0"/>
            </a:rPr>
            <a:t>Rodinia</a:t>
          </a:r>
          <a:r>
            <a:rPr lang="en-US" sz="2400" b="1" dirty="0" smtClean="0">
              <a:latin typeface="Trebuchet MS" panose="020B0603020202020204" pitchFamily="34" charset="0"/>
            </a:rPr>
            <a:t>, Parboil and DoE mini apps</a:t>
          </a:r>
        </a:p>
      </cdr:txBody>
    </cdr:sp>
  </cdr:relSizeAnchor>
</c:userShapes>
</file>

<file path=ppt/drawings/drawing2.xml><?xml version="1.0" encoding="utf-8"?>
<c:userShapes xmlns:c="http://schemas.openxmlformats.org/drawingml/2006/chart">
  <cdr:relSizeAnchor xmlns:cdr="http://schemas.openxmlformats.org/drawingml/2006/chartDrawing">
    <cdr:from>
      <cdr:x>0.23109</cdr:x>
      <cdr:y>0.38102</cdr:y>
    </cdr:from>
    <cdr:to>
      <cdr:x>0.28027</cdr:x>
      <cdr:y>0.5477</cdr:y>
    </cdr:to>
    <cdr:sp macro="" textlink="">
      <cdr:nvSpPr>
        <cdr:cNvPr id="8" name="Oval 7"/>
        <cdr:cNvSpPr/>
      </cdr:nvSpPr>
      <cdr:spPr>
        <a:xfrm xmlns:a="http://schemas.openxmlformats.org/drawingml/2006/main">
          <a:off x="1827753" y="1849405"/>
          <a:ext cx="388978" cy="809035"/>
        </a:xfrm>
        <a:prstGeom xmlns:a="http://schemas.openxmlformats.org/drawingml/2006/main" prst="ellipse">
          <a:avLst/>
        </a:prstGeom>
        <a:noFill xmlns:a="http://schemas.openxmlformats.org/drawingml/2006/main"/>
        <a:ln xmlns:a="http://schemas.openxmlformats.org/drawingml/2006/main" w="12700" cmpd="sng">
          <a:solidFill>
            <a:schemeClr val="tx1"/>
          </a:solidFill>
        </a:ln>
        <a:effectLst xmlns:a="http://schemas.openxmlformats.org/drawingml/2006/main">
          <a:outerShdw blurRad="50800" dist="38100" dir="2700000" algn="tl" rotWithShape="0">
            <a:prstClr val="black">
              <a:alpha val="40000"/>
            </a:prstClr>
          </a:outerShdw>
        </a:effectLst>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dirty="0"/>
        </a:p>
      </cdr:txBody>
    </cdr:sp>
  </cdr:relSizeAnchor>
  <cdr:relSizeAnchor xmlns:cdr="http://schemas.openxmlformats.org/drawingml/2006/chartDrawing">
    <cdr:from>
      <cdr:x>0.42946</cdr:x>
      <cdr:y>0.1908</cdr:y>
    </cdr:from>
    <cdr:to>
      <cdr:x>0.48976</cdr:x>
      <cdr:y>0.54249</cdr:y>
    </cdr:to>
    <cdr:sp macro="" textlink="">
      <cdr:nvSpPr>
        <cdr:cNvPr id="10" name="Oval 9"/>
        <cdr:cNvSpPr/>
      </cdr:nvSpPr>
      <cdr:spPr>
        <a:xfrm xmlns:a="http://schemas.openxmlformats.org/drawingml/2006/main">
          <a:off x="3396714" y="926120"/>
          <a:ext cx="476929" cy="1707007"/>
        </a:xfrm>
        <a:prstGeom xmlns:a="http://schemas.openxmlformats.org/drawingml/2006/main" prst="ellipse">
          <a:avLst/>
        </a:prstGeom>
        <a:noFill xmlns:a="http://schemas.openxmlformats.org/drawingml/2006/main"/>
        <a:ln xmlns:a="http://schemas.openxmlformats.org/drawingml/2006/main" w="12700" cmpd="sng">
          <a:solidFill>
            <a:schemeClr val="tx1"/>
          </a:solidFill>
        </a:ln>
        <a:effectLst xmlns:a="http://schemas.openxmlformats.org/drawingml/2006/main">
          <a:outerShdw blurRad="50800" dist="38100" dir="2700000" algn="tl" rotWithShape="0">
            <a:prstClr val="black">
              <a:alpha val="40000"/>
            </a:prstClr>
          </a:outerShdw>
        </a:effectLst>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dirty="0"/>
        </a:p>
      </cdr:txBody>
    </cdr:sp>
  </cdr:relSizeAnchor>
  <cdr:relSizeAnchor xmlns:cdr="http://schemas.openxmlformats.org/drawingml/2006/chartDrawing">
    <cdr:from>
      <cdr:x>0.58146</cdr:x>
      <cdr:y>0.44932</cdr:y>
    </cdr:from>
    <cdr:to>
      <cdr:x>0.62083</cdr:x>
      <cdr:y>0.54625</cdr:y>
    </cdr:to>
    <cdr:sp macro="" textlink="">
      <cdr:nvSpPr>
        <cdr:cNvPr id="11" name="Oval 10"/>
        <cdr:cNvSpPr/>
      </cdr:nvSpPr>
      <cdr:spPr>
        <a:xfrm xmlns:a="http://schemas.openxmlformats.org/drawingml/2006/main">
          <a:off x="4598923" y="2180920"/>
          <a:ext cx="311405" cy="470496"/>
        </a:xfrm>
        <a:prstGeom xmlns:a="http://schemas.openxmlformats.org/drawingml/2006/main" prst="ellipse">
          <a:avLst/>
        </a:prstGeom>
        <a:noFill xmlns:a="http://schemas.openxmlformats.org/drawingml/2006/main"/>
        <a:ln xmlns:a="http://schemas.openxmlformats.org/drawingml/2006/main" w="12700" cmpd="sng">
          <a:solidFill>
            <a:schemeClr val="tx1"/>
          </a:solidFill>
        </a:ln>
        <a:effectLst xmlns:a="http://schemas.openxmlformats.org/drawingml/2006/main">
          <a:outerShdw blurRad="50800" dist="38100" dir="2700000" algn="tl" rotWithShape="0">
            <a:prstClr val="black">
              <a:alpha val="40000"/>
            </a:prstClr>
          </a:outerShdw>
        </a:effectLst>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dirty="0"/>
        </a:p>
      </cdr:txBody>
    </cdr:sp>
  </cdr:relSizeAnchor>
  <cdr:relSizeAnchor xmlns:cdr="http://schemas.openxmlformats.org/drawingml/2006/chartDrawing">
    <cdr:from>
      <cdr:x>0.42808</cdr:x>
      <cdr:y>0.17751</cdr:y>
    </cdr:from>
    <cdr:to>
      <cdr:x>0.66976</cdr:x>
      <cdr:y>0.25457</cdr:y>
    </cdr:to>
    <cdr:sp macro="" textlink="">
      <cdr:nvSpPr>
        <cdr:cNvPr id="12" name="Rectangle 11"/>
        <cdr:cNvSpPr/>
      </cdr:nvSpPr>
      <cdr:spPr>
        <a:xfrm xmlns:a="http://schemas.openxmlformats.org/drawingml/2006/main">
          <a:off x="3385790" y="861626"/>
          <a:ext cx="1911512" cy="374035"/>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600" dirty="0">
              <a:solidFill>
                <a:srgbClr val="000000"/>
              </a:solidFill>
            </a:rPr>
            <a:t>BW-AWARE</a:t>
          </a:r>
        </a:p>
      </cdr:txBody>
    </cdr:sp>
  </cdr:relSizeAnchor>
  <cdr:relSizeAnchor xmlns:cdr="http://schemas.openxmlformats.org/drawingml/2006/chartDrawing">
    <cdr:from>
      <cdr:x>0.47676</cdr:x>
      <cdr:y>0.54435</cdr:y>
    </cdr:from>
    <cdr:to>
      <cdr:x>0.70772</cdr:x>
      <cdr:y>0.63316</cdr:y>
    </cdr:to>
    <cdr:sp macro="" textlink="">
      <cdr:nvSpPr>
        <cdr:cNvPr id="13" name="Rectangle 12"/>
        <cdr:cNvSpPr/>
      </cdr:nvSpPr>
      <cdr:spPr>
        <a:xfrm xmlns:a="http://schemas.openxmlformats.org/drawingml/2006/main">
          <a:off x="3770857" y="2642190"/>
          <a:ext cx="1826724" cy="431067"/>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600" dirty="0">
              <a:solidFill>
                <a:srgbClr val="000000"/>
              </a:solidFill>
            </a:rPr>
            <a:t>INTERLEAVE</a:t>
          </a:r>
        </a:p>
      </cdr:txBody>
    </cdr:sp>
  </cdr:relSizeAnchor>
  <cdr:relSizeAnchor xmlns:cdr="http://schemas.openxmlformats.org/drawingml/2006/chartDrawing">
    <cdr:from>
      <cdr:x>0.16686</cdr:x>
      <cdr:y>0.54322</cdr:y>
    </cdr:from>
    <cdr:to>
      <cdr:x>0.36261</cdr:x>
      <cdr:y>0.63429</cdr:y>
    </cdr:to>
    <cdr:sp macro="" textlink="">
      <cdr:nvSpPr>
        <cdr:cNvPr id="14" name="Rectangle 13"/>
        <cdr:cNvSpPr/>
      </cdr:nvSpPr>
      <cdr:spPr>
        <a:xfrm xmlns:a="http://schemas.openxmlformats.org/drawingml/2006/main">
          <a:off x="1319780" y="2636704"/>
          <a:ext cx="1548239" cy="442038"/>
        </a:xfrm>
        <a:prstGeom xmlns:a="http://schemas.openxmlformats.org/drawingml/2006/main" prst="rect">
          <a:avLst/>
        </a:prstGeom>
        <a:noFill xmlns:a="http://schemas.openxmlformats.org/drawingml/2006/main"/>
        <a:ln xmlns:a="http://schemas.openxmlformats.org/drawingml/2006/main">
          <a:noFill/>
        </a:ln>
        <a:effectLst xmlns:a="http://schemas.openxmlformats.org/drawingml/2006/mai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600" dirty="0">
              <a:solidFill>
                <a:srgbClr val="000000"/>
              </a:solidFill>
            </a:rPr>
            <a:t>LOCAL</a:t>
          </a:r>
        </a:p>
      </cdr:txBody>
    </cdr:sp>
  </cdr:relSizeAnchor>
  <cdr:relSizeAnchor xmlns:cdr="http://schemas.openxmlformats.org/drawingml/2006/chartDrawing">
    <cdr:from>
      <cdr:x>0.40116</cdr:x>
      <cdr:y>0.7356</cdr:y>
    </cdr:from>
    <cdr:to>
      <cdr:x>0.45488</cdr:x>
      <cdr:y>0.95286</cdr:y>
    </cdr:to>
    <cdr:sp macro="" textlink="">
      <cdr:nvSpPr>
        <cdr:cNvPr id="15" name="Oval 14"/>
        <cdr:cNvSpPr/>
      </cdr:nvSpPr>
      <cdr:spPr>
        <a:xfrm xmlns:a="http://schemas.openxmlformats.org/drawingml/2006/main" rot="2593023">
          <a:off x="3172865" y="3570457"/>
          <a:ext cx="424886" cy="1054549"/>
        </a:xfrm>
        <a:prstGeom xmlns:a="http://schemas.openxmlformats.org/drawingml/2006/main" prst="ellipse">
          <a:avLst/>
        </a:prstGeom>
        <a:noFill xmlns:a="http://schemas.openxmlformats.org/drawingml/2006/main"/>
        <a:ln xmlns:a="http://schemas.openxmlformats.org/drawingml/2006/main" w="19050" cmpd="sng">
          <a:solidFill>
            <a:schemeClr val="tx1"/>
          </a:solidFill>
        </a:ln>
        <a:effectLst xmlns:a="http://schemas.openxmlformats.org/drawingml/2006/mai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dirty="0"/>
        </a:p>
      </cdr:txBody>
    </cdr:sp>
  </cdr:relSizeAnchor>
</c:userShapes>
</file>

<file path=ppt/drawings/drawing3.xml><?xml version="1.0" encoding="utf-8"?>
<c:userShapes xmlns:c="http://schemas.openxmlformats.org/drawingml/2006/chart">
  <cdr:relSizeAnchor xmlns:cdr="http://schemas.openxmlformats.org/drawingml/2006/chartDrawing">
    <cdr:from>
      <cdr:x>0.0699</cdr:x>
      <cdr:y>0.68889</cdr:y>
    </cdr:from>
    <cdr:to>
      <cdr:x>0.12938</cdr:x>
      <cdr:y>0.7873</cdr:y>
    </cdr:to>
    <cdr:sp macro="" textlink="">
      <cdr:nvSpPr>
        <cdr:cNvPr id="3" name="Oval 2"/>
        <cdr:cNvSpPr/>
      </cdr:nvSpPr>
      <cdr:spPr>
        <a:xfrm xmlns:a="http://schemas.openxmlformats.org/drawingml/2006/main">
          <a:off x="543513" y="2375819"/>
          <a:ext cx="462513" cy="339403"/>
        </a:xfrm>
        <a:prstGeom xmlns:a="http://schemas.openxmlformats.org/drawingml/2006/main" prst="ellipse">
          <a:avLst/>
        </a:prstGeom>
        <a:noFill xmlns:a="http://schemas.openxmlformats.org/drawingml/2006/main"/>
        <a:ln xmlns:a="http://schemas.openxmlformats.org/drawingml/2006/main">
          <a:solidFill>
            <a:schemeClr val="tx1"/>
          </a:solidFill>
        </a:ln>
        <a:effectLst xmlns:a="http://schemas.openxmlformats.org/drawingml/2006/main"/>
      </cdr:spPr>
      <cdr:style>
        <a:lnRef xmlns:a="http://schemas.openxmlformats.org/drawingml/2006/main" idx="1">
          <a:schemeClr val="accent1"/>
        </a:lnRef>
        <a:fillRef xmlns:a="http://schemas.openxmlformats.org/drawingml/2006/main" idx="3">
          <a:schemeClr val="accent1"/>
        </a:fillRef>
        <a:effectRef xmlns:a="http://schemas.openxmlformats.org/drawingml/2006/main" idx="2">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dirty="0"/>
        </a:p>
      </cdr:txBody>
    </cdr:sp>
  </cdr:relSizeAnchor>
  <cdr:relSizeAnchor xmlns:cdr="http://schemas.openxmlformats.org/drawingml/2006/chartDrawing">
    <cdr:from>
      <cdr:x>0.16765</cdr:x>
      <cdr:y>0.0127</cdr:y>
    </cdr:from>
    <cdr:to>
      <cdr:x>0.9509</cdr:x>
      <cdr:y>0.1465</cdr:y>
    </cdr:to>
    <cdr:sp macro="" textlink="">
      <cdr:nvSpPr>
        <cdr:cNvPr id="4" name="TextBox 3"/>
        <cdr:cNvSpPr txBox="1"/>
      </cdr:nvSpPr>
      <cdr:spPr>
        <a:xfrm xmlns:a="http://schemas.openxmlformats.org/drawingml/2006/main">
          <a:off x="1303640" y="43794"/>
          <a:ext cx="6090521" cy="461434"/>
        </a:xfrm>
        <a:prstGeom xmlns:a="http://schemas.openxmlformats.org/drawingml/2006/main" prst="rect">
          <a:avLst/>
        </a:prstGeom>
        <a:noFill xmlns:a="http://schemas.openxmlformats.org/drawingml/2006/main"/>
      </cdr:spPr>
      <cdr:txBody>
        <a:bodyPr xmlns:a="http://schemas.openxmlformats.org/drawingml/2006/main" wrap="square" rtlCol="0" anchor="ctr">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lnSpc>
              <a:spcPct val="90000"/>
            </a:lnSpc>
          </a:pPr>
          <a:r>
            <a:rPr lang="en-US" sz="2400" b="1" dirty="0" err="1" smtClean="0">
              <a:latin typeface="Trebuchet MS" panose="020B0603020202020204" pitchFamily="34" charset="0"/>
            </a:rPr>
            <a:t>Rodinia</a:t>
          </a:r>
          <a:r>
            <a:rPr lang="en-US" sz="2400" b="1" dirty="0" smtClean="0">
              <a:latin typeface="Trebuchet MS" panose="020B0603020202020204" pitchFamily="34" charset="0"/>
            </a:rPr>
            <a:t>, Parboil and DoE mini apps</a:t>
          </a:r>
        </a:p>
      </cdr:txBody>
    </cdr:sp>
  </cdr:relSizeAnchor>
</c:userShapes>
</file>

<file path=ppt/drawings/drawing4.xml><?xml version="1.0" encoding="utf-8"?>
<c:userShapes xmlns:c="http://schemas.openxmlformats.org/drawingml/2006/chart">
  <cdr:relSizeAnchor xmlns:cdr="http://schemas.openxmlformats.org/drawingml/2006/chartDrawing">
    <cdr:from>
      <cdr:x>0.16765</cdr:x>
      <cdr:y>0.0127</cdr:y>
    </cdr:from>
    <cdr:to>
      <cdr:x>0.9509</cdr:x>
      <cdr:y>0.1465</cdr:y>
    </cdr:to>
    <cdr:sp macro="" textlink="">
      <cdr:nvSpPr>
        <cdr:cNvPr id="4" name="TextBox 3"/>
        <cdr:cNvSpPr txBox="1"/>
      </cdr:nvSpPr>
      <cdr:spPr>
        <a:xfrm xmlns:a="http://schemas.openxmlformats.org/drawingml/2006/main">
          <a:off x="1303640" y="43794"/>
          <a:ext cx="6090521" cy="461434"/>
        </a:xfrm>
        <a:prstGeom xmlns:a="http://schemas.openxmlformats.org/drawingml/2006/main" prst="rect">
          <a:avLst/>
        </a:prstGeom>
        <a:noFill xmlns:a="http://schemas.openxmlformats.org/drawingml/2006/main"/>
      </cdr:spPr>
      <cdr:txBody>
        <a:bodyPr xmlns:a="http://schemas.openxmlformats.org/drawingml/2006/main" wrap="square" rtlCol="0" anchor="ctr">
          <a:spAutoFit/>
        </a:bodyPr>
        <a:lstStyle xmlns:a="http://schemas.openxmlformats.org/drawingml/2006/main">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xmlns:a="http://schemas.openxmlformats.org/drawingml/2006/main">
          <a:pPr algn="ctr">
            <a:lnSpc>
              <a:spcPct val="90000"/>
            </a:lnSpc>
          </a:pPr>
          <a:r>
            <a:rPr lang="en-US" sz="2400" b="1" dirty="0" err="1" smtClean="0">
              <a:latin typeface="Trebuchet MS" panose="020B0603020202020204" pitchFamily="34" charset="0"/>
            </a:rPr>
            <a:t>Rodinia</a:t>
          </a:r>
          <a:r>
            <a:rPr lang="en-US" sz="2400" b="1" dirty="0" smtClean="0">
              <a:latin typeface="Trebuchet MS" panose="020B0603020202020204" pitchFamily="34" charset="0"/>
            </a:rPr>
            <a:t>, Parboil and DoE mini apps</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2"/>
            <a:ext cx="3962400" cy="344091"/>
          </a:xfrm>
          <a:prstGeom prst="rect">
            <a:avLst/>
          </a:prstGeom>
        </p:spPr>
        <p:txBody>
          <a:bodyPr vert="horz" lIns="91440" tIns="45720" rIns="91440" bIns="45720" rtlCol="0"/>
          <a:lstStyle>
            <a:lvl1pPr algn="r">
              <a:defRPr sz="1200"/>
            </a:lvl1pPr>
          </a:lstStyle>
          <a:p>
            <a:fld id="{C2D2BC41-7584-2B48-97AD-AB857D85A652}" type="datetimeFigureOut">
              <a:rPr lang="en-US" smtClean="0"/>
              <a:t>12/18/15</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656890FB-AA04-E24E-87E1-A4869804A9FE}" type="slidenum">
              <a:rPr lang="en-US" smtClean="0"/>
              <a:t>‹#›</a:t>
            </a:fld>
            <a:endParaRPr lang="en-US"/>
          </a:p>
        </p:txBody>
      </p:sp>
    </p:spTree>
    <p:extLst>
      <p:ext uri="{BB962C8B-B14F-4D97-AF65-F5344CB8AC3E}">
        <p14:creationId xmlns:p14="http://schemas.microsoft.com/office/powerpoint/2010/main" val="209772595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6.png>
</file>

<file path=ppt/media/image17.png>
</file>

<file path=ppt/media/image18.tiff>
</file>

<file path=ppt/media/image19.png>
</file>

<file path=ppt/media/image2.gif>
</file>

<file path=ppt/media/image20.png>
</file>

<file path=ppt/media/image21.tiff>
</file>

<file path=ppt/media/image22.png>
</file>

<file path=ppt/media/image23.png>
</file>

<file path=ppt/media/image26.tiff>
</file>

<file path=ppt/media/image28.png>
</file>

<file path=ppt/media/image29.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2"/>
            <a:ext cx="3962400" cy="344091"/>
          </a:xfrm>
          <a:prstGeom prst="rect">
            <a:avLst/>
          </a:prstGeom>
        </p:spPr>
        <p:txBody>
          <a:bodyPr vert="horz" lIns="91440" tIns="45720" rIns="91440" bIns="45720" rtlCol="0"/>
          <a:lstStyle>
            <a:lvl1pPr algn="r">
              <a:defRPr sz="1200"/>
            </a:lvl1pPr>
          </a:lstStyle>
          <a:p>
            <a:fld id="{A65C70A4-F8F4-E645-9B4E-26B5F478B888}" type="datetimeFigureOut">
              <a:rPr lang="en-US" smtClean="0"/>
              <a:t>12/18/15</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AFEF374C-ACE4-C243-964A-31CF00929B93}" type="slidenum">
              <a:rPr lang="en-US" smtClean="0"/>
              <a:t>‹#›</a:t>
            </a:fld>
            <a:endParaRPr lang="en-US"/>
          </a:p>
        </p:txBody>
      </p:sp>
    </p:spTree>
    <p:extLst>
      <p:ext uri="{BB962C8B-B14F-4D97-AF65-F5344CB8AC3E}">
        <p14:creationId xmlns:p14="http://schemas.microsoft.com/office/powerpoint/2010/main" val="3057322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 Everyone, I am Neha</a:t>
            </a:r>
            <a:r>
              <a:rPr lang="en-US" baseline="0" dirty="0" smtClean="0"/>
              <a:t> </a:t>
            </a:r>
            <a:r>
              <a:rPr lang="en-US" baseline="0" dirty="0" smtClean="0">
                <a:sym typeface="Wingdings"/>
              </a:rPr>
              <a:t></a:t>
            </a:r>
            <a:endParaRPr lang="en-US" dirty="0" smtClean="0"/>
          </a:p>
          <a:p>
            <a:endParaRPr lang="en-US" dirty="0" smtClean="0"/>
          </a:p>
          <a:p>
            <a:r>
              <a:rPr lang="en-US" dirty="0" smtClean="0"/>
              <a:t>First</a:t>
            </a:r>
            <a:r>
              <a:rPr lang="en-US" baseline="0" dirty="0" smtClean="0"/>
              <a:t>, I want to thank you all for being in my Dissertation committee. Let’s begin.</a:t>
            </a:r>
          </a:p>
          <a:p>
            <a:endParaRPr lang="en-US" baseline="0" dirty="0" smtClean="0"/>
          </a:p>
          <a:p>
            <a:r>
              <a:rPr lang="en-US" baseline="0" dirty="0" smtClean="0"/>
              <a:t>Today, I am going to propose my thesis on Heterogeneous Memory Management.</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1</a:t>
            </a:fld>
            <a:endParaRPr lang="en-US"/>
          </a:p>
        </p:txBody>
      </p:sp>
    </p:spTree>
    <p:extLst>
      <p:ext uri="{BB962C8B-B14F-4D97-AF65-F5344CB8AC3E}">
        <p14:creationId xmlns:p14="http://schemas.microsoft.com/office/powerpoint/2010/main" val="5641659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a:t>
            </a:r>
            <a:r>
              <a:rPr lang="en-US" baseline="0" dirty="0" smtClean="0"/>
              <a:t> the next part of my thesis I propose "Thermostat" - a system to enable usage of huge pages in heterogeneous memory systems in data-centers. We will discuss more about this in the later part of my talk.</a:t>
            </a:r>
          </a:p>
        </p:txBody>
      </p:sp>
      <p:sp>
        <p:nvSpPr>
          <p:cNvPr id="4" name="Slide Number Placeholder 3"/>
          <p:cNvSpPr>
            <a:spLocks noGrp="1"/>
          </p:cNvSpPr>
          <p:nvPr>
            <p:ph type="sldNum" sz="quarter" idx="10"/>
          </p:nvPr>
        </p:nvSpPr>
        <p:spPr/>
        <p:txBody>
          <a:bodyPr/>
          <a:lstStyle/>
          <a:p>
            <a:fld id="{AFEF374C-ACE4-C243-964A-31CF00929B93}" type="slidenum">
              <a:rPr lang="en-US" smtClean="0"/>
              <a:t>10</a:t>
            </a:fld>
            <a:endParaRPr lang="en-US"/>
          </a:p>
        </p:txBody>
      </p:sp>
    </p:spTree>
    <p:extLst>
      <p:ext uri="{BB962C8B-B14F-4D97-AF65-F5344CB8AC3E}">
        <p14:creationId xmlns:p14="http://schemas.microsoft.com/office/powerpoint/2010/main" val="3070877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have divided rest</a:t>
            </a:r>
            <a:r>
              <a:rPr lang="en-US" baseline="0" dirty="0" smtClean="0"/>
              <a:t> of my talk into 3 sections.</a:t>
            </a:r>
          </a:p>
          <a:p>
            <a:r>
              <a:rPr lang="en-US" baseline="0" dirty="0" smtClean="0"/>
              <a:t>First, I will briefly talk about data management policies to maximize bandwidth utilization in GPU based systems</a:t>
            </a:r>
          </a:p>
          <a:p>
            <a:r>
              <a:rPr lang="en-US" baseline="0" dirty="0" smtClean="0"/>
              <a:t>Second, I will discuss selective caching policy for GPUs enabling the elimination of cache coherence implementation complexity</a:t>
            </a:r>
          </a:p>
          <a:p>
            <a:r>
              <a:rPr lang="en-US" baseline="0" dirty="0" smtClean="0"/>
              <a:t>Finally, I will propose huge page aware 2 tier memory management system which I call Thermostat </a:t>
            </a:r>
          </a:p>
        </p:txBody>
      </p:sp>
      <p:sp>
        <p:nvSpPr>
          <p:cNvPr id="4" name="Slide Number Placeholder 3"/>
          <p:cNvSpPr>
            <a:spLocks noGrp="1"/>
          </p:cNvSpPr>
          <p:nvPr>
            <p:ph type="sldNum" sz="quarter" idx="10"/>
          </p:nvPr>
        </p:nvSpPr>
        <p:spPr/>
        <p:txBody>
          <a:bodyPr/>
          <a:lstStyle/>
          <a:p>
            <a:fld id="{AFEF374C-ACE4-C243-964A-31CF00929B93}" type="slidenum">
              <a:rPr lang="en-US" smtClean="0"/>
              <a:t>11</a:t>
            </a:fld>
            <a:endParaRPr lang="en-US"/>
          </a:p>
        </p:txBody>
      </p:sp>
    </p:spTree>
    <p:extLst>
      <p:ext uri="{BB962C8B-B14F-4D97-AF65-F5344CB8AC3E}">
        <p14:creationId xmlns:p14="http://schemas.microsoft.com/office/powerpoint/2010/main" val="12784668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start with policies maximizing</a:t>
            </a:r>
            <a:r>
              <a:rPr lang="en-US" baseline="0" dirty="0" smtClean="0"/>
              <a:t> bandwidth in GPUs</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12</a:t>
            </a:fld>
            <a:endParaRPr lang="en-US"/>
          </a:p>
        </p:txBody>
      </p:sp>
    </p:spTree>
    <p:extLst>
      <p:ext uri="{BB962C8B-B14F-4D97-AF65-F5344CB8AC3E}">
        <p14:creationId xmlns:p14="http://schemas.microsoft.com/office/powerpoint/2010/main" val="12960435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why is bandwidth so important</a:t>
            </a:r>
            <a:r>
              <a:rPr lang="en-US" baseline="0" dirty="0" smtClean="0"/>
              <a:t> for GPUs? GPUs are designed to have 100s of concurrent threads executing in parallel to hide memory latency making then highly sensitive to memory bandwidth. Here in this graph we vary DRAM bandwidth and observe the corresponding throughput achieved for several GPU applications from </a:t>
            </a:r>
            <a:r>
              <a:rPr lang="en-US" baseline="0" dirty="0" err="1" smtClean="0"/>
              <a:t>Rodinia</a:t>
            </a:r>
            <a:r>
              <a:rPr lang="en-US" baseline="0" dirty="0" smtClean="0"/>
              <a:t>, Parboil etc. We can see that performance increases by around 3x with increase in bandwidth by 3x.</a:t>
            </a:r>
          </a:p>
          <a:p>
            <a:r>
              <a:rPr lang="en-US" baseline="0" dirty="0" smtClean="0"/>
              <a:t>Hence, it is imperative to exploit as much BW as possible in order to get the best possible performance for most of the GPU workloads.</a:t>
            </a:r>
          </a:p>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13</a:t>
            </a:fld>
            <a:endParaRPr lang="en-US" dirty="0"/>
          </a:p>
        </p:txBody>
      </p:sp>
    </p:spTree>
    <p:extLst>
      <p:ext uri="{BB962C8B-B14F-4D97-AF65-F5344CB8AC3E}">
        <p14:creationId xmlns:p14="http://schemas.microsoft.com/office/powerpoint/2010/main" val="3241034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Let's</a:t>
            </a:r>
            <a:r>
              <a:rPr lang="en-US" baseline="0" dirty="0" smtClean="0"/>
              <a:t> look at how to maximize memory bandwidth to the GPU in a heterogeneous memory system.</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On the left, we have a GPU attached to its own high bandwidth GDDR memory. It is also connected to the CPU-attached DDR memory through a high bandwidth cache-coherent interconnect  such as </a:t>
            </a:r>
            <a:r>
              <a:rPr lang="en-US" baseline="0" dirty="0" err="1" smtClean="0"/>
              <a:t>NVLink</a:t>
            </a:r>
            <a:r>
              <a:rPr lang="en-US" baseline="0" dirty="0" smtClean="0"/>
              <a:t> ,which enables it to directly access the DDR memory.</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On the right, we see the total bandwidth available to the GPU as we vary the fraction of data placed in these memories.</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When all the data is only in DDR memory the available BW is only from the cache coherent interconnect which is 80GB/sec. This scheme  does not utilize high bandwidth GDDR at all.</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14</a:t>
            </a:fld>
            <a:endParaRPr lang="en-US" dirty="0"/>
          </a:p>
        </p:txBody>
      </p:sp>
    </p:spTree>
    <p:extLst>
      <p:ext uri="{BB962C8B-B14F-4D97-AF65-F5344CB8AC3E}">
        <p14:creationId xmlns:p14="http://schemas.microsoft.com/office/powerpoint/2010/main" val="5815677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let's consider the scheme in which all the data is placed only in GDDR5 memory. Although available memory bandwidth is greater than DDR bandwidth only, still this scheme wastes DDR memory bandwidth.</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15</a:t>
            </a:fld>
            <a:endParaRPr lang="en-US" dirty="0"/>
          </a:p>
        </p:txBody>
      </p:sp>
    </p:spTree>
    <p:extLst>
      <p:ext uri="{BB962C8B-B14F-4D97-AF65-F5344CB8AC3E}">
        <p14:creationId xmlns:p14="http://schemas.microsoft.com/office/powerpoint/2010/main" val="6551436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However,</a:t>
            </a:r>
            <a:r>
              <a:rPr lang="en-US" baseline="0" dirty="0" smtClean="0"/>
              <a:t> there is a middle ground. It can be proven that the optimal placement scheme is the one that places data in the ratio of memory bandwidths of different memory technologies. So, in our example system the optimal data placement ratio is 70% in GDDR5 memory, which fully utilizes memory bandwidth from both the technologies. We call this technique as BW-Aware placement policy.</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16</a:t>
            </a:fld>
            <a:endParaRPr lang="en-US" dirty="0"/>
          </a:p>
        </p:txBody>
      </p:sp>
    </p:spTree>
    <p:extLst>
      <p:ext uri="{BB962C8B-B14F-4D97-AF65-F5344CB8AC3E}">
        <p14:creationId xmlns:p14="http://schemas.microsoft.com/office/powerpoint/2010/main" val="20128654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see here that BW-AWARE placement performs better as </a:t>
            </a:r>
            <a:r>
              <a:rPr lang="en-US" dirty="0" smtClean="0"/>
              <a:t>compared</a:t>
            </a:r>
            <a:r>
              <a:rPr lang="en-US" baseline="0" dirty="0" smtClean="0"/>
              <a:t> to existing NUMA placement policies</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17</a:t>
            </a:fld>
            <a:endParaRPr lang="en-US" dirty="0"/>
          </a:p>
        </p:txBody>
      </p:sp>
    </p:spTree>
    <p:extLst>
      <p:ext uri="{BB962C8B-B14F-4D97-AF65-F5344CB8AC3E}">
        <p14:creationId xmlns:p14="http://schemas.microsoft.com/office/powerpoint/2010/main" val="7933911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a:t>
            </a:r>
            <a:r>
              <a:rPr lang="en-US" baseline="0" dirty="0" smtClean="0"/>
              <a:t> me now talk about how I eliminate the complexity of implementing CPU-GPU cache coherence. </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18</a:t>
            </a:fld>
            <a:endParaRPr lang="en-US"/>
          </a:p>
        </p:txBody>
      </p:sp>
    </p:spTree>
    <p:extLst>
      <p:ext uri="{BB962C8B-B14F-4D97-AF65-F5344CB8AC3E}">
        <p14:creationId xmlns:p14="http://schemas.microsoft.com/office/powerpoint/2010/main" val="5833198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First let me describe the proble</a:t>
            </a:r>
            <a:r>
              <a:rPr lang="en-US" sz="1200" kern="1200" baseline="0" dirty="0" smtClean="0">
                <a:solidFill>
                  <a:schemeClr val="tx1"/>
                </a:solidFill>
                <a:effectLst/>
                <a:latin typeface="+mn-lt"/>
                <a:ea typeface="+mn-ea"/>
                <a:cs typeface="+mn-cs"/>
              </a:rPr>
              <a:t>m we are trying to solve here. As GPUs move towards g</a:t>
            </a:r>
            <a:r>
              <a:rPr lang="en-US" sz="1200" kern="1200" dirty="0" smtClean="0">
                <a:solidFill>
                  <a:schemeClr val="tx1"/>
                </a:solidFill>
                <a:effectLst/>
                <a:latin typeface="+mn-lt"/>
                <a:ea typeface="+mn-ea"/>
                <a:cs typeface="+mn-cs"/>
              </a:rPr>
              <a:t>lobally visible shared memory,</a:t>
            </a:r>
            <a:r>
              <a:rPr lang="en-US" sz="1200" kern="1200" baseline="0" dirty="0" smtClean="0">
                <a:solidFill>
                  <a:schemeClr val="tx1"/>
                </a:solidFill>
                <a:effectLst/>
                <a:latin typeface="+mn-lt"/>
                <a:ea typeface="+mn-ea"/>
                <a:cs typeface="+mn-cs"/>
              </a:rPr>
              <a:t> there is a design challenge in keeping 100s of cores coherent. Shared virtual memory </a:t>
            </a:r>
            <a:r>
              <a:rPr lang="en-US" sz="1200" kern="1200" dirty="0" smtClean="0">
                <a:solidFill>
                  <a:schemeClr val="tx1"/>
                </a:solidFill>
                <a:effectLst/>
                <a:latin typeface="+mn-lt"/>
                <a:ea typeface="+mn-ea"/>
                <a:cs typeface="+mn-cs"/>
              </a:rPr>
              <a:t>improves programmer productivity by eliminating explicit copies and memory management overheads. However,</a:t>
            </a:r>
            <a:r>
              <a:rPr lang="en-US" sz="1200" kern="1200" baseline="0" dirty="0" smtClean="0">
                <a:solidFill>
                  <a:schemeClr val="tx1"/>
                </a:solidFill>
                <a:effectLst/>
                <a:latin typeface="+mn-lt"/>
                <a:ea typeface="+mn-ea"/>
                <a:cs typeface="+mn-cs"/>
              </a:rPr>
              <a:t> implementing cache coherence between 10s of CPU cores and 100s of GPU cores is a significant design challenge, even more so due to the level of communication required between different CPU and GPU vendors. So, our goal is to simplify the system design which maintains the programmability of cache-coherent CPU-GPU system while not sacrificing performance.</a:t>
            </a:r>
            <a:endParaRPr lang="en-US" dirty="0" smtClean="0"/>
          </a:p>
        </p:txBody>
      </p:sp>
      <p:sp>
        <p:nvSpPr>
          <p:cNvPr id="4" name="Slide Number Placeholder 3"/>
          <p:cNvSpPr>
            <a:spLocks noGrp="1"/>
          </p:cNvSpPr>
          <p:nvPr>
            <p:ph type="sldNum" sz="quarter" idx="10"/>
          </p:nvPr>
        </p:nvSpPr>
        <p:spPr/>
        <p:txBody>
          <a:bodyPr/>
          <a:lstStyle/>
          <a:p>
            <a:fld id="{AFEF374C-ACE4-C243-964A-31CF00929B93}" type="slidenum">
              <a:rPr lang="en-US" smtClean="0"/>
              <a:t>19</a:t>
            </a:fld>
            <a:endParaRPr lang="en-US"/>
          </a:p>
        </p:txBody>
      </p:sp>
    </p:spTree>
    <p:extLst>
      <p:ext uri="{BB962C8B-B14F-4D97-AF65-F5344CB8AC3E}">
        <p14:creationId xmlns:p14="http://schemas.microsoft.com/office/powerpoint/2010/main" val="5828120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As computers have evolved we have heterogeneity in both memory technology type and core types.</a:t>
            </a:r>
            <a:endParaRPr lang="en-US" dirty="0" smtClean="0"/>
          </a:p>
          <a:p>
            <a:r>
              <a:rPr lang="en-US" dirty="0" smtClean="0"/>
              <a:t>Let’s see how</a:t>
            </a:r>
            <a:r>
              <a:rPr lang="en-US" baseline="0" dirty="0" smtClean="0"/>
              <a:t> a conventional memory hierarchy looks like for a CPU and a GPU.</a:t>
            </a:r>
          </a:p>
          <a:p>
            <a:endParaRPr lang="en-US" baseline="0" dirty="0" smtClean="0"/>
          </a:p>
          <a:p>
            <a:r>
              <a:rPr lang="en-US" baseline="0" dirty="0" smtClean="0"/>
              <a:t>On the left we have a </a:t>
            </a:r>
            <a:r>
              <a:rPr lang="en-US" baseline="0" dirty="0" err="1" smtClean="0"/>
              <a:t>cpu</a:t>
            </a:r>
            <a:r>
              <a:rPr lang="en-US" baseline="0" dirty="0" smtClean="0"/>
              <a:t> connected to multi-channel DDR type main memories. Here all these memory modules are same latency, bandwidth, and cost.</a:t>
            </a:r>
          </a:p>
          <a:p>
            <a:endParaRPr lang="en-US" baseline="0" dirty="0" smtClean="0"/>
          </a:p>
          <a:p>
            <a:r>
              <a:rPr lang="en-US" baseline="0" dirty="0" smtClean="0"/>
              <a:t>On the right we have a GPU, which conventionally accesses data only from on-board graphics memory for achieving high throughput.</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a:t>
            </a:r>
            <a:r>
              <a:rPr lang="en-US" baseline="0" dirty="0" smtClean="0"/>
              <a:t> further enhancements to performance, programmability and reducing the overall cost of owning a computing systems, there have been several developments on the new memory technology types as well as on how the memory hierarchy is arranged. Lets look at those trends and examples of upcoming heterogeneous systems.</a:t>
            </a:r>
          </a:p>
          <a:p>
            <a:endParaRPr lang="en-US" baseline="0" dirty="0" smtClean="0"/>
          </a:p>
        </p:txBody>
      </p:sp>
      <p:sp>
        <p:nvSpPr>
          <p:cNvPr id="4" name="Slide Number Placeholder 3"/>
          <p:cNvSpPr>
            <a:spLocks noGrp="1"/>
          </p:cNvSpPr>
          <p:nvPr>
            <p:ph type="sldNum" sz="quarter" idx="10"/>
          </p:nvPr>
        </p:nvSpPr>
        <p:spPr/>
        <p:txBody>
          <a:bodyPr/>
          <a:lstStyle/>
          <a:p>
            <a:fld id="{AFEF374C-ACE4-C243-964A-31CF00929B93}" type="slidenum">
              <a:rPr lang="en-US" smtClean="0"/>
              <a:t>2</a:t>
            </a:fld>
            <a:endParaRPr lang="en-US"/>
          </a:p>
        </p:txBody>
      </p:sp>
    </p:spTree>
    <p:extLst>
      <p:ext uri="{BB962C8B-B14F-4D97-AF65-F5344CB8AC3E}">
        <p14:creationId xmlns:p14="http://schemas.microsoft.com/office/powerpoint/2010/main" val="17053272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 propose selective</a:t>
            </a:r>
            <a:r>
              <a:rPr lang="en-US" baseline="0" dirty="0" smtClean="0"/>
              <a:t> caching in GPUs that does not need CPU and GPU vendors to agree on a common cache coherence protocol while presenting globally visible shared memory to the programmer. </a:t>
            </a:r>
            <a:r>
              <a:rPr lang="en-US" baseline="0" dirty="0" smtClean="0"/>
              <a:t>In </a:t>
            </a:r>
            <a:r>
              <a:rPr lang="en-US" baseline="0" dirty="0" smtClean="0"/>
              <a:t>order to make this system at par with hardware cache-coherent performance I will discuss a few micro-architectural techniques.</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20</a:t>
            </a:fld>
            <a:endParaRPr lang="en-US"/>
          </a:p>
        </p:txBody>
      </p:sp>
    </p:spTree>
    <p:extLst>
      <p:ext uri="{BB962C8B-B14F-4D97-AF65-F5344CB8AC3E}">
        <p14:creationId xmlns:p14="http://schemas.microsoft.com/office/powerpoint/2010/main" val="3183053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principle behind Selective Caching is simple: the GPU never caches what the CPU can potentially cache. The CPU is, however, free to cache all memory. Since the CPU and GPU never cache the same memory location, a cache coherence protocol is not required.</a:t>
            </a:r>
          </a:p>
          <a:p>
            <a:endParaRPr lang="en-US" baseline="0" dirty="0" smtClean="0"/>
          </a:p>
          <a:p>
            <a:r>
              <a:rPr lang="en-US" baseline="0" dirty="0" smtClean="0"/>
              <a:t>In order to provide these guarantees, we follow two strategies. First, GPU does not cache any data from CPU attached DDR memory. Second, we have a Remote Directory structure in the GPU, which stores the set of lines ever touched by the CPU from the GDDR memory. The GPU consults the remote directory before caching any line. If a line has been touched by the CPU, the GPU does not cache it.</a:t>
            </a:r>
          </a:p>
          <a:p>
            <a:endParaRPr lang="en-US" baseline="0" dirty="0" smtClean="0"/>
          </a:p>
          <a:p>
            <a:r>
              <a:rPr lang="en-US" baseline="0" dirty="0" smtClean="0"/>
              <a:t>Also, the CPU needs to implement a directory which invalidates all cached copies of a line whenever the GPU writes to that line. These two hardware structures ensure the coherence of data between CPU and GPU, while also ensuring that the CPU and GPU does not need to agree on a common cache coherence protocol.</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21</a:t>
            </a:fld>
            <a:endParaRPr lang="en-US"/>
          </a:p>
        </p:txBody>
      </p:sp>
    </p:spTree>
    <p:extLst>
      <p:ext uri="{BB962C8B-B14F-4D97-AF65-F5344CB8AC3E}">
        <p14:creationId xmlns:p14="http://schemas.microsoft.com/office/powerpoint/2010/main" val="18757403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see the performance of this scheme in the case where the data is distributed in the optimal 70-30 ratio, we can see that it performs significantly worse than hardware coherence, primarily because of the fact that the GPU now can not cache 30% of the data, leading to excessive memory requests to the DDR memory. It achieves only 40% of the performance of the hardware-cache-coherent solution, which is not acceptable. So, next I propose a few micro-architectural techniques that can bridge this gap.</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22</a:t>
            </a:fld>
            <a:endParaRPr lang="en-US"/>
          </a:p>
        </p:txBody>
      </p:sp>
    </p:spTree>
    <p:extLst>
      <p:ext uri="{BB962C8B-B14F-4D97-AF65-F5344CB8AC3E}">
        <p14:creationId xmlns:p14="http://schemas.microsoft.com/office/powerpoint/2010/main" val="14366490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technique is what we call</a:t>
            </a:r>
            <a:r>
              <a:rPr lang="en-US" baseline="0" dirty="0" smtClean="0"/>
              <a:t> Request Coalescing. In this technique, the GPU does not send extra requests to the DDR memory if there is an in-flight request to the same line in the MSHR in the GPU cache. The data returned from the DDR memory will be consumed and then discarded immediately and will not be cached. This captures most of the spatial locality present in the GPU access stream and reduces the number of requests to the slow DDR memory by ~ 35%, thereby increasing the GPU performance significantly.</a:t>
            </a:r>
          </a:p>
          <a:p>
            <a:endParaRPr lang="en-US" baseline="0" dirty="0" smtClean="0"/>
          </a:p>
        </p:txBody>
      </p:sp>
      <p:sp>
        <p:nvSpPr>
          <p:cNvPr id="4" name="Slide Number Placeholder 3"/>
          <p:cNvSpPr>
            <a:spLocks noGrp="1"/>
          </p:cNvSpPr>
          <p:nvPr>
            <p:ph type="sldNum" sz="quarter" idx="10"/>
          </p:nvPr>
        </p:nvSpPr>
        <p:spPr/>
        <p:txBody>
          <a:bodyPr/>
          <a:lstStyle/>
          <a:p>
            <a:fld id="{AFEF374C-ACE4-C243-964A-31CF00929B93}" type="slidenum">
              <a:rPr lang="en-US" smtClean="0"/>
              <a:t>23</a:t>
            </a:fld>
            <a:endParaRPr lang="en-US"/>
          </a:p>
        </p:txBody>
      </p:sp>
    </p:spTree>
    <p:extLst>
      <p:ext uri="{BB962C8B-B14F-4D97-AF65-F5344CB8AC3E}">
        <p14:creationId xmlns:p14="http://schemas.microsoft.com/office/powerpoint/2010/main" val="439211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figure on the right shows the performance of the request coalescing scheme in blue. We can see that with request coalescing alone, the performance is quite competitive with hardware cache coherence, being about 80% of the cache-coherent solution.</a:t>
            </a:r>
          </a:p>
        </p:txBody>
      </p:sp>
      <p:sp>
        <p:nvSpPr>
          <p:cNvPr id="4" name="Slide Number Placeholder 3"/>
          <p:cNvSpPr>
            <a:spLocks noGrp="1"/>
          </p:cNvSpPr>
          <p:nvPr>
            <p:ph type="sldNum" sz="quarter" idx="10"/>
          </p:nvPr>
        </p:nvSpPr>
        <p:spPr/>
        <p:txBody>
          <a:bodyPr/>
          <a:lstStyle/>
          <a:p>
            <a:fld id="{AFEF374C-ACE4-C243-964A-31CF00929B93}" type="slidenum">
              <a:rPr lang="en-US" smtClean="0"/>
              <a:t>24</a:t>
            </a:fld>
            <a:endParaRPr lang="en-US"/>
          </a:p>
        </p:txBody>
      </p:sp>
    </p:spTree>
    <p:extLst>
      <p:ext uri="{BB962C8B-B14F-4D97-AF65-F5344CB8AC3E}">
        <p14:creationId xmlns:p14="http://schemas.microsoft.com/office/powerpoint/2010/main" val="9177123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second improvement, we then experiment with</a:t>
            </a:r>
            <a:r>
              <a:rPr lang="en-US" baseline="0" dirty="0" smtClean="0"/>
              <a:t> integrating a cache for GPU requested DDR data on the CPU die. We call this cache the client cache. The client cache helps by capturing the temporal locality within the GPU access stream, and better utilizing the DDR bandwidth by reducing stalls in the DDR memory due to DDR bank conflicts etc. Note that since this cache is within the CPU die, it can utilize the CPU domain coherence protocol, and the coherence protocols of the CPU and GPU need not be the same here.</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25</a:t>
            </a:fld>
            <a:endParaRPr lang="en-US"/>
          </a:p>
        </p:txBody>
      </p:sp>
    </p:spTree>
    <p:extLst>
      <p:ext uri="{BB962C8B-B14F-4D97-AF65-F5344CB8AC3E}">
        <p14:creationId xmlns:p14="http://schemas.microsoft.com/office/powerpoint/2010/main" val="4815787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see the performance of the client cache, we can see that a 1MB</a:t>
            </a:r>
            <a:r>
              <a:rPr lang="en-US" baseline="0" dirty="0" smtClean="0"/>
              <a:t> client cache can provide another 10% performance improvement over request coalescing, making the performance of our scheme 90% that of hardware cache coherence.</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26</a:t>
            </a:fld>
            <a:endParaRPr lang="en-US"/>
          </a:p>
        </p:txBody>
      </p:sp>
    </p:spTree>
    <p:extLst>
      <p:ext uri="{BB962C8B-B14F-4D97-AF65-F5344CB8AC3E}">
        <p14:creationId xmlns:p14="http://schemas.microsoft.com/office/powerpoint/2010/main" val="90463358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next improvement,</a:t>
            </a:r>
            <a:r>
              <a:rPr lang="en-US" baseline="0" dirty="0" smtClean="0"/>
              <a:t> we propose variable width transfers over the CPU-GPU interconnect, which enables using the interconnect more efficiently as only the required bytes are transferred over the interconnect This improvement is motivated by the observation that only 60% of requested cache line data is actually used by the GPU. </a:t>
            </a:r>
          </a:p>
          <a:p>
            <a:endParaRPr lang="en-US" baseline="0" dirty="0" smtClean="0"/>
          </a:p>
          <a:p>
            <a:r>
              <a:rPr lang="en-US" baseline="0" dirty="0" smtClean="0"/>
              <a:t>In this scheme, the GPU sends 32B sized requests to the client cache, which then merges as many responses as possible while serving a particular request. This merged response ensures the best utilization of the interconnect bandwidth.</a:t>
            </a:r>
          </a:p>
        </p:txBody>
      </p:sp>
      <p:sp>
        <p:nvSpPr>
          <p:cNvPr id="4" name="Slide Number Placeholder 3"/>
          <p:cNvSpPr>
            <a:spLocks noGrp="1"/>
          </p:cNvSpPr>
          <p:nvPr>
            <p:ph type="sldNum" sz="quarter" idx="10"/>
          </p:nvPr>
        </p:nvSpPr>
        <p:spPr/>
        <p:txBody>
          <a:bodyPr/>
          <a:lstStyle/>
          <a:p>
            <a:fld id="{AFEF374C-ACE4-C243-964A-31CF00929B93}" type="slidenum">
              <a:rPr lang="en-US" smtClean="0"/>
              <a:t>27</a:t>
            </a:fld>
            <a:endParaRPr lang="en-US"/>
          </a:p>
        </p:txBody>
      </p:sp>
    </p:spTree>
    <p:extLst>
      <p:ext uri="{BB962C8B-B14F-4D97-AF65-F5344CB8AC3E}">
        <p14:creationId xmlns:p14="http://schemas.microsoft.com/office/powerpoint/2010/main" val="21400319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a:t>
            </a:r>
            <a:r>
              <a:rPr lang="en-US" baseline="0" dirty="0" smtClean="0"/>
              <a:t> the right we now see the performance compared to the case where full sized transfers are done. We can see that while the performance impact of variable request transfer is not very high, variable request transfers do reduce the amount of data transferred by ~35%.</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28</a:t>
            </a:fld>
            <a:endParaRPr lang="en-US"/>
          </a:p>
        </p:txBody>
      </p:sp>
    </p:spTree>
    <p:extLst>
      <p:ext uri="{BB962C8B-B14F-4D97-AF65-F5344CB8AC3E}">
        <p14:creationId xmlns:p14="http://schemas.microsoft.com/office/powerpoint/2010/main" val="18570193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next strategy we implement has to do with read-only data. To motivate this strategy, first let us look at the breakdown of read-only vs read-write data in several GPU benchmarks.</a:t>
            </a:r>
          </a:p>
          <a:p>
            <a:endParaRPr lang="en-US" baseline="0" dirty="0" smtClean="0"/>
          </a:p>
          <a:p>
            <a:r>
              <a:rPr lang="en-US" baseline="0" dirty="0" smtClean="0"/>
              <a:t>We can observe that almost 60% of the data is read-only on an average. The benefit of having read-only data is that such data can be speculatively cached in the GPU even if they are resident on the DDR, and they can be invalidated on a write by the CPU through a software-protection based mechanism. Next, let me go into the details of this mechanism.</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29</a:t>
            </a:fld>
            <a:endParaRPr lang="en-US"/>
          </a:p>
        </p:txBody>
      </p:sp>
    </p:spTree>
    <p:extLst>
      <p:ext uri="{BB962C8B-B14F-4D97-AF65-F5344CB8AC3E}">
        <p14:creationId xmlns:p14="http://schemas.microsoft.com/office/powerpoint/2010/main" val="1040887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Conventionally, GPU programmers have to deal with 2 separate address spaces to achieve highest level of performance that is on-board GDDR address space and CPU attached DDR address space. However, future GPU systems are going to have high speed interconnect between CPU and GPU enabling a cache-coherent unified view of memory. Such a system is heterogeneous from two aspects. First the bandwidth differential between GDDR and DDR ranging between 2-8x. Second, they lie in different coherence domain.</a:t>
            </a:r>
          </a:p>
          <a:p>
            <a:r>
              <a:rPr lang="en-US" baseline="0" dirty="0" smtClean="0"/>
              <a:t>In such a system we explore how to achieve highest performance without hurting programmability.</a:t>
            </a:r>
          </a:p>
        </p:txBody>
      </p:sp>
      <p:sp>
        <p:nvSpPr>
          <p:cNvPr id="4" name="Slide Number Placeholder 3"/>
          <p:cNvSpPr>
            <a:spLocks noGrp="1"/>
          </p:cNvSpPr>
          <p:nvPr>
            <p:ph type="sldNum" sz="quarter" idx="10"/>
          </p:nvPr>
        </p:nvSpPr>
        <p:spPr/>
        <p:txBody>
          <a:bodyPr/>
          <a:lstStyle/>
          <a:p>
            <a:fld id="{AFEF374C-ACE4-C243-964A-31CF00929B93}" type="slidenum">
              <a:rPr lang="en-US" smtClean="0"/>
              <a:t>3</a:t>
            </a:fld>
            <a:endParaRPr lang="en-US"/>
          </a:p>
        </p:txBody>
      </p:sp>
    </p:spTree>
    <p:extLst>
      <p:ext uri="{BB962C8B-B14F-4D97-AF65-F5344CB8AC3E}">
        <p14:creationId xmlns:p14="http://schemas.microsoft.com/office/powerpoint/2010/main" val="16294194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mechanism, the</a:t>
            </a:r>
            <a:r>
              <a:rPr lang="en-US" baseline="0" dirty="0" smtClean="0"/>
              <a:t> both the CPU and the GPU caches all DDR-side data with read-only page protection bits. Whenever any write comes to that page, a protection fault is raised, upon which the software fault handler flushes the corresponding lines from the GPU caches, and the write bit is set on the page table entry. The GPU inspects the page protection of each page before caching it, and if it is in a read-write state, does not cache it. This software mechanism ensures that coherence is maintained, while not penalizing caching accesses to read-only lines. </a:t>
            </a:r>
          </a:p>
          <a:p>
            <a:endParaRPr lang="en-US" baseline="0" dirty="0" smtClean="0"/>
          </a:p>
          <a:p>
            <a:r>
              <a:rPr lang="en-US" baseline="0" dirty="0" smtClean="0"/>
              <a:t>In the graph on the right, we can see that read-only caching performs at-par with hardware cache coherence.</a:t>
            </a:r>
          </a:p>
          <a:p>
            <a:endParaRPr lang="en-US" baseline="0" dirty="0" smtClean="0"/>
          </a:p>
          <a:p>
            <a:r>
              <a:rPr lang="en-US" baseline="0" dirty="0" smtClean="0"/>
              <a:t>Workloads like </a:t>
            </a:r>
            <a:r>
              <a:rPr lang="en-US" baseline="0" dirty="0" err="1" smtClean="0"/>
              <a:t>backprop</a:t>
            </a:r>
            <a:r>
              <a:rPr lang="en-US" baseline="0" dirty="0" smtClean="0"/>
              <a:t>, </a:t>
            </a:r>
            <a:r>
              <a:rPr lang="en-US" baseline="0" dirty="0" err="1" smtClean="0"/>
              <a:t>cns</a:t>
            </a:r>
            <a:r>
              <a:rPr lang="en-US" baseline="0" dirty="0" smtClean="0"/>
              <a:t>, needle </a:t>
            </a:r>
            <a:r>
              <a:rPr lang="en-US" sz="1200" kern="1200" dirty="0" smtClean="0">
                <a:solidFill>
                  <a:schemeClr val="tx1"/>
                </a:solidFill>
                <a:effectLst/>
                <a:latin typeface="+mn-lt"/>
                <a:ea typeface="+mn-ea"/>
                <a:cs typeface="+mn-cs"/>
              </a:rPr>
              <a:t>tend to issue many concurrent writes, exhausting the GPUs ability to overlap execution with the faults. Hence</a:t>
            </a:r>
            <a:r>
              <a:rPr lang="en-US" sz="1200" kern="1200" baseline="0" dirty="0" smtClean="0">
                <a:solidFill>
                  <a:schemeClr val="tx1"/>
                </a:solidFill>
                <a:effectLst/>
                <a:latin typeface="+mn-lt"/>
                <a:ea typeface="+mn-ea"/>
                <a:cs typeface="+mn-cs"/>
              </a:rPr>
              <a:t>, suffer considerable slowdowns due to exposed protection fault latency. For such workloads we can disable promiscuous read-only caching in the software. Nevertheless, this mechanism can gain performance by effectively caching large fraction of read-only data present in these GPU applications.</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30</a:t>
            </a:fld>
            <a:endParaRPr lang="en-US"/>
          </a:p>
        </p:txBody>
      </p:sp>
    </p:spTree>
    <p:extLst>
      <p:ext uri="{BB962C8B-B14F-4D97-AF65-F5344CB8AC3E}">
        <p14:creationId xmlns:p14="http://schemas.microsoft.com/office/powerpoint/2010/main" val="76417351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in a nutshell we propose</a:t>
            </a:r>
            <a:r>
              <a:rPr lang="en-US" baseline="0" dirty="0" smtClean="0"/>
              <a:t> </a:t>
            </a:r>
            <a:r>
              <a:rPr lang="en-US" dirty="0" smtClean="0"/>
              <a:t>Selective caching with several micro-architectural enhancements to present unified view of shared virtual</a:t>
            </a:r>
            <a:r>
              <a:rPr lang="en-US" baseline="0" dirty="0" smtClean="0"/>
              <a:t> memory while </a:t>
            </a:r>
            <a:r>
              <a:rPr lang="en-US" dirty="0" smtClean="0"/>
              <a:t>eliminating</a:t>
            </a:r>
            <a:r>
              <a:rPr lang="en-US" baseline="0" dirty="0" smtClean="0"/>
              <a:t> </a:t>
            </a:r>
            <a:r>
              <a:rPr lang="en-US" dirty="0" smtClean="0"/>
              <a:t>the need to</a:t>
            </a:r>
            <a:r>
              <a:rPr lang="en-US" baseline="0" dirty="0" smtClean="0"/>
              <a:t> have CPU and GPU vendors agreeing on the same coherence protocol.</a:t>
            </a:r>
          </a:p>
        </p:txBody>
      </p:sp>
      <p:sp>
        <p:nvSpPr>
          <p:cNvPr id="4" name="Slide Number Placeholder 3"/>
          <p:cNvSpPr>
            <a:spLocks noGrp="1"/>
          </p:cNvSpPr>
          <p:nvPr>
            <p:ph type="sldNum" sz="quarter" idx="10"/>
          </p:nvPr>
        </p:nvSpPr>
        <p:spPr/>
        <p:txBody>
          <a:bodyPr/>
          <a:lstStyle/>
          <a:p>
            <a:fld id="{AFEF374C-ACE4-C243-964A-31CF00929B93}" type="slidenum">
              <a:rPr lang="en-US" smtClean="0"/>
              <a:t>31</a:t>
            </a:fld>
            <a:endParaRPr lang="en-US"/>
          </a:p>
        </p:txBody>
      </p:sp>
    </p:spTree>
    <p:extLst>
      <p:ext uri="{BB962C8B-B14F-4D97-AF65-F5344CB8AC3E}">
        <p14:creationId xmlns:p14="http://schemas.microsoft.com/office/powerpoint/2010/main" val="20328553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next part of my thesis I propose a system called</a:t>
            </a:r>
            <a:r>
              <a:rPr lang="en-US" baseline="0" dirty="0" smtClean="0"/>
              <a:t> thermostat that manages huge pages in a 2-tiered memory system catered to large footprint applications. I might have thrown some jargon here but I will describe it in a few minutes. Lets first look at the platform space we are dealing with here.</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32</a:t>
            </a:fld>
            <a:endParaRPr lang="en-US"/>
          </a:p>
        </p:txBody>
      </p:sp>
    </p:spTree>
    <p:extLst>
      <p:ext uri="{BB962C8B-B14F-4D97-AF65-F5344CB8AC3E}">
        <p14:creationId xmlns:p14="http://schemas.microsoft.com/office/powerpoint/2010/main" val="176600958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Main</a:t>
            </a:r>
            <a:r>
              <a:rPr lang="en-US" baseline="0" dirty="0" smtClean="0"/>
              <a:t> memory contributes to 30% of the d</a:t>
            </a:r>
            <a:r>
              <a:rPr lang="en-US" dirty="0" smtClean="0"/>
              <a:t>ata-center</a:t>
            </a:r>
            <a:r>
              <a:rPr lang="en-US" baseline="0" dirty="0" smtClean="0"/>
              <a:t> cost of ownership, which is a huge amount of money. It would be great if we can reduce this spending</a:t>
            </a:r>
          </a:p>
          <a:p>
            <a:endParaRPr lang="en-US" baseline="0" dirty="0" smtClean="0"/>
          </a:p>
        </p:txBody>
      </p:sp>
      <p:sp>
        <p:nvSpPr>
          <p:cNvPr id="4" name="Slide Number Placeholder 3"/>
          <p:cNvSpPr>
            <a:spLocks noGrp="1"/>
          </p:cNvSpPr>
          <p:nvPr>
            <p:ph type="sldNum" sz="quarter" idx="10"/>
          </p:nvPr>
        </p:nvSpPr>
        <p:spPr/>
        <p:txBody>
          <a:bodyPr/>
          <a:lstStyle/>
          <a:p>
            <a:fld id="{AFEF374C-ACE4-C243-964A-31CF00929B93}" type="slidenum">
              <a:rPr lang="en-US" smtClean="0"/>
              <a:t>33</a:t>
            </a:fld>
            <a:endParaRPr lang="en-US"/>
          </a:p>
        </p:txBody>
      </p:sp>
    </p:spTree>
    <p:extLst>
      <p:ext uri="{BB962C8B-B14F-4D97-AF65-F5344CB8AC3E}">
        <p14:creationId xmlns:p14="http://schemas.microsoft.com/office/powerpoint/2010/main" val="57161006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Fortunately</a:t>
            </a:r>
            <a:r>
              <a:rPr lang="en-US" baseline="0" dirty="0" smtClean="0"/>
              <a:t>, Intel and Micron have recently announced their new memory technology called “</a:t>
            </a:r>
            <a:r>
              <a:rPr lang="en-US" baseline="0" dirty="0" err="1" smtClean="0"/>
              <a:t>crosspoint</a:t>
            </a:r>
            <a:r>
              <a:rPr lang="en-US" baseline="0" dirty="0" smtClean="0"/>
              <a:t>” that is projected to be less than half the DRAM cost that we end up paying today. However, the catch is that this memory technology is expected to be 4-10x slower than the DRAMs we use. Hence, </a:t>
            </a:r>
            <a:r>
              <a:rPr lang="en-US" baseline="0" dirty="0" err="1" smtClean="0"/>
              <a:t>Crosspoint</a:t>
            </a:r>
            <a:r>
              <a:rPr lang="en-US" baseline="0" dirty="0" smtClean="0"/>
              <a:t> will not completely replace DRAMs.</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34</a:t>
            </a:fld>
            <a:endParaRPr lang="en-US"/>
          </a:p>
        </p:txBody>
      </p:sp>
    </p:spTree>
    <p:extLst>
      <p:ext uri="{BB962C8B-B14F-4D97-AF65-F5344CB8AC3E}">
        <p14:creationId xmlns:p14="http://schemas.microsoft.com/office/powerpoint/2010/main" val="8986793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But there is definitely an opportunity to place data in this cheaper but slower memory and lower the DRAM provision in large scale data-centers to reduce the overall capital spent on main memories and thus increase performance per dollar.</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35</a:t>
            </a:fld>
            <a:endParaRPr lang="en-US"/>
          </a:p>
        </p:txBody>
      </p:sp>
    </p:spTree>
    <p:extLst>
      <p:ext uri="{BB962C8B-B14F-4D97-AF65-F5344CB8AC3E}">
        <p14:creationId xmlns:p14="http://schemas.microsoft.com/office/powerpoint/2010/main" val="9752126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the future memory</a:t>
            </a:r>
            <a:r>
              <a:rPr lang="en-US" baseline="0" dirty="0" smtClean="0"/>
              <a:t> hierarchy we envision for data-centers is where cheaper but slower memories will be deployed along side of the DRAMs with a shared address space. CPU can directly access data from 2 different tiers of memory namely Fast DRAM and Slow Memory like </a:t>
            </a:r>
            <a:r>
              <a:rPr lang="en-US" baseline="0" dirty="0" err="1" smtClean="0"/>
              <a:t>crosspoint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36</a:t>
            </a:fld>
            <a:endParaRPr lang="en-US"/>
          </a:p>
        </p:txBody>
      </p:sp>
    </p:spTree>
    <p:extLst>
      <p:ext uri="{BB962C8B-B14F-4D97-AF65-F5344CB8AC3E}">
        <p14:creationId xmlns:p14="http://schemas.microsoft.com/office/powerpoint/2010/main" val="143935295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2-Tier memory systems have</a:t>
            </a:r>
            <a:r>
              <a:rPr lang="en-US" baseline="0" dirty="0" smtClean="0"/>
              <a:t> been widely studied in the past. Those studies put infrequently accessed data in slow memory so that it doesn’t hurt performance of latency critical applications.</a:t>
            </a:r>
          </a:p>
          <a:p>
            <a:endParaRPr lang="en-US" baseline="0" dirty="0" smtClean="0"/>
          </a:p>
          <a:p>
            <a:r>
              <a:rPr lang="en-US" baseline="0" dirty="0" smtClean="0"/>
              <a:t>The first category of proposals manage slow memory as the swap device to the DRAM. Data is brought from slow memory to fast memory on-demand as application accesses memory.</a:t>
            </a:r>
          </a:p>
          <a:p>
            <a:endParaRPr lang="en-US" dirty="0" smtClean="0"/>
          </a:p>
          <a:p>
            <a:r>
              <a:rPr lang="en-US" dirty="0" smtClean="0"/>
              <a:t>The</a:t>
            </a:r>
            <a:r>
              <a:rPr lang="en-US" baseline="0" dirty="0" smtClean="0"/>
              <a:t> second category of proposals manage DRAM as a cache before slow memory, making it invisible to the software. Although, in such an arrangement OS doesn’t need to bother managing to separate memories, this strategy ends up wasting DRAM capacity which can be in 100s of GBs.</a:t>
            </a:r>
          </a:p>
          <a:p>
            <a:endParaRPr lang="en-US" baseline="0" dirty="0" smtClean="0"/>
          </a:p>
          <a:p>
            <a:r>
              <a:rPr lang="en-US" baseline="0" dirty="0" smtClean="0"/>
              <a:t>However, all of the past research has considered 4KB as the OS page size only.</a:t>
            </a:r>
            <a:endParaRPr lang="en-US" dirty="0" smtClean="0"/>
          </a:p>
        </p:txBody>
      </p:sp>
      <p:sp>
        <p:nvSpPr>
          <p:cNvPr id="4" name="Slide Number Placeholder 3"/>
          <p:cNvSpPr>
            <a:spLocks noGrp="1"/>
          </p:cNvSpPr>
          <p:nvPr>
            <p:ph type="sldNum" sz="quarter" idx="10"/>
          </p:nvPr>
        </p:nvSpPr>
        <p:spPr/>
        <p:txBody>
          <a:bodyPr/>
          <a:lstStyle/>
          <a:p>
            <a:fld id="{AFEF374C-ACE4-C243-964A-31CF00929B93}" type="slidenum">
              <a:rPr lang="en-US" smtClean="0"/>
              <a:t>37</a:t>
            </a:fld>
            <a:endParaRPr lang="en-US"/>
          </a:p>
        </p:txBody>
      </p:sp>
    </p:spTree>
    <p:extLst>
      <p:ext uri="{BB962C8B-B14F-4D97-AF65-F5344CB8AC3E}">
        <p14:creationId xmlns:p14="http://schemas.microsoft.com/office/powerpoint/2010/main" val="213058595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new aspect that we want</a:t>
            </a:r>
            <a:r>
              <a:rPr lang="en-US" baseline="0" dirty="0" smtClean="0"/>
              <a:t> to explore with 2-tier memory is to support huge pages. The notion of having bigger page sizes was introduced by </a:t>
            </a:r>
            <a:r>
              <a:rPr lang="en-US" baseline="0" dirty="0" err="1" smtClean="0"/>
              <a:t>Talluri</a:t>
            </a:r>
            <a:r>
              <a:rPr lang="en-US" baseline="0" dirty="0" smtClean="0"/>
              <a:t> in early 1990s where instead of default 4KB, OS can manage memory at 2MB granularity. Managing memory at larger granularity has 2 advantages.</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38</a:t>
            </a:fld>
            <a:endParaRPr lang="en-US"/>
          </a:p>
        </p:txBody>
      </p:sp>
    </p:spTree>
    <p:extLst>
      <p:ext uri="{BB962C8B-B14F-4D97-AF65-F5344CB8AC3E}">
        <p14:creationId xmlns:p14="http://schemas.microsoft.com/office/powerpoint/2010/main" val="95666044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they lead to fewer TLB misses as they are able to cover larger fraction of memory by a single TLB entry. A system with 4 TLB entries if managed at 4KB granularity can reach only 16KB of footprint without any TLB misses. </a:t>
            </a:r>
          </a:p>
        </p:txBody>
      </p:sp>
      <p:sp>
        <p:nvSpPr>
          <p:cNvPr id="4" name="Slide Number Placeholder 3"/>
          <p:cNvSpPr>
            <a:spLocks noGrp="1"/>
          </p:cNvSpPr>
          <p:nvPr>
            <p:ph type="sldNum" sz="quarter" idx="10"/>
          </p:nvPr>
        </p:nvSpPr>
        <p:spPr/>
        <p:txBody>
          <a:bodyPr/>
          <a:lstStyle/>
          <a:p>
            <a:fld id="{AFEF374C-ACE4-C243-964A-31CF00929B93}" type="slidenum">
              <a:rPr lang="en-US" smtClean="0"/>
              <a:t>39</a:t>
            </a:fld>
            <a:endParaRPr lang="en-US"/>
          </a:p>
        </p:txBody>
      </p:sp>
    </p:spTree>
    <p:extLst>
      <p:ext uri="{BB962C8B-B14F-4D97-AF65-F5344CB8AC3E}">
        <p14:creationId xmlns:p14="http://schemas.microsoft.com/office/powerpoint/2010/main" val="681871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In the CPU space we see a similar trend. </a:t>
            </a:r>
          </a:p>
          <a:p>
            <a:r>
              <a:rPr lang="en-US" baseline="0" dirty="0" smtClean="0"/>
              <a:t>Conventionally where a CPU is only attached to one type of memory that is DDR, soon we will have an option of putting a cheaper memory technology into the system potentially lowering the overall cost. Intel and Micron recently announced their </a:t>
            </a:r>
            <a:r>
              <a:rPr lang="en-US" baseline="0" dirty="0" err="1" smtClean="0"/>
              <a:t>XPoint</a:t>
            </a:r>
            <a:r>
              <a:rPr lang="en-US" baseline="0" dirty="0" smtClean="0"/>
              <a:t> memory technology that is projected to be 2-5x cheaper than regular DRAMs. However, the catch is they will be 4-10x slower than the DRAMs we use today. Because </a:t>
            </a:r>
            <a:r>
              <a:rPr lang="en-US" baseline="0" dirty="0" err="1" smtClean="0"/>
              <a:t>XPoint</a:t>
            </a:r>
            <a:r>
              <a:rPr lang="en-US" baseline="0" dirty="0" smtClean="0"/>
              <a:t> is slower than the DRAM, it will not replace DRAM completely, but there is an opportunity to deploy these cheaper but slower memories in data-center and bring the overall cost down.</a:t>
            </a:r>
          </a:p>
        </p:txBody>
      </p:sp>
      <p:sp>
        <p:nvSpPr>
          <p:cNvPr id="4" name="Slide Number Placeholder 3"/>
          <p:cNvSpPr>
            <a:spLocks noGrp="1"/>
          </p:cNvSpPr>
          <p:nvPr>
            <p:ph type="sldNum" sz="quarter" idx="10"/>
          </p:nvPr>
        </p:nvSpPr>
        <p:spPr/>
        <p:txBody>
          <a:bodyPr/>
          <a:lstStyle/>
          <a:p>
            <a:fld id="{AFEF374C-ACE4-C243-964A-31CF00929B93}" type="slidenum">
              <a:rPr lang="en-US" smtClean="0"/>
              <a:t>4</a:t>
            </a:fld>
            <a:endParaRPr lang="en-US"/>
          </a:p>
        </p:txBody>
      </p:sp>
    </p:spTree>
    <p:extLst>
      <p:ext uri="{BB962C8B-B14F-4D97-AF65-F5344CB8AC3E}">
        <p14:creationId xmlns:p14="http://schemas.microsoft.com/office/powerpoint/2010/main" val="4645710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a:t>
            </a:r>
            <a:r>
              <a:rPr lang="en-US" baseline="0" dirty="0" smtClean="0"/>
              <a:t> if instead pages are managed at 2MB granularity, same number of TLB entries can reach 8MB of footprint without causing any TLB misses. </a:t>
            </a:r>
          </a:p>
          <a:p>
            <a:r>
              <a:rPr lang="en-US" baseline="0" dirty="0" smtClean="0"/>
              <a:t>TLB misses can hurt performance severely of applications with large working sets, hence reducing them can lead to significant </a:t>
            </a:r>
            <a:r>
              <a:rPr lang="en-US" baseline="0" dirty="0" err="1" smtClean="0"/>
              <a:t>perf</a:t>
            </a:r>
            <a:r>
              <a:rPr lang="en-US" baseline="0" dirty="0" smtClean="0"/>
              <a:t> gains as we will see in a few slides.</a:t>
            </a:r>
            <a:endParaRPr lang="en-US" dirty="0" smtClean="0"/>
          </a:p>
          <a:p>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40</a:t>
            </a:fld>
            <a:endParaRPr lang="en-US"/>
          </a:p>
        </p:txBody>
      </p:sp>
    </p:spTree>
    <p:extLst>
      <p:ext uri="{BB962C8B-B14F-4D97-AF65-F5344CB8AC3E}">
        <p14:creationId xmlns:p14="http://schemas.microsoft.com/office/powerpoint/2010/main" val="15170431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a:t>
            </a:r>
            <a:r>
              <a:rPr lang="en-US" baseline="0" dirty="0" smtClean="0"/>
              <a:t> advantage of 2MB pages is that they make every TLB miss faster. Instead of doing a 4-level tree lookup, page walk needs to be only done on a 3-level tree, which also reduces the pressure on data caches.</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41</a:t>
            </a:fld>
            <a:endParaRPr lang="en-US"/>
          </a:p>
        </p:txBody>
      </p:sp>
    </p:spTree>
    <p:extLst>
      <p:ext uri="{BB962C8B-B14F-4D97-AF65-F5344CB8AC3E}">
        <p14:creationId xmlns:p14="http://schemas.microsoft.com/office/powerpoint/2010/main" val="162727816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a:t>
            </a:r>
            <a:r>
              <a:rPr lang="en-US" baseline="0" dirty="0" smtClean="0"/>
              <a:t> exploit benefits of huge pages Linux provides an application transparent mechanism called Transparent Huge Pages wherein Linux allocates huge pages for large memory allocations. Applications do not need to link to any special library or statically allocate huge pages. Linux in background dynamically merges ranges of contiguous 4KB regions into 2MB regions to make 2MB pages available.</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42</a:t>
            </a:fld>
            <a:endParaRPr lang="en-US"/>
          </a:p>
        </p:txBody>
      </p:sp>
    </p:spTree>
    <p:extLst>
      <p:ext uri="{BB962C8B-B14F-4D97-AF65-F5344CB8AC3E}">
        <p14:creationId xmlns:p14="http://schemas.microsoft.com/office/powerpoint/2010/main" val="51367295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baseline="0" dirty="0" smtClean="0"/>
              <a:t>THP is attractive as it can give significant performance gains without needing applications changes. In our experiments, for large database applications like </a:t>
            </a:r>
            <a:r>
              <a:rPr lang="en-US" baseline="0" dirty="0" err="1" smtClean="0"/>
              <a:t>aerospike</a:t>
            </a:r>
            <a:r>
              <a:rPr lang="en-US" baseline="0" dirty="0" smtClean="0"/>
              <a:t> and </a:t>
            </a:r>
            <a:r>
              <a:rPr lang="en-US" baseline="0" dirty="0" err="1" smtClean="0"/>
              <a:t>redis</a:t>
            </a:r>
            <a:r>
              <a:rPr lang="en-US" baseline="0" dirty="0" smtClean="0"/>
              <a:t> we observe 10-15% </a:t>
            </a:r>
            <a:r>
              <a:rPr lang="en-US" baseline="0" dirty="0" err="1" smtClean="0"/>
              <a:t>perf</a:t>
            </a:r>
            <a:r>
              <a:rPr lang="en-US" baseline="0" dirty="0" smtClean="0"/>
              <a:t> gains. Under virtualization we observe </a:t>
            </a:r>
            <a:r>
              <a:rPr lang="en-US" baseline="0" dirty="0" err="1" smtClean="0"/>
              <a:t>perf</a:t>
            </a:r>
            <a:r>
              <a:rPr lang="en-US" baseline="0" dirty="0" smtClean="0"/>
              <a:t> benefit of 40% for a </a:t>
            </a:r>
            <a:r>
              <a:rPr lang="en-US" baseline="0" dirty="0" err="1" smtClean="0"/>
              <a:t>microbenchmark</a:t>
            </a:r>
            <a:r>
              <a:rPr lang="en-US" baseline="0" dirty="0" smtClean="0"/>
              <a:t> doing random probes to 8GB data.</a:t>
            </a:r>
          </a:p>
          <a:p>
            <a:endParaRPr lang="en-US" dirty="0"/>
          </a:p>
        </p:txBody>
      </p:sp>
      <p:sp>
        <p:nvSpPr>
          <p:cNvPr id="4" name="Slide Number Placeholder 3"/>
          <p:cNvSpPr>
            <a:spLocks noGrp="1"/>
          </p:cNvSpPr>
          <p:nvPr>
            <p:ph type="sldNum" sz="quarter" idx="10"/>
          </p:nvPr>
        </p:nvSpPr>
        <p:spPr/>
        <p:txBody>
          <a:bodyPr/>
          <a:lstStyle/>
          <a:p>
            <a:fld id="{AD97D44D-EFC6-7F45-97CA-EBBD8DBD1EB0}" type="slidenum">
              <a:rPr lang="en-US" smtClean="0"/>
              <a:t>43</a:t>
            </a:fld>
            <a:endParaRPr lang="en-US"/>
          </a:p>
        </p:txBody>
      </p:sp>
    </p:spTree>
    <p:extLst>
      <p:ext uri="{BB962C8B-B14F-4D97-AF65-F5344CB8AC3E}">
        <p14:creationId xmlns:p14="http://schemas.microsoft.com/office/powerpoint/2010/main" val="115747469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a:t>
            </a:r>
            <a:r>
              <a:rPr lang="en-US" baseline="0" dirty="0" smtClean="0"/>
              <a:t> is cold data?</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45</a:t>
            </a:fld>
            <a:endParaRPr lang="en-US"/>
          </a:p>
        </p:txBody>
      </p:sp>
    </p:spTree>
    <p:extLst>
      <p:ext uri="{BB962C8B-B14F-4D97-AF65-F5344CB8AC3E}">
        <p14:creationId xmlns:p14="http://schemas.microsoft.com/office/powerpoint/2010/main" val="16395217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D97D44D-EFC6-7F45-97CA-EBBD8DBD1EB0}" type="slidenum">
              <a:rPr lang="en-US" smtClean="0"/>
              <a:t>46</a:t>
            </a:fld>
            <a:endParaRPr lang="en-US"/>
          </a:p>
        </p:txBody>
      </p:sp>
    </p:spTree>
    <p:extLst>
      <p:ext uri="{BB962C8B-B14F-4D97-AF65-F5344CB8AC3E}">
        <p14:creationId xmlns:p14="http://schemas.microsoft.com/office/powerpoint/2010/main" val="4928799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smtClean="0"/>
              <a:t>drastic reduction in</a:t>
            </a:r>
            <a:r>
              <a:rPr lang="en-US" baseline="0" dirty="0" smtClean="0"/>
              <a:t> the number of pages that are idle for the same time duration</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AD97D44D-EFC6-7F45-97CA-EBBD8DBD1EB0}" type="slidenum">
              <a:rPr lang="en-US" smtClean="0"/>
              <a:t>47</a:t>
            </a:fld>
            <a:endParaRPr lang="en-US"/>
          </a:p>
        </p:txBody>
      </p:sp>
    </p:spTree>
    <p:extLst>
      <p:ext uri="{BB962C8B-B14F-4D97-AF65-F5344CB8AC3E}">
        <p14:creationId xmlns:p14="http://schemas.microsoft.com/office/powerpoint/2010/main" val="72541754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49</a:t>
            </a:fld>
            <a:endParaRPr lang="en-US"/>
          </a:p>
        </p:txBody>
      </p:sp>
    </p:spTree>
    <p:extLst>
      <p:ext uri="{BB962C8B-B14F-4D97-AF65-F5344CB8AC3E}">
        <p14:creationId xmlns:p14="http://schemas.microsoft.com/office/powerpoint/2010/main" val="126335664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D97D44D-EFC6-7F45-97CA-EBBD8DBD1EB0}" type="slidenum">
              <a:rPr lang="en-US" smtClean="0"/>
              <a:t>51</a:t>
            </a:fld>
            <a:endParaRPr lang="en-US"/>
          </a:p>
        </p:txBody>
      </p:sp>
    </p:spTree>
    <p:extLst>
      <p:ext uri="{BB962C8B-B14F-4D97-AF65-F5344CB8AC3E}">
        <p14:creationId xmlns:p14="http://schemas.microsoft.com/office/powerpoint/2010/main" val="200995249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D97D44D-EFC6-7F45-97CA-EBBD8DBD1EB0}" type="slidenum">
              <a:rPr lang="en-US" smtClean="0"/>
              <a:t>52</a:t>
            </a:fld>
            <a:endParaRPr lang="en-US"/>
          </a:p>
        </p:txBody>
      </p:sp>
    </p:spTree>
    <p:extLst>
      <p:ext uri="{BB962C8B-B14F-4D97-AF65-F5344CB8AC3E}">
        <p14:creationId xmlns:p14="http://schemas.microsoft.com/office/powerpoint/2010/main" val="270347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So, overall we have differences in memory latency, bandwidth, cost/bit, and coherence domains bringing heterogeneity to these systems.</a:t>
            </a:r>
          </a:p>
        </p:txBody>
      </p:sp>
      <p:sp>
        <p:nvSpPr>
          <p:cNvPr id="4" name="Slide Number Placeholder 3"/>
          <p:cNvSpPr>
            <a:spLocks noGrp="1"/>
          </p:cNvSpPr>
          <p:nvPr>
            <p:ph type="sldNum" sz="quarter" idx="10"/>
          </p:nvPr>
        </p:nvSpPr>
        <p:spPr/>
        <p:txBody>
          <a:bodyPr/>
          <a:lstStyle/>
          <a:p>
            <a:fld id="{AFEF374C-ACE4-C243-964A-31CF00929B93}" type="slidenum">
              <a:rPr lang="en-US" smtClean="0"/>
              <a:t>5</a:t>
            </a:fld>
            <a:endParaRPr lang="en-US"/>
          </a:p>
        </p:txBody>
      </p:sp>
    </p:spTree>
    <p:extLst>
      <p:ext uri="{BB962C8B-B14F-4D97-AF65-F5344CB8AC3E}">
        <p14:creationId xmlns:p14="http://schemas.microsoft.com/office/powerpoint/2010/main" val="111646010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D97D44D-EFC6-7F45-97CA-EBBD8DBD1EB0}" type="slidenum">
              <a:rPr lang="en-US" smtClean="0"/>
              <a:t>53</a:t>
            </a:fld>
            <a:endParaRPr lang="en-US"/>
          </a:p>
        </p:txBody>
      </p:sp>
    </p:spTree>
    <p:extLst>
      <p:ext uri="{BB962C8B-B14F-4D97-AF65-F5344CB8AC3E}">
        <p14:creationId xmlns:p14="http://schemas.microsoft.com/office/powerpoint/2010/main" val="148066798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Font size of the</a:t>
            </a:r>
            <a:r>
              <a:rPr lang="en-US" baseline="0" dirty="0" smtClean="0"/>
              <a:t> graph also divide up the pages</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54</a:t>
            </a:fld>
            <a:endParaRPr lang="en-US"/>
          </a:p>
        </p:txBody>
      </p:sp>
    </p:spTree>
    <p:extLst>
      <p:ext uri="{BB962C8B-B14F-4D97-AF65-F5344CB8AC3E}">
        <p14:creationId xmlns:p14="http://schemas.microsoft.com/office/powerpoint/2010/main" val="170723403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55</a:t>
            </a:fld>
            <a:endParaRPr lang="en-US"/>
          </a:p>
        </p:txBody>
      </p:sp>
    </p:spTree>
    <p:extLst>
      <p:ext uri="{BB962C8B-B14F-4D97-AF65-F5344CB8AC3E}">
        <p14:creationId xmlns:p14="http://schemas.microsoft.com/office/powerpoint/2010/main" val="13886324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FEF374C-ACE4-C243-964A-31CF00929B93}" type="slidenum">
              <a:rPr lang="en-US" smtClean="0"/>
              <a:t>56</a:t>
            </a:fld>
            <a:endParaRPr lang="en-US"/>
          </a:p>
        </p:txBody>
      </p:sp>
    </p:spTree>
    <p:extLst>
      <p:ext uri="{BB962C8B-B14F-4D97-AF65-F5344CB8AC3E}">
        <p14:creationId xmlns:p14="http://schemas.microsoft.com/office/powerpoint/2010/main" val="69302483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Nevertheless</a:t>
            </a:r>
          </a:p>
          <a:p>
            <a:endParaRPr lang="en-US" dirty="0" smtClean="0"/>
          </a:p>
          <a:p>
            <a:r>
              <a:rPr lang="en-US" dirty="0" smtClean="0"/>
              <a:t>change</a:t>
            </a:r>
            <a:r>
              <a:rPr lang="en-US" baseline="0" dirty="0" smtClean="0"/>
              <a:t> the graph</a:t>
            </a:r>
          </a:p>
          <a:p>
            <a:endParaRPr lang="en-US" dirty="0" smtClean="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60</a:t>
            </a:fld>
            <a:endParaRPr lang="en-US" dirty="0"/>
          </a:p>
        </p:txBody>
      </p:sp>
    </p:spTree>
    <p:extLst>
      <p:ext uri="{BB962C8B-B14F-4D97-AF65-F5344CB8AC3E}">
        <p14:creationId xmlns:p14="http://schemas.microsoft.com/office/powerpoint/2010/main" val="119621526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 </a:t>
            </a:r>
            <a:r>
              <a:rPr lang="en-US" dirty="0"/>
              <a:t>me first take you through the evolution of GPU memory system via a roadmap.</a:t>
            </a:r>
          </a:p>
          <a:p>
            <a:r>
              <a:rPr lang="en-US" dirty="0" smtClean="0"/>
              <a:t>A</a:t>
            </a:r>
            <a:r>
              <a:rPr lang="en-US" baseline="0" dirty="0" smtClean="0"/>
              <a:t> typical CPU-GPU system today is connected by a PCI-E link. The GPU is connected to high bandwidth GDDR memory and CPU is connected to high-capacity but lower-bandwidth DDR memory.</a:t>
            </a:r>
            <a:endParaRPr lang="en-US" dirty="0"/>
          </a:p>
          <a:p>
            <a:r>
              <a:rPr lang="en-US" dirty="0" smtClean="0"/>
              <a:t>Example system</a:t>
            </a:r>
          </a:p>
          <a:p>
            <a:r>
              <a:rPr lang="en-US" dirty="0" smtClean="0"/>
              <a:t>In </a:t>
            </a:r>
            <a:r>
              <a:rPr lang="en-US" dirty="0"/>
              <a:t>the legacy </a:t>
            </a:r>
            <a:r>
              <a:rPr lang="en-US" dirty="0" smtClean="0"/>
              <a:t>systems </a:t>
            </a:r>
            <a:r>
              <a:rPr lang="en-US" dirty="0"/>
              <a:t>from first generation of CUDA uptill CUDA </a:t>
            </a:r>
            <a:r>
              <a:rPr lang="en-US" dirty="0" smtClean="0"/>
              <a:t>5, </a:t>
            </a:r>
            <a:r>
              <a:rPr lang="en-US" dirty="0"/>
              <a:t>programming model was such that GPU could only access the </a:t>
            </a:r>
            <a:r>
              <a:rPr lang="en-US" dirty="0" smtClean="0"/>
              <a:t>GDDR</a:t>
            </a:r>
            <a:r>
              <a:rPr lang="en-US" baseline="0" dirty="0" smtClean="0"/>
              <a:t> </a:t>
            </a:r>
            <a:r>
              <a:rPr lang="en-US" dirty="0" smtClean="0"/>
              <a:t>memory </a:t>
            </a:r>
            <a:r>
              <a:rPr lang="en-US" dirty="0"/>
              <a:t>attached to it. Programmer was responsible to identify the data accessed by the GPU and manually transfer it to the GDDR </a:t>
            </a:r>
            <a:r>
              <a:rPr lang="en-US" dirty="0" smtClean="0"/>
              <a:t>memory using </a:t>
            </a:r>
            <a:r>
              <a:rPr lang="en-US" dirty="0" err="1" smtClean="0"/>
              <a:t>cudaMemcpy</a:t>
            </a:r>
            <a:r>
              <a:rPr lang="en-US" baseline="0" dirty="0" smtClean="0"/>
              <a:t> calls</a:t>
            </a:r>
            <a:r>
              <a:rPr lang="en-US" dirty="0" smtClean="0"/>
              <a:t>. Such a</a:t>
            </a:r>
            <a:r>
              <a:rPr lang="en-US" baseline="0" dirty="0" smtClean="0"/>
              <a:t> programming model demands high effort on part of the programmer.</a:t>
            </a:r>
            <a:endParaRPr lang="en-US" dirty="0"/>
          </a:p>
          <a:p>
            <a:endParaRPr lang="en-US" dirty="0"/>
          </a:p>
          <a:p>
            <a:r>
              <a:rPr lang="en-US" dirty="0"/>
              <a:t>Moving forward CUDA 6.0 onwards Unified virtual memory was introduced, wherein </a:t>
            </a:r>
            <a:r>
              <a:rPr lang="en-US" dirty="0" smtClean="0"/>
              <a:t>the</a:t>
            </a:r>
            <a:r>
              <a:rPr lang="en-US" baseline="0" dirty="0" smtClean="0"/>
              <a:t> p</a:t>
            </a:r>
            <a:r>
              <a:rPr lang="en-US" dirty="0" smtClean="0"/>
              <a:t>rogrammer </a:t>
            </a:r>
            <a:r>
              <a:rPr lang="en-US" dirty="0"/>
              <a:t>is no longer required to make explicit data copies. Using the same hardware as </a:t>
            </a:r>
            <a:r>
              <a:rPr lang="en-US" dirty="0" smtClean="0"/>
              <a:t>in</a:t>
            </a:r>
            <a:r>
              <a:rPr lang="en-US" baseline="0" dirty="0" smtClean="0"/>
              <a:t> the legacy systems </a:t>
            </a:r>
            <a:r>
              <a:rPr lang="en-US" dirty="0" smtClean="0"/>
              <a:t>runtime software</a:t>
            </a:r>
            <a:r>
              <a:rPr lang="en-US" baseline="0" dirty="0" smtClean="0"/>
              <a:t> </a:t>
            </a:r>
            <a:r>
              <a:rPr lang="en-US" dirty="0" smtClean="0"/>
              <a:t>performs </a:t>
            </a:r>
            <a:r>
              <a:rPr lang="en-US" dirty="0"/>
              <a:t>on-demand </a:t>
            </a:r>
            <a:r>
              <a:rPr lang="en-US" dirty="0" smtClean="0"/>
              <a:t>data copying </a:t>
            </a:r>
            <a:r>
              <a:rPr lang="en-US" dirty="0"/>
              <a:t>to the GPU </a:t>
            </a:r>
            <a:r>
              <a:rPr lang="en-US" dirty="0" smtClean="0"/>
              <a:t>memory. Although</a:t>
            </a:r>
            <a:r>
              <a:rPr lang="en-US" baseline="0" dirty="0" smtClean="0"/>
              <a:t> this memory abstraction had a significant impact on improving programmer productivity </a:t>
            </a:r>
            <a:r>
              <a:rPr lang="en-US" dirty="0" smtClean="0"/>
              <a:t>still </a:t>
            </a:r>
            <a:r>
              <a:rPr lang="en-US" dirty="0"/>
              <a:t>on-demand copying slows down the running program.</a:t>
            </a:r>
          </a:p>
          <a:p>
            <a:endParaRPr lang="en-US" dirty="0"/>
          </a:p>
          <a:p>
            <a:r>
              <a:rPr lang="en-US" dirty="0"/>
              <a:t>Moving further ahead, we anticipate that CPU &amp; GPU will become cache coherent. As announced by the GPU vendors CPU &amp; GPU will be connected via a high BW interconnect such as </a:t>
            </a:r>
            <a:r>
              <a:rPr lang="en-US" dirty="0" smtClean="0"/>
              <a:t>NVIDIA’s </a:t>
            </a:r>
            <a:r>
              <a:rPr lang="en-US" dirty="0" err="1" smtClean="0"/>
              <a:t>NVLink</a:t>
            </a:r>
            <a:r>
              <a:rPr lang="en-US" dirty="0"/>
              <a:t>. For the first time GPU will be able to transparently access the CPU memory. This future system provides various opportunities for performance enhancement as GPU can now use BW from both CPU and GPU memories. The big question here is how to exploit the full system BW in the best possible way without burdening the programmer to worry about the data placement or copying decisions</a:t>
            </a:r>
            <a:r>
              <a:rPr lang="en-US" dirty="0" smtClean="0"/>
              <a:t>.</a:t>
            </a:r>
          </a:p>
          <a:p>
            <a:endParaRPr lang="en-US" dirty="0" smtClean="0"/>
          </a:p>
          <a:p>
            <a:r>
              <a:rPr lang="en-US" dirty="0" smtClean="0"/>
              <a:t>Goals:</a:t>
            </a:r>
          </a:p>
          <a:p>
            <a:pPr marL="228600" indent="-228600">
              <a:buAutoNum type="arabicPeriod"/>
            </a:pPr>
            <a:r>
              <a:rPr lang="en-US" dirty="0" smtClean="0"/>
              <a:t>Simple programming model</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Exploit full DDR + GDDR BW</a:t>
            </a:r>
            <a:endParaRPr lang="en-US" dirty="0"/>
          </a:p>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61</a:t>
            </a:fld>
            <a:endParaRPr lang="en-US" dirty="0"/>
          </a:p>
        </p:txBody>
      </p:sp>
    </p:spTree>
    <p:extLst>
      <p:ext uri="{BB962C8B-B14F-4D97-AF65-F5344CB8AC3E}">
        <p14:creationId xmlns:p14="http://schemas.microsoft.com/office/powerpoint/2010/main" val="186297312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work, we have</a:t>
            </a:r>
            <a:r>
              <a:rPr lang="en-US" baseline="0" dirty="0" smtClean="0"/>
              <a:t> developed intelligent dynamic page migration policies that demands no programmer involvement. We aggressively migrate pages to the GDDR memory after a page has been accessed. We employ a technique to pre-fetch neighbors of already accessed pages to reduce TLB </a:t>
            </a:r>
            <a:r>
              <a:rPr lang="en-US" baseline="0" dirty="0" err="1" smtClean="0"/>
              <a:t>shootdowns</a:t>
            </a:r>
            <a:r>
              <a:rPr lang="en-US" baseline="0" dirty="0" smtClean="0"/>
              <a:t>. Finally, we throttle page migrations when BW utilization peaks as more migration lead to under-utilization of the CPU memory BW.</a:t>
            </a:r>
          </a:p>
          <a:p>
            <a:r>
              <a:rPr lang="en-US" baseline="0" dirty="0" smtClean="0"/>
              <a:t>Our dynamic page migration policy performs 1.95 times better than no migration case, is within 28% of the static oracle performance and is 6% better than the Legacy CUDA.</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62</a:t>
            </a:fld>
            <a:endParaRPr lang="en-US" dirty="0"/>
          </a:p>
        </p:txBody>
      </p:sp>
    </p:spTree>
    <p:extLst>
      <p:ext uri="{BB962C8B-B14F-4D97-AF65-F5344CB8AC3E}">
        <p14:creationId xmlns:p14="http://schemas.microsoft.com/office/powerpoint/2010/main" val="121636127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CHANGE GRAPH: put same y-axis scale as the last slide</a:t>
            </a:r>
            <a:endParaRPr lang="en-US" dirty="0" smtClean="0"/>
          </a:p>
          <a:p>
            <a:endParaRPr lang="en-US" dirty="0" smtClean="0"/>
          </a:p>
          <a:p>
            <a:r>
              <a:rPr lang="en-US" dirty="0" smtClean="0"/>
              <a:t>However,</a:t>
            </a:r>
            <a:r>
              <a:rPr lang="en-US" baseline="0" dirty="0" smtClean="0"/>
              <a:t> we observed that most of these workloads are tolerant to memory latency.</a:t>
            </a:r>
          </a:p>
          <a:p>
            <a:r>
              <a:rPr lang="en-US" baseline="0" dirty="0" smtClean="0"/>
              <a:t>Explain the graph</a:t>
            </a:r>
            <a:endParaRPr lang="en-US" dirty="0" smtClean="0"/>
          </a:p>
          <a:p>
            <a:r>
              <a:rPr lang="en-US" dirty="0" smtClean="0"/>
              <a:t>All except</a:t>
            </a:r>
            <a:r>
              <a:rPr lang="en-US" baseline="0" dirty="0" smtClean="0"/>
              <a:t> one are tolerant to memory latency</a:t>
            </a:r>
          </a:p>
          <a:p>
            <a:r>
              <a:rPr lang="en-US" baseline="0" dirty="0" smtClean="0"/>
              <a:t>Hence, we can see that memory bandwidth is much more important for GPU performance than the latency.</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63</a:t>
            </a:fld>
            <a:endParaRPr lang="en-US" dirty="0"/>
          </a:p>
        </p:txBody>
      </p:sp>
    </p:spTree>
    <p:extLst>
      <p:ext uri="{BB962C8B-B14F-4D97-AF65-F5344CB8AC3E}">
        <p14:creationId xmlns:p14="http://schemas.microsoft.com/office/powerpoint/2010/main" val="197194865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CHANGE FIGURE: Remove CPU from the figure</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Let's</a:t>
            </a:r>
            <a:r>
              <a:rPr lang="en-US" baseline="0" dirty="0" smtClean="0"/>
              <a:t> look at how to maximize memory bandwidth to the GPU in a heterogeneous memory system.</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On the left, we have a system where GPU has its own high bandwidth GDDR memory attached to it. It is also connected to the CPU-attached DDR memory through a high bandwidth cache-coherent interconnect  such as </a:t>
            </a:r>
            <a:r>
              <a:rPr lang="en-US" baseline="0" dirty="0" err="1" smtClean="0"/>
              <a:t>NVLink</a:t>
            </a:r>
            <a:r>
              <a:rPr lang="en-US" baseline="0" dirty="0" smtClean="0"/>
              <a:t> ,which enables it to directly access the DDR memory.</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On the right, we see the total bandwidth available to the GPU as we vary the fraction of data placed in these memories.</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When all the data is only in DDR memory the available BW is only from the cache coherent interconnect which is 80GB/sec. Clearly, this wastes all of the GDDR memory bandwidth</a:t>
            </a:r>
          </a:p>
          <a:p>
            <a:pPr marL="0" marR="0" indent="0" algn="l" defTabSz="914400" rtl="0" eaLnBrk="0" fontAlgn="base" latinLnBrk="0" hangingPunct="0">
              <a:lnSpc>
                <a:spcPct val="100000"/>
              </a:lnSpc>
              <a:spcBef>
                <a:spcPct val="30000"/>
              </a:spcBef>
              <a:spcAft>
                <a:spcPct val="0"/>
              </a:spcAft>
              <a:buClrTx/>
              <a:buSzTx/>
              <a:buFontTx/>
              <a:buNone/>
              <a:tabLst/>
              <a:defRPr/>
            </a:pPr>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endParaRPr lang="en-US"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Now</a:t>
            </a:r>
            <a:r>
              <a:rPr lang="en-US" baseline="0" dirty="0" smtClean="0"/>
              <a:t>, let us look at the BW utilization as we start running an application on this system. On the left we will see how GPU accesses the data from the memory system and on the right we will see the BW utilization for those accesses.</a:t>
            </a:r>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For the sake of the programmability, all the data is allocated in the CPU memory to begin with. GPU can access this data from the CPU memory via cache coherence. Hence, the best BW utilization in such topology can be only 80GB/s, which is only 30% of the total system BW. We are not able to use 70% of the system BW which a a big lose from performance perspective. </a:t>
            </a:r>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W</a:t>
            </a:r>
            <a:r>
              <a:rPr lang="en-US" dirty="0" smtClean="0"/>
              <a:t>ith</a:t>
            </a:r>
            <a:r>
              <a:rPr lang="en-US" baseline="0" dirty="0" smtClean="0"/>
              <a:t> no page </a:t>
            </a:r>
            <a:r>
              <a:rPr lang="en-US" dirty="0" smtClean="0"/>
              <a:t>migrations this system will end</a:t>
            </a:r>
            <a:r>
              <a:rPr lang="en-US" baseline="0" dirty="0" smtClean="0"/>
              <a:t> up </a:t>
            </a:r>
            <a:r>
              <a:rPr lang="en-US" dirty="0" smtClean="0"/>
              <a:t>wasting</a:t>
            </a:r>
            <a:r>
              <a:rPr lang="en-US" baseline="0" dirty="0" smtClean="0"/>
              <a:t> </a:t>
            </a:r>
            <a:r>
              <a:rPr lang="en-US" dirty="0" smtClean="0"/>
              <a:t>high BW GPU memory.</a:t>
            </a:r>
          </a:p>
          <a:p>
            <a:endParaRPr lang="en-US" dirty="0" smtClean="0"/>
          </a:p>
          <a:p>
            <a:endParaRPr lang="en-US" dirty="0" smtClean="0"/>
          </a:p>
          <a:p>
            <a:endParaRPr lang="en-US" dirty="0" smtClean="0"/>
          </a:p>
          <a:p>
            <a:endParaRPr lang="en-US" dirty="0" smtClean="0"/>
          </a:p>
          <a:p>
            <a:r>
              <a:rPr lang="en-US" dirty="0" smtClean="0"/>
              <a:t>Next, we move onto the future CC-NUMA system where CPU and GPU are connected through a high BW interconnect of 80GB/s. For the sake of programmability all the data structures reside in the CPU memory to start with. GPU can do coherence-based accesses and thus the total BW utilizes in this system will be 80GB/s. Clearly, with</a:t>
            </a:r>
            <a:r>
              <a:rPr lang="en-US" baseline="0" dirty="0" smtClean="0"/>
              <a:t> no page </a:t>
            </a:r>
            <a:r>
              <a:rPr lang="en-US" dirty="0" smtClean="0"/>
              <a:t>migration enabled from DDR to GDDR memory this system will end</a:t>
            </a:r>
            <a:r>
              <a:rPr lang="en-US" baseline="0" dirty="0" smtClean="0"/>
              <a:t> up </a:t>
            </a:r>
            <a:r>
              <a:rPr lang="en-US" dirty="0" smtClean="0"/>
              <a:t>wasting</a:t>
            </a:r>
            <a:r>
              <a:rPr lang="en-US" baseline="0" dirty="0" smtClean="0"/>
              <a:t> </a:t>
            </a:r>
            <a:r>
              <a:rPr lang="en-US" dirty="0" smtClean="0"/>
              <a:t>high BW GPU memory.</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64</a:t>
            </a:fld>
            <a:endParaRPr lang="en-US" dirty="0"/>
          </a:p>
        </p:txBody>
      </p:sp>
    </p:spTree>
    <p:extLst>
      <p:ext uri="{BB962C8B-B14F-4D97-AF65-F5344CB8AC3E}">
        <p14:creationId xmlns:p14="http://schemas.microsoft.com/office/powerpoint/2010/main" val="58179924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Remember, our goal here</a:t>
            </a:r>
            <a:r>
              <a:rPr lang="en-US" baseline="0" dirty="0" smtClean="0"/>
              <a:t> </a:t>
            </a:r>
            <a:r>
              <a:rPr lang="en-US" dirty="0" smtClean="0"/>
              <a:t>is to reach the peak BW as soon as possible.</a:t>
            </a:r>
            <a:r>
              <a:rPr lang="en-US" baseline="0" dirty="0" smtClean="0"/>
              <a:t> As pages are migrated to the GPU memory BW utilization will go up.</a:t>
            </a:r>
            <a:r>
              <a:rPr lang="en-US" dirty="0" smtClean="0"/>
              <a:t> </a:t>
            </a:r>
            <a:r>
              <a:rPr lang="en-US" sz="1100" kern="1200" dirty="0" smtClean="0">
                <a:solidFill>
                  <a:schemeClr val="tx1"/>
                </a:solidFill>
                <a:latin typeface="Trebuchet MS" pitchFamily="34" charset="0"/>
                <a:ea typeface="+mn-ea"/>
                <a:cs typeface="+mn-cs"/>
              </a:rPr>
              <a:t>We have observed</a:t>
            </a:r>
            <a:r>
              <a:rPr lang="en-US" sz="1100" kern="1200" baseline="0" dirty="0" smtClean="0">
                <a:solidFill>
                  <a:schemeClr val="tx1"/>
                </a:solidFill>
                <a:latin typeface="Trebuchet MS" pitchFamily="34" charset="0"/>
                <a:ea typeface="+mn-ea"/>
                <a:cs typeface="+mn-cs"/>
              </a:rPr>
              <a:t> </a:t>
            </a:r>
            <a:r>
              <a:rPr lang="en-US" sz="1100" kern="1200" dirty="0" smtClean="0">
                <a:solidFill>
                  <a:schemeClr val="tx1"/>
                </a:solidFill>
                <a:latin typeface="Trebuchet MS" pitchFamily="34" charset="0"/>
                <a:ea typeface="+mn-ea"/>
                <a:cs typeface="+mn-cs"/>
              </a:rPr>
              <a:t>that the best bandwidth utilization happens when the application data is spread across the GDDR and DDR memories in the ratio of their bandwidths. </a:t>
            </a:r>
            <a:r>
              <a:rPr lang="en-US" dirty="0" smtClean="0"/>
              <a:t>In our ASPLOS 2015 paper we will discuss more about the static placement</a:t>
            </a:r>
            <a:r>
              <a:rPr lang="en-US" baseline="0" dirty="0" smtClean="0"/>
              <a:t> policies</a:t>
            </a:r>
            <a:r>
              <a:rPr lang="en-US" dirty="0" smtClean="0"/>
              <a:t>.</a:t>
            </a:r>
            <a:r>
              <a:rPr lang="en-US" baseline="0" dirty="0" smtClean="0"/>
              <a:t> The goal of this work however is to dynamically migrate pages so that data is divided in the ratio of memory BW and thus GPU can concurrently access both the memories. </a:t>
            </a:r>
            <a:endParaRPr lang="en-US" dirty="0" smtClean="0"/>
          </a:p>
          <a:p>
            <a:endParaRPr lang="en-US" dirty="0" smtClean="0"/>
          </a:p>
          <a:p>
            <a:r>
              <a:rPr lang="en-US" dirty="0" smtClean="0"/>
              <a:t>Distinguish ASPLOS from</a:t>
            </a:r>
            <a:r>
              <a:rPr lang="en-US" baseline="0" dirty="0" smtClean="0"/>
              <a:t> HPCA</a:t>
            </a:r>
            <a:endParaRPr lang="en-US" dirty="0" smtClean="0"/>
          </a:p>
          <a:p>
            <a:endParaRPr lang="en-US" dirty="0" smtClean="0"/>
          </a:p>
          <a:p>
            <a:r>
              <a:rPr lang="en-US" dirty="0" smtClean="0"/>
              <a:t>Correct animation</a:t>
            </a:r>
          </a:p>
          <a:p>
            <a:endParaRPr lang="en-US" dirty="0" smtClean="0"/>
          </a:p>
          <a:p>
            <a:endParaRPr lang="en-US" dirty="0" smtClean="0"/>
          </a:p>
          <a:p>
            <a:r>
              <a:rPr lang="en-US" dirty="0" smtClean="0"/>
              <a:t>How </a:t>
            </a:r>
            <a:r>
              <a:rPr lang="en-US" dirty="0"/>
              <a:t>can we utilize both the CPU and the GPU memory BW? In our ASPLOS 2015 paper we will discuss about the static oracle placement that achieves the goal of maximizing BW utilization from both the memories. By placing </a:t>
            </a:r>
            <a:r>
              <a:rPr lang="en-US" dirty="0" smtClean="0"/>
              <a:t>data in the ratio of memory BW here it being 70:30% </a:t>
            </a:r>
            <a:r>
              <a:rPr lang="en-US" dirty="0"/>
              <a:t>GPU can saturate both the memories and thus achieve the cumulative BW of 280GB/s. The goal of this work is to achieve this static oracle </a:t>
            </a:r>
            <a:r>
              <a:rPr lang="en-US" dirty="0" smtClean="0"/>
              <a:t>performance by </a:t>
            </a:r>
            <a:r>
              <a:rPr lang="en-US" dirty="0"/>
              <a:t>dynamically migrating pages among DDR and GDDR </a:t>
            </a:r>
            <a:r>
              <a:rPr lang="en-US" dirty="0" smtClean="0"/>
              <a:t>memories.</a:t>
            </a:r>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65</a:t>
            </a:fld>
            <a:endParaRPr lang="en-US" dirty="0"/>
          </a:p>
        </p:txBody>
      </p:sp>
    </p:spTree>
    <p:extLst>
      <p:ext uri="{BB962C8B-B14F-4D97-AF65-F5344CB8AC3E}">
        <p14:creationId xmlns:p14="http://schemas.microsoft.com/office/powerpoint/2010/main" val="2066312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Memory</a:t>
            </a:r>
            <a:r>
              <a:rPr lang="en-US" baseline="0" dirty="0" smtClean="0"/>
              <a:t> management in existing heterogeneous memory systems has been studied but mainly focusing on minimizing memory access latency. For example, NUMA placement policies try to place data near to the core it will be accessed from.</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6</a:t>
            </a:fld>
            <a:endParaRPr lang="en-US"/>
          </a:p>
        </p:txBody>
      </p:sp>
    </p:spTree>
    <p:extLst>
      <p:ext uri="{BB962C8B-B14F-4D97-AF65-F5344CB8AC3E}">
        <p14:creationId xmlns:p14="http://schemas.microsoft.com/office/powerpoint/2010/main" val="57004703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a:t>
            </a:r>
            <a:r>
              <a:rPr lang="en-US" baseline="0" dirty="0" smtClean="0"/>
              <a:t> more and more migration happen, a point comes where all the data is transferred to the GPU memory. In such a case GPU memory requests can only be served from GDDR memory. Excessive page migration leads to under-utilization of the CPU memory BW. Hence page migration policy should only migrate pages to unlock memory BW of both the DDR and the GDDR memories.</a:t>
            </a:r>
            <a:endParaRPr lang="en-US" dirty="0" smtClean="0"/>
          </a:p>
          <a:p>
            <a:r>
              <a:rPr lang="en-US" dirty="0" smtClean="0"/>
              <a:t>So, the take away</a:t>
            </a:r>
            <a:r>
              <a:rPr lang="en-US" baseline="0" dirty="0" smtClean="0"/>
              <a:t> from the above discussion is that we want to utilize both 200GB/s from GDDR memory and 80GB/s from DDR memory at the same time we do not programmer to worry about these decisions.</a:t>
            </a:r>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Let </a:t>
            </a:r>
            <a:r>
              <a:rPr lang="en-US" dirty="0"/>
              <a:t>us try to understand how BW is utilized in the Legacy/Current CPU-GPU systems where either programmer/SW runtime copies data accessed by the GPU to the GDDR memory.</a:t>
            </a:r>
          </a:p>
          <a:p>
            <a:endParaRPr lang="en-US" dirty="0"/>
          </a:p>
          <a:p>
            <a:r>
              <a:rPr lang="en-US" dirty="0"/>
              <a:t>On the left we can see a GPU attached to the CPU through low BW PCI-E link. Any data accessed by the GPU has to be placed in the GDDR memory as this system is not CC, which means that DDR BW will not be used by the GPU. All the GPU accesses happen through 200GB/s attached memory. Therefore, the total BW utilization of this topology can be 200GB/s.</a:t>
            </a:r>
          </a:p>
          <a:p>
            <a:endParaRPr lang="en-US" dirty="0"/>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66</a:t>
            </a:fld>
            <a:endParaRPr lang="en-US" dirty="0"/>
          </a:p>
        </p:txBody>
      </p:sp>
    </p:spTree>
    <p:extLst>
      <p:ext uri="{BB962C8B-B14F-4D97-AF65-F5344CB8AC3E}">
        <p14:creationId xmlns:p14="http://schemas.microsoft.com/office/powerpoint/2010/main" val="199901376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In summary, for a GPU heterogeneous memory systems I have proposed bandwidth maximizing placement and migration policies policies. We have also talked about selective</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67</a:t>
            </a:fld>
            <a:endParaRPr lang="en-US"/>
          </a:p>
        </p:txBody>
      </p:sp>
    </p:spTree>
    <p:extLst>
      <p:ext uri="{BB962C8B-B14F-4D97-AF65-F5344CB8AC3E}">
        <p14:creationId xmlns:p14="http://schemas.microsoft.com/office/powerpoint/2010/main" val="80614258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68</a:t>
            </a:fld>
            <a:endParaRPr lang="en-US"/>
          </a:p>
        </p:txBody>
      </p:sp>
    </p:spTree>
    <p:extLst>
      <p:ext uri="{BB962C8B-B14F-4D97-AF65-F5344CB8AC3E}">
        <p14:creationId xmlns:p14="http://schemas.microsoft.com/office/powerpoint/2010/main" val="86922367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a:t>
            </a:r>
            <a:r>
              <a:rPr lang="en-US" baseline="0" dirty="0" smtClean="0"/>
              <a:t> the right we now show the amount of data sent over the CPU-GPU interconnect and also its performance compared to the case where full sized transfers are done. We can see that while the performance impact of variable request transfer is not very high, variable request transfers do reduce the amount of data transferred by ~35%.</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69</a:t>
            </a:fld>
            <a:endParaRPr lang="en-US"/>
          </a:p>
        </p:txBody>
      </p:sp>
    </p:spTree>
    <p:extLst>
      <p:ext uri="{BB962C8B-B14F-4D97-AF65-F5344CB8AC3E}">
        <p14:creationId xmlns:p14="http://schemas.microsoft.com/office/powerpoint/2010/main" val="105951495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a:t>
            </a:r>
            <a:r>
              <a:rPr lang="en-US" baseline="0" dirty="0" smtClean="0"/>
              <a:t> we observed that most of these workloads are tolerant to memory latency.</a:t>
            </a:r>
          </a:p>
          <a:p>
            <a:r>
              <a:rPr lang="en-US" baseline="0" dirty="0" smtClean="0"/>
              <a:t>Explain the graph</a:t>
            </a:r>
            <a:endParaRPr lang="en-US" dirty="0" smtClean="0"/>
          </a:p>
          <a:p>
            <a:r>
              <a:rPr lang="en-US" baseline="0" dirty="0" smtClean="0"/>
              <a:t>Hence, we can see that memory bandwidth is much more important for GPU performance than the latency.</a:t>
            </a:r>
          </a:p>
        </p:txBody>
      </p:sp>
      <p:sp>
        <p:nvSpPr>
          <p:cNvPr id="4" name="Slide Number Placeholder 3"/>
          <p:cNvSpPr>
            <a:spLocks noGrp="1"/>
          </p:cNvSpPr>
          <p:nvPr>
            <p:ph type="sldNum" sz="quarter" idx="10"/>
          </p:nvPr>
        </p:nvSpPr>
        <p:spPr/>
        <p:txBody>
          <a:bodyPr/>
          <a:lstStyle/>
          <a:p>
            <a:pPr>
              <a:defRPr/>
            </a:pPr>
            <a:fld id="{E02D639A-AF38-4D9A-897E-57859A70BDEB}" type="slidenum">
              <a:rPr lang="en-US" smtClean="0"/>
              <a:pPr>
                <a:defRPr/>
              </a:pPr>
              <a:t>70</a:t>
            </a:fld>
            <a:endParaRPr lang="en-US" dirty="0"/>
          </a:p>
        </p:txBody>
      </p:sp>
    </p:spTree>
    <p:extLst>
      <p:ext uri="{BB962C8B-B14F-4D97-AF65-F5344CB8AC3E}">
        <p14:creationId xmlns:p14="http://schemas.microsoft.com/office/powerpoint/2010/main" val="115031376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514600" y="857250"/>
            <a:ext cx="4114800" cy="2314575"/>
          </a:xfrm>
        </p:spPr>
      </p:sp>
      <p:sp>
        <p:nvSpPr>
          <p:cNvPr id="3" name="Notes Placeholder 2"/>
          <p:cNvSpPr>
            <a:spLocks noGrp="1"/>
          </p:cNvSpPr>
          <p:nvPr>
            <p:ph type="body" idx="1"/>
          </p:nvPr>
        </p:nvSpPr>
        <p:spPr/>
        <p:txBody>
          <a:bodyPr/>
          <a:lstStyle/>
          <a:p>
            <a:r>
              <a:rPr lang="en-US" dirty="0" smtClean="0"/>
              <a:t>THP – Availabl</a:t>
            </a:r>
            <a:r>
              <a:rPr lang="en-US" baseline="0" dirty="0" smtClean="0"/>
              <a:t>e</a:t>
            </a:r>
            <a:r>
              <a:rPr lang="en-US" dirty="0" smtClean="0"/>
              <a:t> today in Linux kernel</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Regular OS pages: 4KB, Huge pages: 2MB</a:t>
            </a:r>
          </a:p>
          <a:p>
            <a:endParaRPr lang="en-US" dirty="0" smtClean="0"/>
          </a:p>
          <a:p>
            <a:endParaRPr lang="en-US" dirty="0" smtClean="0"/>
          </a:p>
          <a:p>
            <a:r>
              <a:rPr lang="en-US" dirty="0" smtClean="0"/>
              <a:t>Put in</a:t>
            </a:r>
            <a:r>
              <a:rPr lang="en-US" baseline="0" dirty="0" smtClean="0"/>
              <a:t> the performance graph for your numbers and cite Jeff’s paper</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AD97D44D-EFC6-7F45-97CA-EBBD8DBD1EB0}" type="slidenum">
              <a:rPr lang="en-US" smtClean="0"/>
              <a:t>72</a:t>
            </a:fld>
            <a:endParaRPr lang="en-US"/>
          </a:p>
        </p:txBody>
      </p:sp>
    </p:spTree>
    <p:extLst>
      <p:ext uri="{BB962C8B-B14F-4D97-AF65-F5344CB8AC3E}">
        <p14:creationId xmlns:p14="http://schemas.microsoft.com/office/powerpoint/2010/main" val="1727593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However, in upcoming heterogeneous systems other characteristics like bandwidth, cost/bit need to be considered.</a:t>
            </a:r>
            <a:endParaRPr lang="en-US" dirty="0"/>
          </a:p>
        </p:txBody>
      </p:sp>
      <p:sp>
        <p:nvSpPr>
          <p:cNvPr id="4" name="Slide Number Placeholder 3"/>
          <p:cNvSpPr>
            <a:spLocks noGrp="1"/>
          </p:cNvSpPr>
          <p:nvPr>
            <p:ph type="sldNum" sz="quarter" idx="10"/>
          </p:nvPr>
        </p:nvSpPr>
        <p:spPr/>
        <p:txBody>
          <a:bodyPr/>
          <a:lstStyle/>
          <a:p>
            <a:fld id="{AFEF374C-ACE4-C243-964A-31CF00929B93}" type="slidenum">
              <a:rPr lang="en-US" smtClean="0"/>
              <a:t>7</a:t>
            </a:fld>
            <a:endParaRPr lang="en-US"/>
          </a:p>
        </p:txBody>
      </p:sp>
    </p:spTree>
    <p:extLst>
      <p:ext uri="{BB962C8B-B14F-4D97-AF65-F5344CB8AC3E}">
        <p14:creationId xmlns:p14="http://schemas.microsoft.com/office/powerpoint/2010/main" val="1972221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thesis,</a:t>
            </a:r>
            <a:r>
              <a:rPr lang="en-US" baseline="0" dirty="0" smtClean="0"/>
              <a:t> I have studied these heterogeneous systems from 3 perspectives: maximizing bandwidth, simplifying coherence implementations, and minimizing cost/bit. While designing memory management policies I have taken into </a:t>
            </a:r>
            <a:r>
              <a:rPr lang="en-US" baseline="0" dirty="0" err="1" smtClean="0"/>
              <a:t>cinsideration</a:t>
            </a:r>
            <a:r>
              <a:rPr lang="en-US" baseline="0" dirty="0" smtClean="0"/>
              <a:t> two constraints. </a:t>
            </a:r>
          </a:p>
          <a:p>
            <a:endParaRPr lang="en-US" baseline="0" dirty="0" smtClean="0"/>
          </a:p>
          <a:p>
            <a:r>
              <a:rPr lang="en-US" baseline="0" dirty="0" smtClean="0"/>
              <a:t>First, these policies should be application transparent to reduce the overhead of porting already existing code.</a:t>
            </a:r>
          </a:p>
          <a:p>
            <a:endParaRPr lang="en-US" baseline="0" dirty="0" smtClean="0"/>
          </a:p>
          <a:p>
            <a:r>
              <a:rPr lang="en-US" baseline="0" dirty="0" smtClean="0"/>
              <a:t>Second, they should dynamically adapt to the application runtime behavior.</a:t>
            </a:r>
          </a:p>
        </p:txBody>
      </p:sp>
      <p:sp>
        <p:nvSpPr>
          <p:cNvPr id="4" name="Slide Number Placeholder 3"/>
          <p:cNvSpPr>
            <a:spLocks noGrp="1"/>
          </p:cNvSpPr>
          <p:nvPr>
            <p:ph type="sldNum" sz="quarter" idx="10"/>
          </p:nvPr>
        </p:nvSpPr>
        <p:spPr/>
        <p:txBody>
          <a:bodyPr/>
          <a:lstStyle/>
          <a:p>
            <a:fld id="{AFEF374C-ACE4-C243-964A-31CF00929B93}" type="slidenum">
              <a:rPr lang="en-US" smtClean="0"/>
              <a:t>8</a:t>
            </a:fld>
            <a:endParaRPr lang="en-US"/>
          </a:p>
        </p:txBody>
      </p:sp>
    </p:spTree>
    <p:extLst>
      <p:ext uri="{BB962C8B-B14F-4D97-AF65-F5344CB8AC3E}">
        <p14:creationId xmlns:p14="http://schemas.microsoft.com/office/powerpoint/2010/main" val="17160441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a:t>
            </a:r>
            <a:r>
              <a:rPr lang="en-US" baseline="0" dirty="0" smtClean="0"/>
              <a:t> proposal</a:t>
            </a:r>
            <a:r>
              <a:rPr lang="en-US" dirty="0" smtClean="0"/>
              <a:t>,</a:t>
            </a:r>
            <a:r>
              <a:rPr lang="en-US" baseline="0" dirty="0" smtClean="0"/>
              <a:t> I make 3 contributions:</a:t>
            </a:r>
          </a:p>
          <a:p>
            <a:endParaRPr lang="en-US" baseline="0" dirty="0" smtClean="0"/>
          </a:p>
          <a:p>
            <a:r>
              <a:rPr lang="en-US" dirty="0" smtClean="0"/>
              <a:t>First, I</a:t>
            </a:r>
            <a:r>
              <a:rPr lang="en-US" baseline="0" dirty="0" smtClean="0"/>
              <a:t> propose </a:t>
            </a:r>
            <a:r>
              <a:rPr lang="en-US" baseline="0" dirty="0" err="1" smtClean="0"/>
              <a:t>bw</a:t>
            </a:r>
            <a:r>
              <a:rPr lang="en-US" baseline="0" dirty="0" smtClean="0"/>
              <a:t>-aware page placement policy that improves GPU throughput by 35% by maximizing bandwidth utilization.</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Second, to improve programmability of GPUs, I propose a dynamic page migration policy that eliminates </a:t>
            </a:r>
            <a:r>
              <a:rPr lang="en-US" baseline="0" dirty="0" err="1" smtClean="0"/>
              <a:t>memcopies</a:t>
            </a:r>
            <a:r>
              <a:rPr lang="en-US" baseline="0" dirty="0" smtClean="0"/>
              <a:t> while still being faster than Legacy CUDA.</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Third, to simplify CPU-GPU shared virtual memory implementation, I propose selective caching for GPUs that eliminates the need of CPU-GPU HW cache coherence while achieving 93% of the performance.</a:t>
            </a:r>
          </a:p>
        </p:txBody>
      </p:sp>
      <p:sp>
        <p:nvSpPr>
          <p:cNvPr id="4" name="Slide Number Placeholder 3"/>
          <p:cNvSpPr>
            <a:spLocks noGrp="1"/>
          </p:cNvSpPr>
          <p:nvPr>
            <p:ph type="sldNum" sz="quarter" idx="10"/>
          </p:nvPr>
        </p:nvSpPr>
        <p:spPr/>
        <p:txBody>
          <a:bodyPr/>
          <a:lstStyle/>
          <a:p>
            <a:fld id="{AFEF374C-ACE4-C243-964A-31CF00929B93}" type="slidenum">
              <a:rPr lang="en-US" smtClean="0"/>
              <a:t>9</a:t>
            </a:fld>
            <a:endParaRPr lang="en-US"/>
          </a:p>
        </p:txBody>
      </p:sp>
    </p:spTree>
    <p:extLst>
      <p:ext uri="{BB962C8B-B14F-4D97-AF65-F5344CB8AC3E}">
        <p14:creationId xmlns:p14="http://schemas.microsoft.com/office/powerpoint/2010/main" val="3869753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lvl1pPr>
              <a:defRPr>
                <a:latin typeface="Calibri"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
        <p:nvSpPr>
          <p:cNvPr id="5" name="Slide Number Placeholder 4"/>
          <p:cNvSpPr>
            <a:spLocks noGrp="1"/>
          </p:cNvSpPr>
          <p:nvPr>
            <p:ph type="sldNum" sz="quarter" idx="4"/>
          </p:nvPr>
        </p:nvSpPr>
        <p:spPr>
          <a:xfrm>
            <a:off x="11379200" y="6553200"/>
            <a:ext cx="812800" cy="304800"/>
          </a:xfrm>
          <a:prstGeom prst="rect">
            <a:avLst/>
          </a:prstGeom>
        </p:spPr>
        <p:txBody>
          <a:bodyPr/>
          <a:lstStyle>
            <a:lvl1pPr>
              <a:defRPr sz="1600" b="0">
                <a:latin typeface="Calibri" pitchFamily="34" charset="0"/>
              </a:defRPr>
            </a:lvl1pPr>
          </a:lstStyle>
          <a:p>
            <a:fld id="{5265A622-E284-5346-8279-22C613218F99}" type="slidenum">
              <a:rPr lang="en-US" smtClean="0"/>
              <a:t>‹#›</a:t>
            </a:fld>
            <a:endParaRPr lang="en-US"/>
          </a:p>
        </p:txBody>
      </p:sp>
    </p:spTree>
    <p:extLst>
      <p:ext uri="{BB962C8B-B14F-4D97-AF65-F5344CB8AC3E}">
        <p14:creationId xmlns:p14="http://schemas.microsoft.com/office/powerpoint/2010/main" val="39279476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atin typeface="Calibri" pitchFamily="34" charset="0"/>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5265A622-E284-5346-8279-22C613218F99}" type="slidenum">
              <a:rPr lang="en-US" smtClean="0"/>
              <a:t>‹#›</a:t>
            </a:fld>
            <a:endParaRPr lang="en-US"/>
          </a:p>
        </p:txBody>
      </p:sp>
    </p:spTree>
    <p:extLst>
      <p:ext uri="{BB962C8B-B14F-4D97-AF65-F5344CB8AC3E}">
        <p14:creationId xmlns:p14="http://schemas.microsoft.com/office/powerpoint/2010/main" val="16648004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a:prstGeom prst="rect">
            <a:avLst/>
          </a:prstGeom>
        </p:spPr>
        <p:txBody>
          <a:bodyPr vert="eaVert"/>
          <a:lstStyle>
            <a:lvl1pPr>
              <a:defRPr>
                <a:latin typeface="Calibri" pitchFamily="34" charset="0"/>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a:prstGeom prst="rect">
            <a:avLst/>
          </a:prstGeom>
        </p:spPr>
        <p:txBody>
          <a:bodyPr vert="eaVert"/>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5265A622-E284-5346-8279-22C613218F99}" type="slidenum">
              <a:rPr lang="en-US" smtClean="0"/>
              <a:t>‹#›</a:t>
            </a:fld>
            <a:endParaRPr lang="en-US"/>
          </a:p>
        </p:txBody>
      </p:sp>
    </p:spTree>
    <p:extLst>
      <p:ext uri="{BB962C8B-B14F-4D97-AF65-F5344CB8AC3E}">
        <p14:creationId xmlns:p14="http://schemas.microsoft.com/office/powerpoint/2010/main" val="736457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a:prstGeom prst="rect">
            <a:avLst/>
          </a:prstGeom>
        </p:spPr>
        <p:txBody>
          <a:bodyPr/>
          <a:lstStyle>
            <a:lvl1pPr>
              <a:defRPr>
                <a:latin typeface="Calibri"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1828800" y="3886200"/>
            <a:ext cx="8534400" cy="1752600"/>
          </a:xfrm>
          <a:prstGeom prst="rect">
            <a:avLst/>
          </a:prstGeom>
        </p:spPr>
        <p:txBody>
          <a:bodyPr/>
          <a:lstStyle>
            <a:lvl1pPr marL="0" indent="0" algn="ctr">
              <a:buNone/>
              <a:defRPr>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dirty="0"/>
          </a:p>
        </p:txBody>
      </p:sp>
      <p:sp>
        <p:nvSpPr>
          <p:cNvPr id="7"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r>
              <a:rPr lang="en-US" dirty="0" smtClean="0"/>
              <a:t>1</a:t>
            </a:r>
            <a:endParaRPr lang="en-US" dirty="0"/>
          </a:p>
        </p:txBody>
      </p:sp>
    </p:spTree>
    <p:extLst>
      <p:ext uri="{BB962C8B-B14F-4D97-AF65-F5344CB8AC3E}">
        <p14:creationId xmlns:p14="http://schemas.microsoft.com/office/powerpoint/2010/main" val="6936396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10972800" cy="685800"/>
          </a:xfrm>
          <a:prstGeom prst="rect">
            <a:avLst/>
          </a:prstGeom>
        </p:spPr>
        <p:txBody>
          <a:bodyPr/>
          <a:lstStyle>
            <a:lvl1pPr>
              <a:defRPr sz="3600">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371601"/>
            <a:ext cx="10972800" cy="4754563"/>
          </a:xfrm>
          <a:prstGeom prst="rect">
            <a:avLst/>
          </a:prstGeo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14609666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atin typeface="Calibri" pitchFamily="34" charset="0"/>
              </a:defRPr>
            </a:lvl1pPr>
          </a:lstStyle>
          <a:p>
            <a:r>
              <a:rPr lang="en-US" smtClean="0"/>
              <a:t>Click to edit Master title style</a:t>
            </a:r>
            <a:endParaRPr lang="en-US" dirty="0"/>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latin typeface="Calibri" pitchFamily="34" charset="0"/>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1390718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10972800" cy="609600"/>
          </a:xfrm>
          <a:prstGeom prst="rect">
            <a:avLst/>
          </a:prstGeom>
        </p:spPr>
        <p:txBody>
          <a:bodyPr/>
          <a:lstStyle>
            <a:lvl1pPr algn="ctr" rtl="0" fontAlgn="base">
              <a:spcBef>
                <a:spcPct val="0"/>
              </a:spcBef>
              <a:spcAft>
                <a:spcPct val="0"/>
              </a:spcAft>
              <a:defRPr lang="en-US" sz="3600" dirty="0" smtClean="0">
                <a:solidFill>
                  <a:schemeClr val="tx2"/>
                </a:solidFill>
                <a:latin typeface="Calibri" pitchFamily="34" charset="0"/>
                <a:ea typeface="+mj-ea"/>
                <a:cs typeface="+mj-cs"/>
              </a:defRPr>
            </a:lvl1pPr>
          </a:lstStyle>
          <a:p>
            <a:r>
              <a:rPr lang="en-US" smtClean="0"/>
              <a:t>Click to edit Master title style</a:t>
            </a:r>
            <a:endParaRPr lang="en-US" dirty="0"/>
          </a:p>
        </p:txBody>
      </p:sp>
      <p:sp>
        <p:nvSpPr>
          <p:cNvPr id="3" name="Content Placeholder 2"/>
          <p:cNvSpPr>
            <a:spLocks noGrp="1"/>
          </p:cNvSpPr>
          <p:nvPr>
            <p:ph sz="half" idx="1"/>
          </p:nvPr>
        </p:nvSpPr>
        <p:spPr>
          <a:xfrm>
            <a:off x="609600" y="1219201"/>
            <a:ext cx="5384800" cy="4906963"/>
          </a:xfrm>
          <a:prstGeom prst="rect">
            <a:avLst/>
          </a:prstGeom>
        </p:spPr>
        <p:txBody>
          <a:bodyPr/>
          <a:lstStyle>
            <a:lvl1pPr>
              <a:defRPr sz="2800">
                <a:latin typeface="Calibri" pitchFamily="34" charset="0"/>
              </a:defRPr>
            </a:lvl1pPr>
            <a:lvl2pPr>
              <a:defRPr sz="2400">
                <a:latin typeface="Calibri" pitchFamily="34" charset="0"/>
              </a:defRPr>
            </a:lvl2pPr>
            <a:lvl3pPr>
              <a:defRPr sz="2000">
                <a:latin typeface="Calibri" pitchFamily="34" charset="0"/>
              </a:defRPr>
            </a:lvl3pPr>
            <a:lvl4pPr>
              <a:defRPr sz="1800">
                <a:latin typeface="Calibri" pitchFamily="34" charset="0"/>
              </a:defRPr>
            </a:lvl4pPr>
            <a:lvl5pPr>
              <a:defRPr sz="1800">
                <a:latin typeface="Calibri" pitchFamily="34"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7600" y="1219201"/>
            <a:ext cx="5384800" cy="4906963"/>
          </a:xfrm>
          <a:prstGeom prst="rect">
            <a:avLst/>
          </a:prstGeom>
        </p:spPr>
        <p:txBody>
          <a:bodyPr/>
          <a:lstStyle>
            <a:lvl1pPr>
              <a:defRPr sz="2800">
                <a:latin typeface="Calibri" pitchFamily="34" charset="0"/>
              </a:defRPr>
            </a:lvl1pPr>
            <a:lvl2pPr>
              <a:defRPr sz="2400">
                <a:latin typeface="Calibri" pitchFamily="34" charset="0"/>
              </a:defRPr>
            </a:lvl2pPr>
            <a:lvl3pPr>
              <a:defRPr sz="2000">
                <a:latin typeface="Calibri" pitchFamily="34" charset="0"/>
              </a:defRPr>
            </a:lvl3pPr>
            <a:lvl4pPr>
              <a:defRPr sz="1800">
                <a:latin typeface="Calibri" pitchFamily="34" charset="0"/>
              </a:defRPr>
            </a:lvl4pPr>
            <a:lvl5pPr>
              <a:defRPr sz="1800">
                <a:latin typeface="Calibri" pitchFamily="34"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9176018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atin typeface="Calibri" pitchFamily="34" charset="0"/>
              </a:defRPr>
            </a:lvl1pPr>
          </a:lstStyle>
          <a:p>
            <a:r>
              <a:rPr lang="en-US" smtClean="0"/>
              <a:t>Click to edit Master title style</a:t>
            </a:r>
            <a:endParaRPr lang="en-US" dirty="0"/>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atin typeface="Calibri"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atin typeface="Calibri" pitchFamily="34" charset="0"/>
              </a:defRPr>
            </a:lvl1pPr>
            <a:lvl2pPr>
              <a:defRPr sz="2000">
                <a:latin typeface="Calibri" pitchFamily="34" charset="0"/>
              </a:defRPr>
            </a:lvl2pPr>
            <a:lvl3pPr>
              <a:defRPr sz="1800">
                <a:latin typeface="Calibri" pitchFamily="34" charset="0"/>
              </a:defRPr>
            </a:lvl3pPr>
            <a:lvl4pPr>
              <a:defRPr sz="1600">
                <a:latin typeface="Calibri" pitchFamily="34" charset="0"/>
              </a:defRPr>
            </a:lvl4pPr>
            <a:lvl5pPr>
              <a:defRPr sz="1600">
                <a:latin typeface="Calibri" pitchFamily="34"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atin typeface="Calibri"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atin typeface="Calibri" pitchFamily="34" charset="0"/>
              </a:defRPr>
            </a:lvl1pPr>
            <a:lvl2pPr>
              <a:defRPr sz="2000">
                <a:latin typeface="Calibri" pitchFamily="34" charset="0"/>
              </a:defRPr>
            </a:lvl2pPr>
            <a:lvl3pPr>
              <a:defRPr sz="1800">
                <a:latin typeface="Calibri" pitchFamily="34" charset="0"/>
              </a:defRPr>
            </a:lvl3pPr>
            <a:lvl4pPr>
              <a:defRPr sz="1600">
                <a:latin typeface="Calibri" pitchFamily="34" charset="0"/>
              </a:defRPr>
            </a:lvl4pPr>
            <a:lvl5pPr>
              <a:defRPr sz="1600">
                <a:latin typeface="Calibri" pitchFamily="34"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Slide Number Placeholder 4"/>
          <p:cNvSpPr>
            <a:spLocks noGrp="1"/>
          </p:cNvSpPr>
          <p:nvPr>
            <p:ph type="sldNum" sz="quarter" idx="10"/>
          </p:nvPr>
        </p:nvSpPr>
        <p:spPr>
          <a:xfrm>
            <a:off x="11582400" y="6553200"/>
            <a:ext cx="609600" cy="304800"/>
          </a:xfrm>
          <a:prstGeom prst="rect">
            <a:avLst/>
          </a:prstGeom>
        </p:spPr>
        <p:txBody>
          <a:bodyPr/>
          <a:lstStyle>
            <a:lvl1pPr>
              <a:defRPr sz="1600" b="0">
                <a:latin typeface="Calibri" pitchFamily="34" charset="0"/>
              </a:defRPr>
            </a:lvl1p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10549297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atin typeface="Calibri" pitchFamily="34" charset="0"/>
              </a:defRPr>
            </a:lvl1pPr>
          </a:lstStyle>
          <a:p>
            <a:r>
              <a:rPr lang="en-US" smtClean="0"/>
              <a:t>Click to edit Master title style</a:t>
            </a:r>
            <a:endParaRPr lang="en-US" dirty="0"/>
          </a:p>
        </p:txBody>
      </p:sp>
      <p:sp>
        <p:nvSpPr>
          <p:cNvPr id="3"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5791001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5399462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atin typeface="Calibri" pitchFamily="34" charset="0"/>
              </a:defRPr>
            </a:lvl1pPr>
            <a:lvl2pPr>
              <a:defRPr sz="2800">
                <a:latin typeface="Calibri" pitchFamily="34" charset="0"/>
              </a:defRPr>
            </a:lvl2pPr>
            <a:lvl3pPr>
              <a:defRPr sz="2400">
                <a:latin typeface="Calibri" pitchFamily="34" charset="0"/>
              </a:defRPr>
            </a:lvl3pPr>
            <a:lvl4pPr>
              <a:defRPr sz="2000">
                <a:latin typeface="Calibri" pitchFamily="34" charset="0"/>
              </a:defRPr>
            </a:lvl4pPr>
            <a:lvl5pPr>
              <a:defRPr sz="2000">
                <a:latin typeface="Calibri" pitchFamily="34" charset="0"/>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atin typeface="Calibri"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758803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10972800" cy="685800"/>
          </a:xfrm>
          <a:prstGeom prst="rect">
            <a:avLst/>
          </a:prstGeom>
        </p:spPr>
        <p:txBody>
          <a:bodyPr/>
          <a:lstStyle>
            <a:lvl1pPr>
              <a:defRPr sz="3600">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609600" y="1371601"/>
            <a:ext cx="10972800" cy="4754563"/>
          </a:xfrm>
          <a:prstGeom prst="rect">
            <a:avLst/>
          </a:prstGeom>
        </p:spPr>
        <p:txBody>
          <a:bodyPr/>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5265A622-E284-5346-8279-22C613218F99}" type="slidenum">
              <a:rPr lang="en-US" smtClean="0"/>
              <a:t>‹#›</a:t>
            </a:fld>
            <a:endParaRPr lang="en-US"/>
          </a:p>
        </p:txBody>
      </p:sp>
    </p:spTree>
    <p:extLst>
      <p:ext uri="{BB962C8B-B14F-4D97-AF65-F5344CB8AC3E}">
        <p14:creationId xmlns:p14="http://schemas.microsoft.com/office/powerpoint/2010/main" val="33690128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atin typeface="Calibri" pitchFamily="34" charset="0"/>
              </a:defRPr>
            </a:lvl1pPr>
          </a:lstStyle>
          <a:p>
            <a:r>
              <a:rPr lang="en-US" smtClean="0"/>
              <a:t>Click to edit Master title style</a:t>
            </a:r>
            <a:endParaRPr lang="en-US" dirty="0"/>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atin typeface="Calibri"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atin typeface="Calibri"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966789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atin typeface="Calibri" pitchFamily="34" charset="0"/>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600" y="1600201"/>
            <a:ext cx="10972800" cy="4525963"/>
          </a:xfrm>
          <a:prstGeom prst="rect">
            <a:avLst/>
          </a:prstGeom>
        </p:spPr>
        <p:txBody>
          <a:bodyPr vert="eaVert"/>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13860637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a:prstGeom prst="rect">
            <a:avLst/>
          </a:prstGeom>
        </p:spPr>
        <p:txBody>
          <a:bodyPr vert="eaVert"/>
          <a:lstStyle>
            <a:lvl1pPr>
              <a:defRPr>
                <a:latin typeface="Calibri" pitchFamily="34" charset="0"/>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600" y="274639"/>
            <a:ext cx="8026400" cy="5851525"/>
          </a:xfrm>
          <a:prstGeom prst="rect">
            <a:avLst/>
          </a:prstGeom>
        </p:spPr>
        <p:txBody>
          <a:bodyPr vert="eaVert"/>
          <a:lstStyle>
            <a:lvl1pPr>
              <a:defRPr>
                <a:latin typeface="Calibri" pitchFamily="34" charset="0"/>
              </a:defRPr>
            </a:lvl1pPr>
            <a:lvl2pPr>
              <a:defRPr>
                <a:latin typeface="Calibri" pitchFamily="34" charset="0"/>
              </a:defRPr>
            </a:lvl2pPr>
            <a:lvl3pPr>
              <a:defRPr>
                <a:latin typeface="Calibri" pitchFamily="34" charset="0"/>
              </a:defRPr>
            </a:lvl3pPr>
            <a:lvl4pPr>
              <a:defRPr>
                <a:latin typeface="Calibri" pitchFamily="34" charset="0"/>
              </a:defRPr>
            </a:lvl4pPr>
            <a:lvl5pPr>
              <a:defRPr>
                <a:latin typeface="Calibri"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181854573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b="0" i="0">
                <a:latin typeface="Helvetica Light" charset="0"/>
                <a:ea typeface="Helvetica Light" charset="0"/>
                <a:cs typeface="Helvetica Light"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b="0" i="0">
                <a:latin typeface="Helvetica Light" charset="0"/>
                <a:ea typeface="Helvetica Light" charset="0"/>
                <a:cs typeface="Helvetica Light"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31E66C0-113F-8949-B569-16C257DC9ECD}" type="datetime1">
              <a:rPr lang="en-US" smtClean="0"/>
              <a:t>12/18/15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r>
              <a:rPr lang="en-US" smtClean="0"/>
              <a:t>1</a:t>
            </a:r>
            <a:endParaRPr lang="en-US" dirty="0"/>
          </a:p>
        </p:txBody>
      </p:sp>
    </p:spTree>
    <p:extLst>
      <p:ext uri="{BB962C8B-B14F-4D97-AF65-F5344CB8AC3E}">
        <p14:creationId xmlns:p14="http://schemas.microsoft.com/office/powerpoint/2010/main" val="6037006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lvl1pPr algn="ctr">
              <a:defRPr b="0" i="0">
                <a:latin typeface="Helvetica Light" charset="0"/>
                <a:ea typeface="Helvetica Light" charset="0"/>
                <a:cs typeface="Helvetica Light" charset="0"/>
              </a:defRPr>
            </a:lvl1pPr>
          </a:lstStyle>
          <a:p>
            <a:r>
              <a:rPr lang="en-US" smtClean="0"/>
              <a:t>Click to edit Master title style</a:t>
            </a:r>
            <a:endParaRPr lang="en-US"/>
          </a:p>
        </p:txBody>
      </p:sp>
      <p:sp>
        <p:nvSpPr>
          <p:cNvPr id="3" name="Content Placeholder 2"/>
          <p:cNvSpPr>
            <a:spLocks noGrp="1"/>
          </p:cNvSpPr>
          <p:nvPr>
            <p:ph idx="1"/>
          </p:nvPr>
        </p:nvSpPr>
        <p:spPr/>
        <p:txBody>
          <a:bodyPr anchor="ctr"/>
          <a:lstStyle>
            <a:lvl1pPr>
              <a:defRPr b="0" i="0">
                <a:latin typeface="Helvetica" charset="0"/>
                <a:ea typeface="Helvetica" charset="0"/>
                <a:cs typeface="Helvetica" charset="0"/>
              </a:defRPr>
            </a:lvl1pPr>
            <a:lvl2pPr>
              <a:defRPr b="0" i="0">
                <a:latin typeface="Helvetica" charset="0"/>
                <a:ea typeface="Helvetica" charset="0"/>
                <a:cs typeface="Helvetica" charset="0"/>
              </a:defRPr>
            </a:lvl2pPr>
            <a:lvl3pPr>
              <a:defRPr b="0" i="0">
                <a:latin typeface="Helvetica" charset="0"/>
                <a:ea typeface="Helvetica" charset="0"/>
                <a:cs typeface="Helvetica" charset="0"/>
              </a:defRPr>
            </a:lvl3pPr>
            <a:lvl4pPr>
              <a:defRPr b="0" i="0">
                <a:latin typeface="Helvetica" charset="0"/>
                <a:ea typeface="Helvetica" charset="0"/>
                <a:cs typeface="Helvetica" charset="0"/>
              </a:defRPr>
            </a:lvl4pPr>
            <a:lvl5pPr>
              <a:defRPr b="0" i="0">
                <a:latin typeface="Helvetica" charset="0"/>
                <a:ea typeface="Helvetica" charset="0"/>
                <a:cs typeface="Helvetica"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F83C6E7-C1B3-1E44-A17F-42FAB3F0F935}" type="datetime1">
              <a:rPr lang="en-US" smtClean="0"/>
              <a:t>12/18/15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448800" y="6492875"/>
            <a:ext cx="2743200" cy="365125"/>
          </a:xfrm>
        </p:spPr>
        <p:txBody>
          <a:body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1683908052"/>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9B4B322-5C29-9A41-90EB-C33C6A01C8E9}" type="datetime1">
              <a:rPr lang="en-US" smtClean="0"/>
              <a:t>12/18/15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190312979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4782715-5C90-C441-A5F2-593D65993FAA}" type="datetime1">
              <a:rPr lang="en-US" smtClean="0"/>
              <a:t>12/18/15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128107656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1928DFC-7DE3-BE41-8366-30799CBEC03F}" type="datetime1">
              <a:rPr lang="en-US" smtClean="0"/>
              <a:t>12/18/15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3828335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E100E5D-CE9A-8241-80AF-B6C67967B4ED}" type="datetime1">
              <a:rPr lang="en-US" smtClean="0"/>
              <a:t>12/18/15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4225356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A62190-46B3-7F4F-A5F2-2324B646FFA0}" type="datetime1">
              <a:rPr lang="en-US" smtClean="0"/>
              <a:t>12/18/15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1976001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a:prstGeom prst="rect">
            <a:avLst/>
          </a:prstGeom>
        </p:spPr>
        <p:txBody>
          <a:bodyPr anchor="t"/>
          <a:lstStyle>
            <a:lvl1pPr algn="l">
              <a:defRPr sz="4000" b="1" cap="all">
                <a:latin typeface="Calibri" pitchFamily="34" charset="0"/>
              </a:defRPr>
            </a:lvl1pPr>
          </a:lstStyle>
          <a:p>
            <a:r>
              <a:rPr lang="en-US" smtClean="0"/>
              <a:t>Click to edit Master title style</a:t>
            </a:r>
            <a:endParaRPr lang="en-US" dirty="0"/>
          </a:p>
        </p:txBody>
      </p:sp>
      <p:sp>
        <p:nvSpPr>
          <p:cNvPr id="3" name="Text Placeholder 2"/>
          <p:cNvSpPr>
            <a:spLocks noGrp="1"/>
          </p:cNvSpPr>
          <p:nvPr>
            <p:ph type="body" idx="1"/>
          </p:nvPr>
        </p:nvSpPr>
        <p:spPr>
          <a:xfrm>
            <a:off x="963084" y="2906713"/>
            <a:ext cx="10363200" cy="1500187"/>
          </a:xfrm>
          <a:prstGeom prst="rect">
            <a:avLst/>
          </a:prstGeom>
        </p:spPr>
        <p:txBody>
          <a:bodyPr anchor="b"/>
          <a:lstStyle>
            <a:lvl1pPr marL="0" indent="0">
              <a:buNone/>
              <a:defRPr sz="2000">
                <a:latin typeface="Calibri" pitchFamily="34" charset="0"/>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5265A622-E284-5346-8279-22C613218F99}" type="slidenum">
              <a:rPr lang="en-US" smtClean="0"/>
              <a:t>‹#›</a:t>
            </a:fld>
            <a:endParaRPr lang="en-US"/>
          </a:p>
        </p:txBody>
      </p:sp>
    </p:spTree>
    <p:extLst>
      <p:ext uri="{BB962C8B-B14F-4D97-AF65-F5344CB8AC3E}">
        <p14:creationId xmlns:p14="http://schemas.microsoft.com/office/powerpoint/2010/main" val="1532986696"/>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18E46EC-CF10-FF4A-AE06-C4CF4C053436}" type="datetime1">
              <a:rPr lang="en-US" smtClean="0"/>
              <a:t>12/18/15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356412-6296-2149-B1BB-CC047E4A4C00}" type="slidenum">
              <a:rPr lang="en-US" smtClean="0"/>
              <a:t>‹#›</a:t>
            </a:fld>
            <a:endParaRPr lang="en-US"/>
          </a:p>
        </p:txBody>
      </p:sp>
    </p:spTree>
    <p:extLst>
      <p:ext uri="{BB962C8B-B14F-4D97-AF65-F5344CB8AC3E}">
        <p14:creationId xmlns:p14="http://schemas.microsoft.com/office/powerpoint/2010/main" val="196975715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22C8225-61B7-7F41-8C1F-F026E492C598}" type="datetime1">
              <a:rPr lang="en-US" smtClean="0"/>
              <a:t>12/18/15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10055151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D3BBAA0-0C18-4B44-B3AB-B7BFCF861512}" type="datetime1">
              <a:rPr lang="en-US" smtClean="0"/>
              <a:t>12/18/15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204711564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23DA81B-3AC6-1548-BD4D-407FB8ABA284}" type="datetime1">
              <a:rPr lang="en-US" smtClean="0"/>
              <a:t>12/18/15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EAD923-3004-4A31-84C7-9B440B785588}" type="slidenum">
              <a:rPr lang="en-US" smtClean="0"/>
              <a:pPr/>
              <a:t>‹#›</a:t>
            </a:fld>
            <a:endParaRPr lang="en-US" dirty="0"/>
          </a:p>
        </p:txBody>
      </p:sp>
    </p:spTree>
    <p:extLst>
      <p:ext uri="{BB962C8B-B14F-4D97-AF65-F5344CB8AC3E}">
        <p14:creationId xmlns:p14="http://schemas.microsoft.com/office/powerpoint/2010/main" val="103708650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53720" y="387109"/>
            <a:ext cx="11084560" cy="687368"/>
          </a:xfrm>
        </p:spPr>
        <p:txBody>
          <a:bodyPr/>
          <a:lstStyle>
            <a:lvl1pPr algn="ctr">
              <a:defRPr>
                <a:solidFill>
                  <a:schemeClr val="tx1"/>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574167" y="2075714"/>
            <a:ext cx="11054080" cy="4342276"/>
          </a:xfrm>
        </p:spPr>
        <p:txBody>
          <a:bodyPr/>
          <a:lstStyle>
            <a:lvl1pPr marL="257525" indent="-257525">
              <a:buClr>
                <a:schemeClr val="bg2"/>
              </a:buClr>
              <a:buSzPct val="100000"/>
              <a:buFontTx/>
              <a:buBlip>
                <a:blip r:embed="rId2"/>
              </a:buBlip>
              <a:defRPr>
                <a:solidFill>
                  <a:schemeClr val="bg2"/>
                </a:solidFill>
              </a:defRPr>
            </a:lvl1pPr>
            <a:lvl2pPr marL="892519" indent="-257525">
              <a:buClr>
                <a:schemeClr val="bg2"/>
              </a:buClr>
              <a:buSzPct val="100000"/>
              <a:buFontTx/>
              <a:buBlip>
                <a:blip r:embed="rId2"/>
              </a:buBlip>
              <a:defRPr>
                <a:solidFill>
                  <a:schemeClr val="bg2"/>
                </a:solidFill>
              </a:defRPr>
            </a:lvl2pPr>
            <a:lvl3pPr marL="1395223" indent="-185207">
              <a:buClr>
                <a:schemeClr val="bg2"/>
              </a:buClr>
              <a:buSzPct val="100000"/>
              <a:buFontTx/>
              <a:buBlip>
                <a:blip r:embed="rId2"/>
              </a:buBlip>
              <a:defRPr sz="2000">
                <a:solidFill>
                  <a:schemeClr val="bg2"/>
                </a:solidFill>
              </a:defRPr>
            </a:lvl3pPr>
            <a:lvl4pPr marL="1972008" indent="-253997">
              <a:buClr>
                <a:schemeClr val="bg2"/>
              </a:buClr>
              <a:buFont typeface="Wingdings" panose="05000000000000000000" pitchFamily="2" charset="2"/>
              <a:buChar char="§"/>
              <a:defRPr sz="2000">
                <a:solidFill>
                  <a:schemeClr val="tx1"/>
                </a:solidFill>
              </a:defRPr>
            </a:lvl4pPr>
            <a:lvl5pPr marL="2353004" indent="-253997">
              <a:buClr>
                <a:schemeClr val="bg2"/>
              </a:buClr>
              <a:buFont typeface="Wingdings" panose="05000000000000000000" pitchFamily="2" charset="2"/>
              <a:buChar cha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p:txBody>
      </p:sp>
      <p:sp>
        <p:nvSpPr>
          <p:cNvPr id="5" name="Text Placeholder 4"/>
          <p:cNvSpPr>
            <a:spLocks noGrp="1"/>
          </p:cNvSpPr>
          <p:nvPr>
            <p:ph type="body" sz="quarter" idx="10"/>
          </p:nvPr>
        </p:nvSpPr>
        <p:spPr>
          <a:xfrm>
            <a:off x="553720" y="1227667"/>
            <a:ext cx="11084560" cy="583848"/>
          </a:xfrm>
        </p:spPr>
        <p:txBody>
          <a:bodyPr/>
          <a:lstStyle>
            <a:lvl1pPr marL="0" indent="0" algn="ctr">
              <a:buFontTx/>
              <a:buNone/>
              <a:defRPr sz="3111">
                <a:solidFill>
                  <a:schemeClr val="tx2"/>
                </a:solidFill>
                <a:latin typeface="Trebuchet MS" panose="020B0603020202020204" pitchFamily="34" charset="0"/>
              </a:defRPr>
            </a:lvl1pPr>
            <a:lvl2pPr marL="634994" indent="0" algn="ctr">
              <a:buFontTx/>
              <a:buNone/>
              <a:defRPr sz="3111">
                <a:solidFill>
                  <a:schemeClr val="tx2"/>
                </a:solidFill>
                <a:latin typeface="Trebuchet MS" panose="020B0603020202020204" pitchFamily="34" charset="0"/>
              </a:defRPr>
            </a:lvl2pPr>
            <a:lvl3pPr marL="1210016" indent="0" algn="ctr">
              <a:buFontTx/>
              <a:buNone/>
              <a:defRPr sz="3111">
                <a:solidFill>
                  <a:schemeClr val="tx2"/>
                </a:solidFill>
                <a:latin typeface="Trebuchet MS" panose="020B0603020202020204" pitchFamily="34" charset="0"/>
              </a:defRPr>
            </a:lvl3pPr>
            <a:lvl4pPr marL="1718011" indent="0" algn="ctr">
              <a:buFontTx/>
              <a:buNone/>
              <a:defRPr sz="3111">
                <a:solidFill>
                  <a:schemeClr val="tx2"/>
                </a:solidFill>
                <a:latin typeface="Trebuchet MS" panose="020B0603020202020204" pitchFamily="34" charset="0"/>
              </a:defRPr>
            </a:lvl4pPr>
            <a:lvl5pPr marL="2099007" indent="0" algn="ctr">
              <a:buFontTx/>
              <a:buNone/>
              <a:defRPr sz="3111">
                <a:solidFill>
                  <a:schemeClr val="tx2"/>
                </a:solidFill>
                <a:latin typeface="Trebuchet MS" panose="020B0603020202020204" pitchFamily="34" charset="0"/>
              </a:defRPr>
            </a:lvl5pPr>
          </a:lstStyle>
          <a:p>
            <a:pPr lvl="0"/>
            <a:r>
              <a:rPr lang="en-US" dirty="0" smtClean="0"/>
              <a:t>Click to edit Master text styles</a:t>
            </a:r>
            <a:endParaRPr lang="en-US" dirty="0"/>
          </a:p>
        </p:txBody>
      </p:sp>
    </p:spTree>
    <p:extLst>
      <p:ext uri="{BB962C8B-B14F-4D97-AF65-F5344CB8AC3E}">
        <p14:creationId xmlns:p14="http://schemas.microsoft.com/office/powerpoint/2010/main" val="1728018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457200"/>
            <a:ext cx="10972800" cy="609600"/>
          </a:xfrm>
          <a:prstGeom prst="rect">
            <a:avLst/>
          </a:prstGeom>
        </p:spPr>
        <p:txBody>
          <a:bodyPr/>
          <a:lstStyle>
            <a:lvl1pPr algn="ctr" rtl="0" fontAlgn="base">
              <a:spcBef>
                <a:spcPct val="0"/>
              </a:spcBef>
              <a:spcAft>
                <a:spcPct val="0"/>
              </a:spcAft>
              <a:defRPr lang="en-US" sz="3600" dirty="0" smtClean="0">
                <a:solidFill>
                  <a:schemeClr val="tx2"/>
                </a:solidFill>
                <a:latin typeface="Calibri" pitchFamily="34" charset="0"/>
                <a:ea typeface="+mj-ea"/>
                <a:cs typeface="+mj-cs"/>
              </a:defRPr>
            </a:lvl1pPr>
          </a:lstStyle>
          <a:p>
            <a:r>
              <a:rPr lang="en-US" smtClean="0"/>
              <a:t>Click to edit Master title style</a:t>
            </a:r>
            <a:endParaRPr lang="en-US" dirty="0"/>
          </a:p>
        </p:txBody>
      </p:sp>
      <p:sp>
        <p:nvSpPr>
          <p:cNvPr id="3" name="Content Placeholder 2"/>
          <p:cNvSpPr>
            <a:spLocks noGrp="1"/>
          </p:cNvSpPr>
          <p:nvPr>
            <p:ph sz="half" idx="1"/>
          </p:nvPr>
        </p:nvSpPr>
        <p:spPr>
          <a:xfrm>
            <a:off x="609600" y="1219201"/>
            <a:ext cx="5384800" cy="4906963"/>
          </a:xfrm>
          <a:prstGeom prst="rect">
            <a:avLst/>
          </a:prstGeom>
        </p:spPr>
        <p:txBody>
          <a:bodyPr/>
          <a:lstStyle>
            <a:lvl1pPr>
              <a:defRPr sz="2800">
                <a:latin typeface="Calibri" pitchFamily="34" charset="0"/>
              </a:defRPr>
            </a:lvl1pPr>
            <a:lvl2pPr>
              <a:defRPr sz="2400">
                <a:latin typeface="Calibri" pitchFamily="34" charset="0"/>
              </a:defRPr>
            </a:lvl2pPr>
            <a:lvl3pPr>
              <a:defRPr sz="2000">
                <a:latin typeface="Calibri" pitchFamily="34" charset="0"/>
              </a:defRPr>
            </a:lvl3pPr>
            <a:lvl4pPr>
              <a:defRPr sz="1800">
                <a:latin typeface="Calibri" pitchFamily="34" charset="0"/>
              </a:defRPr>
            </a:lvl4pPr>
            <a:lvl5pPr>
              <a:defRPr sz="1800">
                <a:latin typeface="Calibri" pitchFamily="34"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7600" y="1219201"/>
            <a:ext cx="5384800" cy="4906963"/>
          </a:xfrm>
          <a:prstGeom prst="rect">
            <a:avLst/>
          </a:prstGeom>
        </p:spPr>
        <p:txBody>
          <a:bodyPr/>
          <a:lstStyle>
            <a:lvl1pPr>
              <a:defRPr sz="2800">
                <a:latin typeface="Calibri" pitchFamily="34" charset="0"/>
              </a:defRPr>
            </a:lvl1pPr>
            <a:lvl2pPr>
              <a:defRPr sz="2400">
                <a:latin typeface="Calibri" pitchFamily="34" charset="0"/>
              </a:defRPr>
            </a:lvl2pPr>
            <a:lvl3pPr>
              <a:defRPr sz="2000">
                <a:latin typeface="Calibri" pitchFamily="34" charset="0"/>
              </a:defRPr>
            </a:lvl3pPr>
            <a:lvl4pPr>
              <a:defRPr sz="1800">
                <a:latin typeface="Calibri" pitchFamily="34" charset="0"/>
              </a:defRPr>
            </a:lvl4pPr>
            <a:lvl5pPr>
              <a:defRPr sz="1800">
                <a:latin typeface="Calibri" pitchFamily="34" charset="0"/>
              </a:defRPr>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5265A622-E284-5346-8279-22C613218F99}" type="slidenum">
              <a:rPr lang="en-US" smtClean="0"/>
              <a:t>‹#›</a:t>
            </a:fld>
            <a:endParaRPr lang="en-US"/>
          </a:p>
        </p:txBody>
      </p:sp>
    </p:spTree>
    <p:extLst>
      <p:ext uri="{BB962C8B-B14F-4D97-AF65-F5344CB8AC3E}">
        <p14:creationId xmlns:p14="http://schemas.microsoft.com/office/powerpoint/2010/main" val="1546086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atin typeface="Calibri" pitchFamily="34" charset="0"/>
              </a:defRPr>
            </a:lvl1pPr>
          </a:lstStyle>
          <a:p>
            <a:r>
              <a:rPr lang="en-US" smtClean="0"/>
              <a:t>Click to edit Master title style</a:t>
            </a:r>
            <a:endParaRPr lang="en-US" dirty="0"/>
          </a:p>
        </p:txBody>
      </p:sp>
      <p:sp>
        <p:nvSpPr>
          <p:cNvPr id="3" name="Text Placeholder 2"/>
          <p:cNvSpPr>
            <a:spLocks noGrp="1"/>
          </p:cNvSpPr>
          <p:nvPr>
            <p:ph type="body" idx="1"/>
          </p:nvPr>
        </p:nvSpPr>
        <p:spPr>
          <a:xfrm>
            <a:off x="609600" y="1535113"/>
            <a:ext cx="5386917" cy="639762"/>
          </a:xfrm>
          <a:prstGeom prst="rect">
            <a:avLst/>
          </a:prstGeom>
        </p:spPr>
        <p:txBody>
          <a:bodyPr anchor="b"/>
          <a:lstStyle>
            <a:lvl1pPr marL="0" indent="0">
              <a:buNone/>
              <a:defRPr sz="2400" b="1">
                <a:latin typeface="Calibri"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a:prstGeom prst="rect">
            <a:avLst/>
          </a:prstGeom>
        </p:spPr>
        <p:txBody>
          <a:bodyPr/>
          <a:lstStyle>
            <a:lvl1pPr>
              <a:defRPr sz="2400">
                <a:latin typeface="Calibri" pitchFamily="34" charset="0"/>
              </a:defRPr>
            </a:lvl1pPr>
            <a:lvl2pPr>
              <a:defRPr sz="2000">
                <a:latin typeface="Calibri" pitchFamily="34" charset="0"/>
              </a:defRPr>
            </a:lvl2pPr>
            <a:lvl3pPr>
              <a:defRPr sz="1800">
                <a:latin typeface="Calibri" pitchFamily="34" charset="0"/>
              </a:defRPr>
            </a:lvl3pPr>
            <a:lvl4pPr>
              <a:defRPr sz="1600">
                <a:latin typeface="Calibri" pitchFamily="34" charset="0"/>
              </a:defRPr>
            </a:lvl4pPr>
            <a:lvl5pPr>
              <a:defRPr sz="1600">
                <a:latin typeface="Calibri" pitchFamily="34"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93368" y="1535113"/>
            <a:ext cx="5389033" cy="639762"/>
          </a:xfrm>
          <a:prstGeom prst="rect">
            <a:avLst/>
          </a:prstGeom>
        </p:spPr>
        <p:txBody>
          <a:bodyPr anchor="b"/>
          <a:lstStyle>
            <a:lvl1pPr marL="0" indent="0">
              <a:buNone/>
              <a:defRPr sz="2400" b="1">
                <a:latin typeface="Calibri"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3368" y="2174875"/>
            <a:ext cx="5389033" cy="3951288"/>
          </a:xfrm>
          <a:prstGeom prst="rect">
            <a:avLst/>
          </a:prstGeom>
        </p:spPr>
        <p:txBody>
          <a:bodyPr/>
          <a:lstStyle>
            <a:lvl1pPr>
              <a:defRPr sz="2400">
                <a:latin typeface="Calibri" pitchFamily="34" charset="0"/>
              </a:defRPr>
            </a:lvl1pPr>
            <a:lvl2pPr>
              <a:defRPr sz="2000">
                <a:latin typeface="Calibri" pitchFamily="34" charset="0"/>
              </a:defRPr>
            </a:lvl2pPr>
            <a:lvl3pPr>
              <a:defRPr sz="1800">
                <a:latin typeface="Calibri" pitchFamily="34" charset="0"/>
              </a:defRPr>
            </a:lvl3pPr>
            <a:lvl4pPr>
              <a:defRPr sz="1600">
                <a:latin typeface="Calibri" pitchFamily="34" charset="0"/>
              </a:defRPr>
            </a:lvl4pPr>
            <a:lvl5pPr>
              <a:defRPr sz="1600">
                <a:latin typeface="Calibri" pitchFamily="34" charset="0"/>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Slide Number Placeholder 4"/>
          <p:cNvSpPr>
            <a:spLocks noGrp="1"/>
          </p:cNvSpPr>
          <p:nvPr>
            <p:ph type="sldNum" sz="quarter" idx="10"/>
          </p:nvPr>
        </p:nvSpPr>
        <p:spPr>
          <a:xfrm>
            <a:off x="11582400" y="6553200"/>
            <a:ext cx="609600" cy="304800"/>
          </a:xfrm>
          <a:prstGeom prst="rect">
            <a:avLst/>
          </a:prstGeom>
        </p:spPr>
        <p:txBody>
          <a:bodyPr/>
          <a:lstStyle>
            <a:lvl1pPr>
              <a:defRPr sz="1600" b="0">
                <a:latin typeface="Calibri" pitchFamily="34" charset="0"/>
              </a:defRPr>
            </a:lvl1pPr>
          </a:lstStyle>
          <a:p>
            <a:fld id="{5265A622-E284-5346-8279-22C613218F99}" type="slidenum">
              <a:rPr lang="en-US" smtClean="0"/>
              <a:t>‹#›</a:t>
            </a:fld>
            <a:endParaRPr lang="en-US"/>
          </a:p>
        </p:txBody>
      </p:sp>
    </p:spTree>
    <p:extLst>
      <p:ext uri="{BB962C8B-B14F-4D97-AF65-F5344CB8AC3E}">
        <p14:creationId xmlns:p14="http://schemas.microsoft.com/office/powerpoint/2010/main" val="525575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lvl1pPr>
              <a:defRPr>
                <a:latin typeface="Calibri" pitchFamily="34" charset="0"/>
              </a:defRPr>
            </a:lvl1pPr>
          </a:lstStyle>
          <a:p>
            <a:r>
              <a:rPr lang="en-US" smtClean="0"/>
              <a:t>Click to edit Master title style</a:t>
            </a:r>
            <a:endParaRPr lang="en-US" dirty="0"/>
          </a:p>
        </p:txBody>
      </p:sp>
      <p:sp>
        <p:nvSpPr>
          <p:cNvPr id="3"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5265A622-E284-5346-8279-22C613218F99}" type="slidenum">
              <a:rPr lang="en-US" smtClean="0"/>
              <a:t>‹#›</a:t>
            </a:fld>
            <a:endParaRPr lang="en-US"/>
          </a:p>
        </p:txBody>
      </p:sp>
    </p:spTree>
    <p:extLst>
      <p:ext uri="{BB962C8B-B14F-4D97-AF65-F5344CB8AC3E}">
        <p14:creationId xmlns:p14="http://schemas.microsoft.com/office/powerpoint/2010/main" val="7554406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5265A622-E284-5346-8279-22C613218F99}" type="slidenum">
              <a:rPr lang="en-US" smtClean="0"/>
              <a:t>‹#›</a:t>
            </a:fld>
            <a:endParaRPr lang="en-US"/>
          </a:p>
        </p:txBody>
      </p:sp>
    </p:spTree>
    <p:extLst>
      <p:ext uri="{BB962C8B-B14F-4D97-AF65-F5344CB8AC3E}">
        <p14:creationId xmlns:p14="http://schemas.microsoft.com/office/powerpoint/2010/main" val="767280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a:prstGeom prst="rect">
            <a:avLst/>
          </a:prstGeom>
        </p:spPr>
        <p:txBody>
          <a:bodyPr anchor="b"/>
          <a:lstStyle>
            <a:lvl1pPr algn="l">
              <a:defRPr sz="2000" b="1">
                <a:latin typeface="Calibri"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4766733" y="273051"/>
            <a:ext cx="6815667" cy="5853113"/>
          </a:xfrm>
          <a:prstGeom prst="rect">
            <a:avLst/>
          </a:prstGeom>
        </p:spPr>
        <p:txBody>
          <a:bodyPr/>
          <a:lstStyle>
            <a:lvl1pPr>
              <a:defRPr sz="3200">
                <a:latin typeface="Calibri" pitchFamily="34" charset="0"/>
              </a:defRPr>
            </a:lvl1pPr>
            <a:lvl2pPr>
              <a:defRPr sz="2800">
                <a:latin typeface="Calibri" pitchFamily="34" charset="0"/>
              </a:defRPr>
            </a:lvl2pPr>
            <a:lvl3pPr>
              <a:defRPr sz="2400">
                <a:latin typeface="Calibri" pitchFamily="34" charset="0"/>
              </a:defRPr>
            </a:lvl3pPr>
            <a:lvl4pPr>
              <a:defRPr sz="2000">
                <a:latin typeface="Calibri" pitchFamily="34" charset="0"/>
              </a:defRPr>
            </a:lvl4pPr>
            <a:lvl5pPr>
              <a:defRPr sz="2000">
                <a:latin typeface="Calibri" pitchFamily="34" charset="0"/>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601" y="1435101"/>
            <a:ext cx="4011084" cy="4691063"/>
          </a:xfrm>
          <a:prstGeom prst="rect">
            <a:avLst/>
          </a:prstGeom>
        </p:spPr>
        <p:txBody>
          <a:bodyPr/>
          <a:lstStyle>
            <a:lvl1pPr marL="0" indent="0">
              <a:buNone/>
              <a:defRPr sz="1400">
                <a:latin typeface="Calibri"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5265A622-E284-5346-8279-22C613218F99}" type="slidenum">
              <a:rPr lang="en-US" smtClean="0"/>
              <a:t>‹#›</a:t>
            </a:fld>
            <a:endParaRPr lang="en-US"/>
          </a:p>
        </p:txBody>
      </p:sp>
    </p:spTree>
    <p:extLst>
      <p:ext uri="{BB962C8B-B14F-4D97-AF65-F5344CB8AC3E}">
        <p14:creationId xmlns:p14="http://schemas.microsoft.com/office/powerpoint/2010/main" val="37642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a:prstGeom prst="rect">
            <a:avLst/>
          </a:prstGeom>
        </p:spPr>
        <p:txBody>
          <a:bodyPr anchor="b"/>
          <a:lstStyle>
            <a:lvl1pPr algn="l">
              <a:defRPr sz="2000" b="1">
                <a:latin typeface="Calibri" pitchFamily="34" charset="0"/>
              </a:defRPr>
            </a:lvl1pPr>
          </a:lstStyle>
          <a:p>
            <a:r>
              <a:rPr lang="en-US" smtClean="0"/>
              <a:t>Click to edit Master title style</a:t>
            </a:r>
            <a:endParaRPr lang="en-US" dirty="0"/>
          </a:p>
        </p:txBody>
      </p:sp>
      <p:sp>
        <p:nvSpPr>
          <p:cNvPr id="3" name="Picture Placeholder 2"/>
          <p:cNvSpPr>
            <a:spLocks noGrp="1"/>
          </p:cNvSpPr>
          <p:nvPr>
            <p:ph type="pic" idx="1"/>
          </p:nvPr>
        </p:nvSpPr>
        <p:spPr>
          <a:xfrm>
            <a:off x="2389717" y="612775"/>
            <a:ext cx="7315200" cy="4114800"/>
          </a:xfrm>
          <a:prstGeom prst="rect">
            <a:avLst/>
          </a:prstGeom>
        </p:spPr>
        <p:txBody>
          <a:bodyPr/>
          <a:lstStyle>
            <a:lvl1pPr marL="0" indent="0">
              <a:buNone/>
              <a:defRPr sz="3200">
                <a:latin typeface="Calibri"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389717" y="5367338"/>
            <a:ext cx="7315200" cy="804862"/>
          </a:xfrm>
          <a:prstGeom prst="rect">
            <a:avLst/>
          </a:prstGeom>
        </p:spPr>
        <p:txBody>
          <a:bodyPr/>
          <a:lstStyle>
            <a:lvl1pPr marL="0" indent="0">
              <a:buNone/>
              <a:defRPr sz="1400">
                <a:latin typeface="Calibri"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Slide Number Placeholder 4"/>
          <p:cNvSpPr>
            <a:spLocks noGrp="1"/>
          </p:cNvSpPr>
          <p:nvPr>
            <p:ph type="sldNum" sz="quarter" idx="4"/>
          </p:nvPr>
        </p:nvSpPr>
        <p:spPr>
          <a:xfrm>
            <a:off x="11582400" y="6553200"/>
            <a:ext cx="609600" cy="304800"/>
          </a:xfrm>
          <a:prstGeom prst="rect">
            <a:avLst/>
          </a:prstGeom>
        </p:spPr>
        <p:txBody>
          <a:bodyPr/>
          <a:lstStyle>
            <a:lvl1pPr>
              <a:defRPr sz="1600" b="0">
                <a:latin typeface="Calibri" pitchFamily="34" charset="0"/>
              </a:defRPr>
            </a:lvl1pPr>
          </a:lstStyle>
          <a:p>
            <a:fld id="{5265A622-E284-5346-8279-22C613218F99}" type="slidenum">
              <a:rPr lang="en-US" smtClean="0"/>
              <a:t>‹#›</a:t>
            </a:fld>
            <a:endParaRPr lang="en-US"/>
          </a:p>
        </p:txBody>
      </p:sp>
    </p:spTree>
    <p:extLst>
      <p:ext uri="{BB962C8B-B14F-4D97-AF65-F5344CB8AC3E}">
        <p14:creationId xmlns:p14="http://schemas.microsoft.com/office/powerpoint/2010/main" val="130555751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3" Type="http://schemas.openxmlformats.org/officeDocument/2006/relationships/image" Target="../media/image1.jpeg"/><Relationship Id="rId14" Type="http://schemas.openxmlformats.org/officeDocument/2006/relationships/image" Target="../media/image2.gif"/><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theme" Target="../theme/theme3.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33" name="Picture 9" descr="coe banner 1"/>
          <p:cNvPicPr>
            <a:picLocks noChangeAspect="1" noChangeArrowheads="1"/>
          </p:cNvPicPr>
          <p:nvPr/>
        </p:nvPicPr>
        <p:blipFill>
          <a:blip r:embed="rId13" cstate="print"/>
          <a:srcRect/>
          <a:stretch>
            <a:fillRect/>
          </a:stretch>
        </p:blipFill>
        <p:spPr bwMode="auto">
          <a:xfrm>
            <a:off x="101600" y="152400"/>
            <a:ext cx="12090400" cy="439738"/>
          </a:xfrm>
          <a:prstGeom prst="rect">
            <a:avLst/>
          </a:prstGeom>
          <a:noFill/>
        </p:spPr>
      </p:pic>
      <p:sp>
        <p:nvSpPr>
          <p:cNvPr id="3" name="Title Placeholder 2"/>
          <p:cNvSpPr>
            <a:spLocks noGrp="1" noChangeArrowheads="1"/>
          </p:cNvSpPr>
          <p:nvPr>
            <p:ph type="title"/>
          </p:nvPr>
        </p:nvSpPr>
        <p:spPr bwMode="auto">
          <a:xfrm>
            <a:off x="609600" y="363539"/>
            <a:ext cx="10972800" cy="80803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4" name="Rectangle 10"/>
          <p:cNvSpPr>
            <a:spLocks noChangeArrowheads="1"/>
          </p:cNvSpPr>
          <p:nvPr/>
        </p:nvSpPr>
        <p:spPr bwMode="auto">
          <a:xfrm>
            <a:off x="1" y="6643688"/>
            <a:ext cx="995785" cy="215444"/>
          </a:xfrm>
          <a:prstGeom prst="rect">
            <a:avLst/>
          </a:prstGeom>
          <a:noFill/>
          <a:ln w="28575">
            <a:noFill/>
            <a:miter lim="800000"/>
            <a:headEnd/>
            <a:tailEnd/>
          </a:ln>
          <a:effectLst/>
        </p:spPr>
        <p:txBody>
          <a:bodyPr wrap="none">
            <a:spAutoFit/>
          </a:bodyPr>
          <a:lstStyle/>
          <a:p>
            <a:pPr algn="l"/>
            <a:r>
              <a:rPr lang="en-US" sz="800" dirty="0" smtClean="0">
                <a:latin typeface="Calibri" pitchFamily="34" charset="0"/>
                <a:cs typeface="Calibri" pitchFamily="34" charset="0"/>
              </a:rPr>
              <a:t>2015 Neha Agarwal</a:t>
            </a:r>
          </a:p>
        </p:txBody>
      </p:sp>
    </p:spTree>
    <p:extLst>
      <p:ext uri="{BB962C8B-B14F-4D97-AF65-F5344CB8AC3E}">
        <p14:creationId xmlns:p14="http://schemas.microsoft.com/office/powerpoint/2010/main" val="188633866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hf hdr="0" ftr="0" dt="0"/>
  <p:txStyles>
    <p:titleStyle>
      <a:lvl1pPr algn="ctr" rtl="0" eaLnBrk="1" fontAlgn="base" hangingPunct="1">
        <a:spcBef>
          <a:spcPct val="0"/>
        </a:spcBef>
        <a:spcAft>
          <a:spcPct val="0"/>
        </a:spcAft>
        <a:defRPr lang="en-US" sz="3600" b="1" dirty="0" smtClean="0">
          <a:solidFill>
            <a:srgbClr val="000066"/>
          </a:solidFill>
          <a:latin typeface="Calibri" pitchFamily="34" charset="0"/>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charset="-128"/>
        </a:defRPr>
      </a:lvl2pPr>
      <a:lvl3pPr algn="ctr" rtl="0" eaLnBrk="1" fontAlgn="base" hangingPunct="1">
        <a:spcBef>
          <a:spcPct val="0"/>
        </a:spcBef>
        <a:spcAft>
          <a:spcPct val="0"/>
        </a:spcAft>
        <a:defRPr sz="4400">
          <a:solidFill>
            <a:schemeClr val="tx2"/>
          </a:solidFill>
          <a:latin typeface="Arial" charset="0"/>
          <a:ea typeface="ＭＳ Ｐゴシック" charset="-128"/>
        </a:defRPr>
      </a:lvl3pPr>
      <a:lvl4pPr algn="ctr" rtl="0" eaLnBrk="1" fontAlgn="base" hangingPunct="1">
        <a:spcBef>
          <a:spcPct val="0"/>
        </a:spcBef>
        <a:spcAft>
          <a:spcPct val="0"/>
        </a:spcAft>
        <a:defRPr sz="4400">
          <a:solidFill>
            <a:schemeClr val="tx2"/>
          </a:solidFill>
          <a:latin typeface="Arial" charset="0"/>
          <a:ea typeface="ＭＳ Ｐゴシック" charset="-128"/>
        </a:defRPr>
      </a:lvl4pPr>
      <a:lvl5pPr algn="ctr" rtl="0" eaLnBrk="1" fontAlgn="base" hangingPunct="1">
        <a:spcBef>
          <a:spcPct val="0"/>
        </a:spcBef>
        <a:spcAft>
          <a:spcPct val="0"/>
        </a:spcAft>
        <a:defRPr sz="4400">
          <a:solidFill>
            <a:schemeClr val="tx2"/>
          </a:solidFill>
          <a:latin typeface="Arial" charset="0"/>
          <a:ea typeface="ＭＳ Ｐゴシック" charset="-128"/>
        </a:defRPr>
      </a:lvl5pPr>
      <a:lvl6pPr marL="457200" algn="ctr" rtl="0" eaLnBrk="1" fontAlgn="base" hangingPunct="1">
        <a:spcBef>
          <a:spcPct val="0"/>
        </a:spcBef>
        <a:spcAft>
          <a:spcPct val="0"/>
        </a:spcAft>
        <a:defRPr sz="4400">
          <a:solidFill>
            <a:schemeClr val="tx2"/>
          </a:solidFill>
          <a:latin typeface="Arial" charset="0"/>
          <a:ea typeface="ＭＳ Ｐゴシック" charset="-128"/>
        </a:defRPr>
      </a:lvl6pPr>
      <a:lvl7pPr marL="914400" algn="ctr" rtl="0" eaLnBrk="1" fontAlgn="base" hangingPunct="1">
        <a:spcBef>
          <a:spcPct val="0"/>
        </a:spcBef>
        <a:spcAft>
          <a:spcPct val="0"/>
        </a:spcAft>
        <a:defRPr sz="4400">
          <a:solidFill>
            <a:schemeClr val="tx2"/>
          </a:solidFill>
          <a:latin typeface="Arial" charset="0"/>
          <a:ea typeface="ＭＳ Ｐゴシック" charset="-128"/>
        </a:defRPr>
      </a:lvl7pPr>
      <a:lvl8pPr marL="1371600" algn="ctr" rtl="0" eaLnBrk="1" fontAlgn="base" hangingPunct="1">
        <a:spcBef>
          <a:spcPct val="0"/>
        </a:spcBef>
        <a:spcAft>
          <a:spcPct val="0"/>
        </a:spcAft>
        <a:defRPr sz="4400">
          <a:solidFill>
            <a:schemeClr val="tx2"/>
          </a:solidFill>
          <a:latin typeface="Arial" charset="0"/>
          <a:ea typeface="ＭＳ Ｐゴシック" charset="-128"/>
        </a:defRPr>
      </a:lvl8pPr>
      <a:lvl9pPr marL="1828800" algn="ctr" rtl="0" eaLnBrk="1" fontAlgn="base" hangingPunct="1">
        <a:spcBef>
          <a:spcPct val="0"/>
        </a:spcBef>
        <a:spcAft>
          <a:spcPct val="0"/>
        </a:spcAft>
        <a:defRPr sz="4400">
          <a:solidFill>
            <a:schemeClr val="tx2"/>
          </a:solidFill>
          <a:latin typeface="Arial" charset="0"/>
          <a:ea typeface="ＭＳ Ｐゴシック"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33" name="Picture 9" descr="coe banner 1"/>
          <p:cNvPicPr>
            <a:picLocks noChangeAspect="1" noChangeArrowheads="1"/>
          </p:cNvPicPr>
          <p:nvPr/>
        </p:nvPicPr>
        <p:blipFill>
          <a:blip r:embed="rId13" cstate="print"/>
          <a:srcRect/>
          <a:stretch>
            <a:fillRect/>
          </a:stretch>
        </p:blipFill>
        <p:spPr bwMode="auto">
          <a:xfrm>
            <a:off x="101600" y="152400"/>
            <a:ext cx="12090400" cy="439738"/>
          </a:xfrm>
          <a:prstGeom prst="rect">
            <a:avLst/>
          </a:prstGeom>
          <a:noFill/>
        </p:spPr>
      </p:pic>
      <p:sp>
        <p:nvSpPr>
          <p:cNvPr id="3" name="Title Placeholder 2"/>
          <p:cNvSpPr>
            <a:spLocks noGrp="1" noChangeArrowheads="1"/>
          </p:cNvSpPr>
          <p:nvPr>
            <p:ph type="title"/>
          </p:nvPr>
        </p:nvSpPr>
        <p:spPr bwMode="auto">
          <a:xfrm>
            <a:off x="609600" y="363539"/>
            <a:ext cx="10972800" cy="80803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4" name="Rectangle 10"/>
          <p:cNvSpPr>
            <a:spLocks noChangeArrowheads="1"/>
          </p:cNvSpPr>
          <p:nvPr/>
        </p:nvSpPr>
        <p:spPr bwMode="auto">
          <a:xfrm>
            <a:off x="1" y="6643688"/>
            <a:ext cx="1180131" cy="215444"/>
          </a:xfrm>
          <a:prstGeom prst="rect">
            <a:avLst/>
          </a:prstGeom>
          <a:noFill/>
          <a:ln w="28575">
            <a:noFill/>
            <a:miter lim="800000"/>
            <a:headEnd/>
            <a:tailEnd/>
          </a:ln>
          <a:effectLst/>
        </p:spPr>
        <p:txBody>
          <a:bodyPr wrap="none">
            <a:spAutoFit/>
          </a:bodyPr>
          <a:lstStyle/>
          <a:p>
            <a:pPr algn="l"/>
            <a:r>
              <a:rPr lang="en-US" sz="800" dirty="0"/>
              <a:t>© </a:t>
            </a:r>
            <a:r>
              <a:rPr lang="en-US" sz="800" dirty="0" smtClean="0"/>
              <a:t>2009 Steven </a:t>
            </a:r>
            <a:r>
              <a:rPr lang="en-US" sz="800" dirty="0" err="1" smtClean="0"/>
              <a:t>Pelley</a:t>
            </a:r>
            <a:endParaRPr lang="en-US" sz="800" dirty="0"/>
          </a:p>
        </p:txBody>
      </p:sp>
      <p:pic>
        <p:nvPicPr>
          <p:cNvPr id="5" name="Picture 4" descr="http://weblog.infoworld.com/smbit/archives/images/logo_apc.gif"/>
          <p:cNvPicPr>
            <a:picLocks noChangeAspect="1" noChangeArrowheads="1"/>
          </p:cNvPicPr>
          <p:nvPr/>
        </p:nvPicPr>
        <p:blipFill>
          <a:blip r:embed="rId14" cstate="print"/>
          <a:srcRect t="33333" b="33333"/>
          <a:stretch>
            <a:fillRect/>
          </a:stretch>
        </p:blipFill>
        <p:spPr bwMode="auto">
          <a:xfrm>
            <a:off x="10972800" y="228600"/>
            <a:ext cx="1219200" cy="304800"/>
          </a:xfrm>
          <a:prstGeom prst="rect">
            <a:avLst/>
          </a:prstGeom>
          <a:noFill/>
        </p:spPr>
      </p:pic>
    </p:spTree>
    <p:extLst>
      <p:ext uri="{BB962C8B-B14F-4D97-AF65-F5344CB8AC3E}">
        <p14:creationId xmlns:p14="http://schemas.microsoft.com/office/powerpoint/2010/main" val="16925246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rtl="0" eaLnBrk="1" fontAlgn="base" hangingPunct="1">
        <a:spcBef>
          <a:spcPct val="0"/>
        </a:spcBef>
        <a:spcAft>
          <a:spcPct val="0"/>
        </a:spcAft>
        <a:defRPr lang="en-US" sz="3600" b="1" dirty="0" smtClean="0">
          <a:solidFill>
            <a:srgbClr val="000066"/>
          </a:solidFill>
          <a:latin typeface="Calibri" pitchFamily="34" charset="0"/>
          <a:ea typeface="+mj-ea"/>
          <a:cs typeface="+mj-cs"/>
        </a:defRPr>
      </a:lvl1pPr>
      <a:lvl2pPr algn="ctr" rtl="0" eaLnBrk="1" fontAlgn="base" hangingPunct="1">
        <a:spcBef>
          <a:spcPct val="0"/>
        </a:spcBef>
        <a:spcAft>
          <a:spcPct val="0"/>
        </a:spcAft>
        <a:defRPr sz="4400">
          <a:solidFill>
            <a:schemeClr val="tx2"/>
          </a:solidFill>
          <a:latin typeface="Arial" charset="0"/>
          <a:ea typeface="ＭＳ Ｐゴシック" charset="-128"/>
        </a:defRPr>
      </a:lvl2pPr>
      <a:lvl3pPr algn="ctr" rtl="0" eaLnBrk="1" fontAlgn="base" hangingPunct="1">
        <a:spcBef>
          <a:spcPct val="0"/>
        </a:spcBef>
        <a:spcAft>
          <a:spcPct val="0"/>
        </a:spcAft>
        <a:defRPr sz="4400">
          <a:solidFill>
            <a:schemeClr val="tx2"/>
          </a:solidFill>
          <a:latin typeface="Arial" charset="0"/>
          <a:ea typeface="ＭＳ Ｐゴシック" charset="-128"/>
        </a:defRPr>
      </a:lvl3pPr>
      <a:lvl4pPr algn="ctr" rtl="0" eaLnBrk="1" fontAlgn="base" hangingPunct="1">
        <a:spcBef>
          <a:spcPct val="0"/>
        </a:spcBef>
        <a:spcAft>
          <a:spcPct val="0"/>
        </a:spcAft>
        <a:defRPr sz="4400">
          <a:solidFill>
            <a:schemeClr val="tx2"/>
          </a:solidFill>
          <a:latin typeface="Arial" charset="0"/>
          <a:ea typeface="ＭＳ Ｐゴシック" charset="-128"/>
        </a:defRPr>
      </a:lvl4pPr>
      <a:lvl5pPr algn="ctr" rtl="0" eaLnBrk="1" fontAlgn="base" hangingPunct="1">
        <a:spcBef>
          <a:spcPct val="0"/>
        </a:spcBef>
        <a:spcAft>
          <a:spcPct val="0"/>
        </a:spcAft>
        <a:defRPr sz="4400">
          <a:solidFill>
            <a:schemeClr val="tx2"/>
          </a:solidFill>
          <a:latin typeface="Arial" charset="0"/>
          <a:ea typeface="ＭＳ Ｐゴシック" charset="-128"/>
        </a:defRPr>
      </a:lvl5pPr>
      <a:lvl6pPr marL="457200" algn="ctr" rtl="0" eaLnBrk="1" fontAlgn="base" hangingPunct="1">
        <a:spcBef>
          <a:spcPct val="0"/>
        </a:spcBef>
        <a:spcAft>
          <a:spcPct val="0"/>
        </a:spcAft>
        <a:defRPr sz="4400">
          <a:solidFill>
            <a:schemeClr val="tx2"/>
          </a:solidFill>
          <a:latin typeface="Arial" charset="0"/>
          <a:ea typeface="ＭＳ Ｐゴシック" charset="-128"/>
        </a:defRPr>
      </a:lvl6pPr>
      <a:lvl7pPr marL="914400" algn="ctr" rtl="0" eaLnBrk="1" fontAlgn="base" hangingPunct="1">
        <a:spcBef>
          <a:spcPct val="0"/>
        </a:spcBef>
        <a:spcAft>
          <a:spcPct val="0"/>
        </a:spcAft>
        <a:defRPr sz="4400">
          <a:solidFill>
            <a:schemeClr val="tx2"/>
          </a:solidFill>
          <a:latin typeface="Arial" charset="0"/>
          <a:ea typeface="ＭＳ Ｐゴシック" charset="-128"/>
        </a:defRPr>
      </a:lvl7pPr>
      <a:lvl8pPr marL="1371600" algn="ctr" rtl="0" eaLnBrk="1" fontAlgn="base" hangingPunct="1">
        <a:spcBef>
          <a:spcPct val="0"/>
        </a:spcBef>
        <a:spcAft>
          <a:spcPct val="0"/>
        </a:spcAft>
        <a:defRPr sz="4400">
          <a:solidFill>
            <a:schemeClr val="tx2"/>
          </a:solidFill>
          <a:latin typeface="Arial" charset="0"/>
          <a:ea typeface="ＭＳ Ｐゴシック" charset="-128"/>
        </a:defRPr>
      </a:lvl8pPr>
      <a:lvl9pPr marL="1828800" algn="ctr" rtl="0" eaLnBrk="1" fontAlgn="base" hangingPunct="1">
        <a:spcBef>
          <a:spcPct val="0"/>
        </a:spcBef>
        <a:spcAft>
          <a:spcPct val="0"/>
        </a:spcAft>
        <a:defRPr sz="4400">
          <a:solidFill>
            <a:schemeClr val="tx2"/>
          </a:solidFill>
          <a:latin typeface="Arial" charset="0"/>
          <a:ea typeface="ＭＳ Ｐゴシック" charset="-128"/>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ea typeface="+mn-ea"/>
        </a:defRPr>
      </a:lvl2pPr>
      <a:lvl3pPr marL="1143000" indent="-228600" algn="l" rtl="0" eaLnBrk="1" fontAlgn="base" hangingPunct="1">
        <a:spcBef>
          <a:spcPct val="20000"/>
        </a:spcBef>
        <a:spcAft>
          <a:spcPct val="0"/>
        </a:spcAft>
        <a:buChar char="•"/>
        <a:defRPr sz="2400">
          <a:solidFill>
            <a:schemeClr val="tx1"/>
          </a:solidFill>
          <a:latin typeface="+mn-lt"/>
          <a:ea typeface="+mn-ea"/>
        </a:defRPr>
      </a:lvl3pPr>
      <a:lvl4pPr marL="1600200" indent="-228600" algn="l" rtl="0" eaLnBrk="1" fontAlgn="base" hangingPunct="1">
        <a:spcBef>
          <a:spcPct val="20000"/>
        </a:spcBef>
        <a:spcAft>
          <a:spcPct val="0"/>
        </a:spcAft>
        <a:buChar char="–"/>
        <a:defRPr sz="2000">
          <a:solidFill>
            <a:schemeClr val="tx1"/>
          </a:solidFill>
          <a:latin typeface="+mn-lt"/>
          <a:ea typeface="+mn-ea"/>
        </a:defRPr>
      </a:lvl4pPr>
      <a:lvl5pPr marL="2057400" indent="-228600" algn="l" rtl="0" eaLnBrk="1" fontAlgn="base" hangingPunct="1">
        <a:spcBef>
          <a:spcPct val="20000"/>
        </a:spcBef>
        <a:spcAft>
          <a:spcPct val="0"/>
        </a:spcAft>
        <a:buChar char="»"/>
        <a:defRPr sz="2000">
          <a:solidFill>
            <a:schemeClr val="tx1"/>
          </a:solidFill>
          <a:latin typeface="+mn-lt"/>
          <a:ea typeface="+mn-ea"/>
        </a:defRPr>
      </a:lvl5pPr>
      <a:lvl6pPr marL="2514600" indent="-228600" algn="l" rtl="0" eaLnBrk="1" fontAlgn="base" hangingPunct="1">
        <a:spcBef>
          <a:spcPct val="20000"/>
        </a:spcBef>
        <a:spcAft>
          <a:spcPct val="0"/>
        </a:spcAft>
        <a:buChar char="»"/>
        <a:defRPr sz="2000">
          <a:solidFill>
            <a:schemeClr val="tx1"/>
          </a:solidFill>
          <a:latin typeface="+mn-lt"/>
          <a:ea typeface="+mn-ea"/>
        </a:defRPr>
      </a:lvl6pPr>
      <a:lvl7pPr marL="2971800" indent="-228600" algn="l" rtl="0" eaLnBrk="1" fontAlgn="base" hangingPunct="1">
        <a:spcBef>
          <a:spcPct val="20000"/>
        </a:spcBef>
        <a:spcAft>
          <a:spcPct val="0"/>
        </a:spcAft>
        <a:buChar char="»"/>
        <a:defRPr sz="2000">
          <a:solidFill>
            <a:schemeClr val="tx1"/>
          </a:solidFill>
          <a:latin typeface="+mn-lt"/>
          <a:ea typeface="+mn-ea"/>
        </a:defRPr>
      </a:lvl7pPr>
      <a:lvl8pPr marL="3429000" indent="-228600" algn="l" rtl="0" eaLnBrk="1" fontAlgn="base" hangingPunct="1">
        <a:spcBef>
          <a:spcPct val="20000"/>
        </a:spcBef>
        <a:spcAft>
          <a:spcPct val="0"/>
        </a:spcAft>
        <a:buChar char="»"/>
        <a:defRPr sz="2000">
          <a:solidFill>
            <a:schemeClr val="tx1"/>
          </a:solidFill>
          <a:latin typeface="+mn-lt"/>
          <a:ea typeface="+mn-ea"/>
        </a:defRPr>
      </a:lvl8pPr>
      <a:lvl9pPr marL="3886200" indent="-228600" algn="l" rtl="0" eaLnBrk="1" fontAlgn="base" hangingPunct="1">
        <a:spcBef>
          <a:spcPct val="20000"/>
        </a:spcBef>
        <a:spcAft>
          <a:spcPct val="0"/>
        </a:spcAft>
        <a:buChar char="»"/>
        <a:defRPr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557541-3ACF-1D40-B89C-972ED65EDE4B}" type="datetime1">
              <a:rPr lang="en-US" smtClean="0"/>
              <a:t>12/18/15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356412-6296-2149-B1BB-CC047E4A4C00}" type="slidenum">
              <a:rPr lang="en-US" smtClean="0"/>
              <a:t>‹#›</a:t>
            </a:fld>
            <a:endParaRPr lang="en-US"/>
          </a:p>
        </p:txBody>
      </p:sp>
    </p:spTree>
    <p:extLst>
      <p:ext uri="{BB962C8B-B14F-4D97-AF65-F5344CB8AC3E}">
        <p14:creationId xmlns:p14="http://schemas.microsoft.com/office/powerpoint/2010/main" val="127853424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xml"/><Relationship Id="rId3" Type="http://schemas.openxmlformats.org/officeDocument/2006/relationships/image" Target="../media/image4.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 Id="rId3" Type="http://schemas.openxmlformats.org/officeDocument/2006/relationships/chart" Target="../charts/char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 Id="rId3" Type="http://schemas.openxmlformats.org/officeDocument/2006/relationships/chart" Target="../charts/char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1" Type="http://schemas.openxmlformats.org/officeDocument/2006/relationships/slideLayout" Target="../slideLayouts/slideLayout2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1.png"/><Relationship Id="rId1" Type="http://schemas.openxmlformats.org/officeDocument/2006/relationships/slideLayout" Target="../slideLayouts/slideLayout2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1.png"/><Relationship Id="rId1" Type="http://schemas.openxmlformats.org/officeDocument/2006/relationships/slideLayout" Target="../slideLayouts/slideLayout2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1.png"/><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1.png"/><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1.png"/><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 Id="rId3" Type="http://schemas.openxmlformats.org/officeDocument/2006/relationships/image" Target="../media/image1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image" Target="../media/image18.tiff"/><Relationship Id="rId4" Type="http://schemas.openxmlformats.org/officeDocument/2006/relationships/image" Target="../media/image19.png"/><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image" Target="../media/image18.tiff"/><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image" Target="../media/image18.tiff"/><Relationship Id="rId4" Type="http://schemas.openxmlformats.org/officeDocument/2006/relationships/image" Target="../media/image21.tiff"/><Relationship Id="rId1" Type="http://schemas.openxmlformats.org/officeDocument/2006/relationships/slideLayout" Target="../slideLayouts/slideLayout2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 Id="rId3" Type="http://schemas.openxmlformats.org/officeDocument/2006/relationships/chart" Target="../charts/char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5.xml"/><Relationship Id="rId3" Type="http://schemas.openxmlformats.org/officeDocument/2006/relationships/chart" Target="../charts/char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6.xml"/><Relationship Id="rId3" Type="http://schemas.openxmlformats.org/officeDocument/2006/relationships/chart" Target="../charts/char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2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7.xml"/><Relationship Id="rId3"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8.xml"/><Relationship Id="rId3" Type="http://schemas.openxmlformats.org/officeDocument/2006/relationships/image" Target="../media/image24.em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9.xml"/><Relationship Id="rId3" Type="http://schemas.openxmlformats.org/officeDocument/2006/relationships/image" Target="../media/image24.em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0.xml"/><Relationship Id="rId3" Type="http://schemas.openxmlformats.org/officeDocument/2006/relationships/image" Target="../media/image24.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1.xml"/><Relationship Id="rId3" Type="http://schemas.openxmlformats.org/officeDocument/2006/relationships/image" Target="../media/image25.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image" Target="../media/image26.tiff"/></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4.xml"/><Relationship Id="rId3" Type="http://schemas.openxmlformats.org/officeDocument/2006/relationships/chart" Target="../charts/chart6.xml"/></Relationships>
</file>

<file path=ppt/slides/_rels/slide61.xml.rels><?xml version="1.0" encoding="UTF-8" standalone="yes"?>
<Relationships xmlns="http://schemas.openxmlformats.org/package/2006/relationships"><Relationship Id="rId1" Type="http://schemas.openxmlformats.org/officeDocument/2006/relationships/tags" Target="../tags/tag1.xml"/><Relationship Id="rId2" Type="http://schemas.openxmlformats.org/officeDocument/2006/relationships/slideLayout" Target="../slideLayouts/slideLayout24.xml"/><Relationship Id="rId3" Type="http://schemas.openxmlformats.org/officeDocument/2006/relationships/notesSlide" Target="../notesSlides/notesSlide5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7.xml"/><Relationship Id="rId3" Type="http://schemas.openxmlformats.org/officeDocument/2006/relationships/chart" Target="../charts/char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8.xml"/><Relationship Id="rId3" Type="http://schemas.openxmlformats.org/officeDocument/2006/relationships/image" Target="../media/image3.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9.xml"/><Relationship Id="rId3" Type="http://schemas.openxmlformats.org/officeDocument/2006/relationships/image" Target="../media/image3.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2.xml"/><Relationship Id="rId3" Type="http://schemas.openxmlformats.org/officeDocument/2006/relationships/image" Target="../media/image27.emf"/></Relationships>
</file>

<file path=ppt/slides/_rels/slide69.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11.png"/><Relationship Id="rId1" Type="http://schemas.openxmlformats.org/officeDocument/2006/relationships/slideLayout" Target="../slideLayouts/slideLayout24.xml"/><Relationship Id="rId2" Type="http://schemas.openxmlformats.org/officeDocument/2006/relationships/notesSlide" Target="../notesSlides/notesSlide63.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8.tiff"/><Relationship Id="rId1" Type="http://schemas.openxmlformats.org/officeDocument/2006/relationships/slideLayout" Target="../slideLayouts/slideLayout24.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4.xml"/><Relationship Id="rId3" Type="http://schemas.openxmlformats.org/officeDocument/2006/relationships/chart" Target="../charts/chart8.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image" Target="../media/image29.png"/></Relationships>
</file>

<file path=ppt/slides/_rels/slide72.xml.rels><?xml version="1.0" encoding="UTF-8" standalone="yes"?>
<Relationships xmlns="http://schemas.openxmlformats.org/package/2006/relationships"><Relationship Id="rId3" Type="http://schemas.openxmlformats.org/officeDocument/2006/relationships/image" Target="../media/image30.emf"/><Relationship Id="rId4" Type="http://schemas.openxmlformats.org/officeDocument/2006/relationships/chart" Target="../charts/chart9.xml"/><Relationship Id="rId1" Type="http://schemas.openxmlformats.org/officeDocument/2006/relationships/slideLayout" Target="../slideLayouts/slideLayout24.xml"/><Relationship Id="rId2" Type="http://schemas.openxmlformats.org/officeDocument/2006/relationships/notesSlide" Target="../notesSlides/notesSlide6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 Id="rId3" Type="http://schemas.openxmlformats.org/officeDocument/2006/relationships/image" Target="../media/image9.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1122363"/>
            <a:ext cx="12192000" cy="2387600"/>
          </a:xfrm>
        </p:spPr>
        <p:txBody>
          <a:bodyPr>
            <a:normAutofit/>
          </a:bodyPr>
          <a:lstStyle/>
          <a:p>
            <a:r>
              <a:rPr lang="en-US" dirty="0" smtClean="0"/>
              <a:t>Heterogeneous Memory Management</a:t>
            </a:r>
            <a:endParaRPr lang="en-US" dirty="0"/>
          </a:p>
        </p:txBody>
      </p:sp>
      <p:sp>
        <p:nvSpPr>
          <p:cNvPr id="3" name="Subtitle 2"/>
          <p:cNvSpPr>
            <a:spLocks noGrp="1"/>
          </p:cNvSpPr>
          <p:nvPr>
            <p:ph type="subTitle" idx="1"/>
          </p:nvPr>
        </p:nvSpPr>
        <p:spPr>
          <a:xfrm>
            <a:off x="1524000" y="4668838"/>
            <a:ext cx="9144000" cy="1655762"/>
          </a:xfrm>
        </p:spPr>
        <p:txBody>
          <a:bodyPr/>
          <a:lstStyle/>
          <a:p>
            <a:r>
              <a:rPr lang="en-US" dirty="0" smtClean="0"/>
              <a:t>Neha Agarwal</a:t>
            </a:r>
          </a:p>
          <a:p>
            <a:r>
              <a:rPr lang="en-US" dirty="0" smtClean="0"/>
              <a:t>December 18, 2015</a:t>
            </a:r>
          </a:p>
          <a:p>
            <a:r>
              <a:rPr lang="en-US" dirty="0" smtClean="0"/>
              <a:t>Thesis Proposal</a:t>
            </a:r>
            <a:endParaRPr lang="en-US" dirty="0"/>
          </a:p>
        </p:txBody>
      </p:sp>
      <p:pic>
        <p:nvPicPr>
          <p:cNvPr id="4" name="Picture 3"/>
          <p:cNvPicPr>
            <a:picLocks noChangeAspect="1"/>
          </p:cNvPicPr>
          <p:nvPr/>
        </p:nvPicPr>
        <p:blipFill>
          <a:blip r:embed="rId3"/>
          <a:stretch>
            <a:fillRect/>
          </a:stretch>
        </p:blipFill>
        <p:spPr>
          <a:xfrm>
            <a:off x="8478462" y="3892550"/>
            <a:ext cx="3242733" cy="2432050"/>
          </a:xfrm>
          <a:prstGeom prst="rect">
            <a:avLst/>
          </a:prstGeom>
        </p:spPr>
      </p:pic>
      <p:sp>
        <p:nvSpPr>
          <p:cNvPr id="5" name="Slide Number Placeholder 4"/>
          <p:cNvSpPr>
            <a:spLocks noGrp="1"/>
          </p:cNvSpPr>
          <p:nvPr>
            <p:ph type="sldNum" sz="quarter" idx="12"/>
          </p:nvPr>
        </p:nvSpPr>
        <p:spPr/>
        <p:txBody>
          <a:bodyPr/>
          <a:lstStyle/>
          <a:p>
            <a:r>
              <a:rPr lang="en-US" smtClean="0"/>
              <a:t>1</a:t>
            </a:r>
            <a:endParaRPr lang="en-US" dirty="0"/>
          </a:p>
        </p:txBody>
      </p:sp>
    </p:spTree>
    <p:extLst>
      <p:ext uri="{BB962C8B-B14F-4D97-AF65-F5344CB8AC3E}">
        <p14:creationId xmlns:p14="http://schemas.microsoft.com/office/powerpoint/2010/main" val="19616118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Helvetica" charset="0"/>
                <a:ea typeface="Helvetica" charset="0"/>
                <a:cs typeface="Helvetica" charset="0"/>
              </a:rPr>
              <a:t>Proposal: Thermostat</a:t>
            </a:r>
            <a:endParaRPr lang="en-US" dirty="0">
              <a:latin typeface="Helvetica" charset="0"/>
              <a:ea typeface="Helvetica" charset="0"/>
              <a:cs typeface="Helvetica" charset="0"/>
            </a:endParaRPr>
          </a:p>
        </p:txBody>
      </p:sp>
      <p:sp>
        <p:nvSpPr>
          <p:cNvPr id="3" name="Content Placeholder 2"/>
          <p:cNvSpPr>
            <a:spLocks noGrp="1"/>
          </p:cNvSpPr>
          <p:nvPr>
            <p:ph idx="1"/>
          </p:nvPr>
        </p:nvSpPr>
        <p:spPr/>
        <p:txBody>
          <a:bodyPr>
            <a:normAutofit/>
          </a:bodyPr>
          <a:lstStyle/>
          <a:p>
            <a:pPr marL="0" indent="0" algn="ctr">
              <a:lnSpc>
                <a:spcPct val="150000"/>
              </a:lnSpc>
              <a:buNone/>
            </a:pPr>
            <a:r>
              <a:rPr lang="en-US" sz="4000" dirty="0" smtClean="0"/>
              <a:t>Huge-page-aware, application-transparent data placement in 2-tiered memory systems</a:t>
            </a:r>
          </a:p>
          <a:p>
            <a:pPr>
              <a:lnSpc>
                <a:spcPct val="150000"/>
              </a:lnSpc>
            </a:pPr>
            <a:endParaRPr lang="en-US" sz="4000"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10</a:t>
            </a:fld>
            <a:endParaRPr lang="en-US" dirty="0"/>
          </a:p>
        </p:txBody>
      </p:sp>
    </p:spTree>
    <p:extLst>
      <p:ext uri="{BB962C8B-B14F-4D97-AF65-F5344CB8AC3E}">
        <p14:creationId xmlns:p14="http://schemas.microsoft.com/office/powerpoint/2010/main" val="15994427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Talk Outline</a:t>
            </a:r>
            <a:endParaRPr lang="en-US" dirty="0"/>
          </a:p>
        </p:txBody>
      </p:sp>
      <p:sp>
        <p:nvSpPr>
          <p:cNvPr id="3" name="Content Placeholder 2"/>
          <p:cNvSpPr>
            <a:spLocks noGrp="1"/>
          </p:cNvSpPr>
          <p:nvPr>
            <p:ph idx="1"/>
          </p:nvPr>
        </p:nvSpPr>
        <p:spPr>
          <a:xfrm>
            <a:off x="838200" y="1325563"/>
            <a:ext cx="10515600" cy="4851400"/>
          </a:xfrm>
        </p:spPr>
        <p:txBody>
          <a:bodyPr/>
          <a:lstStyle/>
          <a:p>
            <a:pPr marL="514350" indent="-514350">
              <a:lnSpc>
                <a:spcPct val="150000"/>
              </a:lnSpc>
              <a:buFont typeface="+mj-lt"/>
              <a:buAutoNum type="arabicPeriod"/>
            </a:pPr>
            <a:r>
              <a:rPr lang="en-US" dirty="0" smtClean="0">
                <a:latin typeface="Helvetica" charset="0"/>
                <a:ea typeface="Helvetica" charset="0"/>
                <a:cs typeface="Helvetica" charset="0"/>
              </a:rPr>
              <a:t>Bandwidth maximization in GPUs</a:t>
            </a:r>
          </a:p>
          <a:p>
            <a:pPr marL="514350" indent="-514350">
              <a:lnSpc>
                <a:spcPct val="150000"/>
              </a:lnSpc>
              <a:buFont typeface="+mj-lt"/>
              <a:buAutoNum type="arabicPeriod"/>
            </a:pPr>
            <a:endParaRPr lang="en-US" dirty="0" smtClean="0">
              <a:latin typeface="Helvetica" charset="0"/>
              <a:ea typeface="Helvetica" charset="0"/>
              <a:cs typeface="Helvetica" charset="0"/>
            </a:endParaRPr>
          </a:p>
          <a:p>
            <a:pPr marL="514350" indent="-514350">
              <a:lnSpc>
                <a:spcPct val="150000"/>
              </a:lnSpc>
              <a:buFont typeface="+mj-lt"/>
              <a:buAutoNum type="arabicPeriod"/>
            </a:pPr>
            <a:r>
              <a:rPr lang="en-US" dirty="0" smtClean="0">
                <a:latin typeface="Helvetica" charset="0"/>
                <a:ea typeface="Helvetica" charset="0"/>
                <a:cs typeface="Helvetica" charset="0"/>
              </a:rPr>
              <a:t>Rethinking CPU-GPU Cache Coherence</a:t>
            </a:r>
          </a:p>
          <a:p>
            <a:pPr marL="514350" indent="-514350">
              <a:lnSpc>
                <a:spcPct val="150000"/>
              </a:lnSpc>
              <a:buFont typeface="+mj-lt"/>
              <a:buAutoNum type="arabicPeriod"/>
            </a:pPr>
            <a:endParaRPr lang="en-US" dirty="0" smtClean="0">
              <a:latin typeface="Helvetica" charset="0"/>
              <a:ea typeface="Helvetica" charset="0"/>
              <a:cs typeface="Helvetica" charset="0"/>
            </a:endParaRPr>
          </a:p>
          <a:p>
            <a:pPr marL="514350" indent="-514350">
              <a:lnSpc>
                <a:spcPct val="150000"/>
              </a:lnSpc>
              <a:buFont typeface="+mj-lt"/>
              <a:buAutoNum type="arabicPeriod"/>
            </a:pPr>
            <a:r>
              <a:rPr lang="en-US" dirty="0" smtClean="0">
                <a:latin typeface="Helvetica" charset="0"/>
                <a:ea typeface="Helvetica" charset="0"/>
                <a:cs typeface="Helvetica" charset="0"/>
              </a:rPr>
              <a:t>Proposal: Thermostat</a:t>
            </a:r>
            <a:endParaRPr lang="en-US" dirty="0">
              <a:latin typeface="Helvetica" charset="0"/>
              <a:ea typeface="Helvetica" charset="0"/>
              <a:cs typeface="Helvetica" charset="0"/>
            </a:endParaRPr>
          </a:p>
        </p:txBody>
      </p:sp>
      <p:sp>
        <p:nvSpPr>
          <p:cNvPr id="4" name="Slide Number Placeholder 3"/>
          <p:cNvSpPr>
            <a:spLocks noGrp="1"/>
          </p:cNvSpPr>
          <p:nvPr>
            <p:ph type="sldNum" sz="quarter" idx="12"/>
          </p:nvPr>
        </p:nvSpPr>
        <p:spPr/>
        <p:txBody>
          <a:bodyPr/>
          <a:lstStyle/>
          <a:p>
            <a:fld id="{24EAD923-3004-4A31-84C7-9B440B785588}" type="slidenum">
              <a:rPr lang="en-US" smtClean="0"/>
              <a:pPr/>
              <a:t>11</a:t>
            </a:fld>
            <a:endParaRPr lang="en-US" dirty="0"/>
          </a:p>
        </p:txBody>
      </p:sp>
    </p:spTree>
    <p:extLst>
      <p:ext uri="{BB962C8B-B14F-4D97-AF65-F5344CB8AC3E}">
        <p14:creationId xmlns:p14="http://schemas.microsoft.com/office/powerpoint/2010/main" val="20665168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831850" y="1709738"/>
            <a:ext cx="11360150" cy="2852737"/>
          </a:xfrm>
        </p:spPr>
        <p:txBody>
          <a:bodyPr>
            <a:normAutofit/>
          </a:bodyPr>
          <a:lstStyle/>
          <a:p>
            <a:r>
              <a:rPr lang="en-US" sz="5400" dirty="0" smtClean="0">
                <a:latin typeface="Helvetica Light" charset="0"/>
                <a:ea typeface="Helvetica Light" charset="0"/>
                <a:cs typeface="Helvetica Light" charset="0"/>
              </a:rPr>
              <a:t>Bandwidth Maximization in GPUs</a:t>
            </a:r>
            <a:endParaRPr lang="en-US" sz="5400" dirty="0">
              <a:latin typeface="Helvetica Light" charset="0"/>
              <a:ea typeface="Helvetica Light" charset="0"/>
              <a:cs typeface="Helvetica Light" charset="0"/>
            </a:endParaRPr>
          </a:p>
        </p:txBody>
      </p:sp>
      <p:sp>
        <p:nvSpPr>
          <p:cNvPr id="8" name="Text Placeholder 7"/>
          <p:cNvSpPr>
            <a:spLocks noGrp="1"/>
          </p:cNvSpPr>
          <p:nvPr>
            <p:ph type="body" idx="1"/>
          </p:nvPr>
        </p:nvSpPr>
        <p:spPr>
          <a:xfrm>
            <a:off x="831850" y="4580585"/>
            <a:ext cx="10515600" cy="1500187"/>
          </a:xfrm>
        </p:spPr>
        <p:txBody>
          <a:bodyPr>
            <a:normAutofit fontScale="85000" lnSpcReduction="10000"/>
          </a:bodyPr>
          <a:lstStyle/>
          <a:p>
            <a:pPr marL="342900" indent="-342900">
              <a:buFont typeface="Arial" charset="0"/>
              <a:buChar char="•"/>
            </a:pPr>
            <a:endParaRPr lang="en-US" dirty="0" smtClean="0">
              <a:latin typeface="Helvetica" charset="0"/>
              <a:ea typeface="Helvetica" charset="0"/>
              <a:cs typeface="Helvetica" charset="0"/>
            </a:endParaRPr>
          </a:p>
          <a:p>
            <a:r>
              <a:rPr lang="en-US" sz="1700" dirty="0">
                <a:latin typeface="Helvetica Light" charset="0"/>
                <a:ea typeface="Helvetica Light" charset="0"/>
                <a:cs typeface="Helvetica Light" charset="0"/>
              </a:rPr>
              <a:t>Agarwal, N., </a:t>
            </a:r>
            <a:r>
              <a:rPr lang="en-US" sz="1700" dirty="0" err="1">
                <a:latin typeface="Helvetica Light" charset="0"/>
                <a:ea typeface="Helvetica Light" charset="0"/>
                <a:cs typeface="Helvetica Light" charset="0"/>
              </a:rPr>
              <a:t>Nellans</a:t>
            </a:r>
            <a:r>
              <a:rPr lang="en-US" sz="1700" dirty="0">
                <a:latin typeface="Helvetica Light" charset="0"/>
                <a:ea typeface="Helvetica Light" charset="0"/>
                <a:cs typeface="Helvetica Light" charset="0"/>
              </a:rPr>
              <a:t>, D., O'Connor, M., </a:t>
            </a:r>
            <a:r>
              <a:rPr lang="en-US" sz="1700" dirty="0" err="1">
                <a:latin typeface="Helvetica Light" charset="0"/>
                <a:ea typeface="Helvetica Light" charset="0"/>
                <a:cs typeface="Helvetica Light" charset="0"/>
              </a:rPr>
              <a:t>Keckler</a:t>
            </a:r>
            <a:r>
              <a:rPr lang="en-US" sz="1700" dirty="0">
                <a:latin typeface="Helvetica Light" charset="0"/>
                <a:ea typeface="Helvetica Light" charset="0"/>
                <a:cs typeface="Helvetica Light" charset="0"/>
              </a:rPr>
              <a:t>, S. W., &amp; </a:t>
            </a:r>
            <a:r>
              <a:rPr lang="en-US" sz="1700" dirty="0" err="1">
                <a:latin typeface="Helvetica Light" charset="0"/>
                <a:ea typeface="Helvetica Light" charset="0"/>
                <a:cs typeface="Helvetica Light" charset="0"/>
              </a:rPr>
              <a:t>Wenisch</a:t>
            </a:r>
            <a:r>
              <a:rPr lang="en-US" sz="1700" dirty="0">
                <a:latin typeface="Helvetica Light" charset="0"/>
                <a:ea typeface="Helvetica Light" charset="0"/>
                <a:cs typeface="Helvetica Light" charset="0"/>
              </a:rPr>
              <a:t>, T. F. (2015, February). Unlocking bandwidth for GPUs in CC-NUMA systems. In High Performance Computer Architecture (HPCA), 2015 IEEE 21st International Symposium on (pp. 354-365</a:t>
            </a:r>
            <a:r>
              <a:rPr lang="en-US" sz="1700" dirty="0" smtClean="0">
                <a:latin typeface="Helvetica Light" charset="0"/>
                <a:ea typeface="Helvetica Light" charset="0"/>
                <a:cs typeface="Helvetica Light" charset="0"/>
              </a:rPr>
              <a:t>).</a:t>
            </a:r>
          </a:p>
          <a:p>
            <a:r>
              <a:rPr lang="en-US" sz="1700" dirty="0">
                <a:latin typeface="Helvetica Light" charset="0"/>
                <a:ea typeface="Helvetica Light" charset="0"/>
                <a:cs typeface="Helvetica Light" charset="0"/>
              </a:rPr>
              <a:t>Agarwal, N., </a:t>
            </a:r>
            <a:r>
              <a:rPr lang="en-US" sz="1700" dirty="0" err="1">
                <a:latin typeface="Helvetica Light" charset="0"/>
                <a:ea typeface="Helvetica Light" charset="0"/>
                <a:cs typeface="Helvetica Light" charset="0"/>
              </a:rPr>
              <a:t>Nellans</a:t>
            </a:r>
            <a:r>
              <a:rPr lang="en-US" sz="1700" dirty="0">
                <a:latin typeface="Helvetica Light" charset="0"/>
                <a:ea typeface="Helvetica Light" charset="0"/>
                <a:cs typeface="Helvetica Light" charset="0"/>
              </a:rPr>
              <a:t>, D., Stephenson, M., O'Connor, M., &amp; </a:t>
            </a:r>
            <a:r>
              <a:rPr lang="en-US" sz="1700" dirty="0" err="1">
                <a:latin typeface="Helvetica Light" charset="0"/>
                <a:ea typeface="Helvetica Light" charset="0"/>
                <a:cs typeface="Helvetica Light" charset="0"/>
              </a:rPr>
              <a:t>Keckler</a:t>
            </a:r>
            <a:r>
              <a:rPr lang="en-US" sz="1700" dirty="0">
                <a:latin typeface="Helvetica Light" charset="0"/>
                <a:ea typeface="Helvetica Light" charset="0"/>
                <a:cs typeface="Helvetica Light" charset="0"/>
              </a:rPr>
              <a:t>, S. W. (2015, March). Page Placement Strategies for GPUs within Heterogeneous Memory Systems. In Proceedings of the Twentieth International Conference on Architectural Support </a:t>
            </a:r>
            <a:r>
              <a:rPr lang="en-US" sz="1700" dirty="0" smtClean="0">
                <a:latin typeface="Helvetica Light" charset="0"/>
                <a:ea typeface="Helvetica Light" charset="0"/>
                <a:cs typeface="Helvetica Light" charset="0"/>
              </a:rPr>
              <a:t>for Programming </a:t>
            </a:r>
            <a:r>
              <a:rPr lang="en-US" sz="1700" dirty="0">
                <a:latin typeface="Helvetica Light" charset="0"/>
                <a:ea typeface="Helvetica Light" charset="0"/>
                <a:cs typeface="Helvetica Light" charset="0"/>
              </a:rPr>
              <a:t>Languages and Operating Systems (pp. 607-618</a:t>
            </a:r>
            <a:r>
              <a:rPr lang="en-US" sz="1700" dirty="0" smtClean="0">
                <a:latin typeface="Helvetica Light" charset="0"/>
                <a:ea typeface="Helvetica Light" charset="0"/>
                <a:cs typeface="Helvetica Light" charset="0"/>
              </a:rPr>
              <a:t>).</a:t>
            </a:r>
            <a:endParaRPr lang="en-US" sz="1700" dirty="0">
              <a:latin typeface="Helvetica Light" charset="0"/>
              <a:ea typeface="Helvetica Light" charset="0"/>
              <a:cs typeface="Helvetica Light" charset="0"/>
            </a:endParaRPr>
          </a:p>
        </p:txBody>
      </p:sp>
      <p:sp>
        <p:nvSpPr>
          <p:cNvPr id="4" name="Slide Number Placeholder 3"/>
          <p:cNvSpPr>
            <a:spLocks noGrp="1"/>
          </p:cNvSpPr>
          <p:nvPr>
            <p:ph type="sldNum" sz="quarter" idx="12"/>
          </p:nvPr>
        </p:nvSpPr>
        <p:spPr/>
        <p:txBody>
          <a:bodyPr/>
          <a:lstStyle/>
          <a:p>
            <a:fld id="{24EAD923-3004-4A31-84C7-9B440B785588}" type="slidenum">
              <a:rPr lang="en-US" smtClean="0"/>
              <a:pPr/>
              <a:t>12</a:t>
            </a:fld>
            <a:endParaRPr lang="en-US" dirty="0"/>
          </a:p>
        </p:txBody>
      </p:sp>
    </p:spTree>
    <p:extLst>
      <p:ext uri="{BB962C8B-B14F-4D97-AF65-F5344CB8AC3E}">
        <p14:creationId xmlns:p14="http://schemas.microsoft.com/office/powerpoint/2010/main" val="4936204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GPU </a:t>
            </a:r>
            <a:r>
              <a:rPr lang="en-US" dirty="0" smtClean="0"/>
              <a:t>Workloads:</a:t>
            </a:r>
            <a:br>
              <a:rPr lang="en-US" dirty="0" smtClean="0"/>
            </a:br>
            <a:r>
              <a:rPr lang="en-US" dirty="0" smtClean="0"/>
              <a:t>Memory </a:t>
            </a:r>
            <a:r>
              <a:rPr lang="en-US" smtClean="0"/>
              <a:t>Bandwidth Sensitive</a:t>
            </a:r>
            <a:endParaRPr lang="en-US" dirty="0"/>
          </a:p>
        </p:txBody>
      </p:sp>
      <p:graphicFrame>
        <p:nvGraphicFramePr>
          <p:cNvPr id="7" name="Chart 6"/>
          <p:cNvGraphicFramePr>
            <a:graphicFrameLocks/>
          </p:cNvGraphicFramePr>
          <p:nvPr>
            <p:extLst>
              <p:ext uri="{D42A27DB-BD31-4B8C-83A1-F6EECF244321}">
                <p14:modId xmlns:p14="http://schemas.microsoft.com/office/powerpoint/2010/main" val="494392441"/>
              </p:ext>
            </p:extLst>
          </p:nvPr>
        </p:nvGraphicFramePr>
        <p:xfrm>
          <a:off x="2129094" y="1804586"/>
          <a:ext cx="7933811" cy="3837870"/>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0" y="5870096"/>
            <a:ext cx="12192000" cy="584775"/>
          </a:xfrm>
          <a:prstGeom prst="rect">
            <a:avLst/>
          </a:prstGeom>
          <a:noFill/>
        </p:spPr>
        <p:txBody>
          <a:bodyPr wrap="square" rtlCol="0">
            <a:spAutoFit/>
          </a:bodyPr>
          <a:lstStyle/>
          <a:p>
            <a:pPr algn="ctr"/>
            <a:r>
              <a:rPr lang="en-US" sz="3200" dirty="0">
                <a:solidFill>
                  <a:srgbClr val="FF0000"/>
                </a:solidFill>
                <a:latin typeface="Helvetica" charset="0"/>
                <a:ea typeface="Helvetica" charset="0"/>
                <a:cs typeface="Helvetica" charset="0"/>
              </a:rPr>
              <a:t>Applications perform up to 2.8x better with 3x more BW</a:t>
            </a:r>
          </a:p>
        </p:txBody>
      </p:sp>
      <p:sp>
        <p:nvSpPr>
          <p:cNvPr id="3" name="Slide Number Placeholder 2"/>
          <p:cNvSpPr>
            <a:spLocks noGrp="1"/>
          </p:cNvSpPr>
          <p:nvPr>
            <p:ph type="sldNum" sz="quarter" idx="12"/>
          </p:nvPr>
        </p:nvSpPr>
        <p:spPr/>
        <p:txBody>
          <a:bodyPr/>
          <a:lstStyle/>
          <a:p>
            <a:fld id="{24EAD923-3004-4A31-84C7-9B440B785588}" type="slidenum">
              <a:rPr lang="en-US" smtClean="0"/>
              <a:pPr/>
              <a:t>13</a:t>
            </a:fld>
            <a:endParaRPr lang="en-US" dirty="0"/>
          </a:p>
        </p:txBody>
      </p:sp>
    </p:spTree>
    <p:extLst>
      <p:ext uri="{BB962C8B-B14F-4D97-AF65-F5344CB8AC3E}">
        <p14:creationId xmlns:p14="http://schemas.microsoft.com/office/powerpoint/2010/main" val="98604482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TextBox 82"/>
          <p:cNvSpPr txBox="1"/>
          <p:nvPr/>
        </p:nvSpPr>
        <p:spPr>
          <a:xfrm>
            <a:off x="6601734" y="4641199"/>
            <a:ext cx="4788404" cy="400110"/>
          </a:xfrm>
          <a:prstGeom prst="rect">
            <a:avLst/>
          </a:prstGeom>
          <a:noFill/>
        </p:spPr>
        <p:txBody>
          <a:bodyPr wrap="square" rtlCol="0">
            <a:spAutoFit/>
          </a:bodyPr>
          <a:lstStyle/>
          <a:p>
            <a:pPr algn="ctr"/>
            <a:r>
              <a:rPr lang="en-US" sz="2000" b="1" dirty="0" smtClean="0">
                <a:solidFill>
                  <a:srgbClr val="000000"/>
                </a:solidFill>
              </a:rPr>
              <a:t>% of Pages in GPU Memory</a:t>
            </a:r>
            <a:endParaRPr lang="en-US" sz="2000" b="1" dirty="0">
              <a:solidFill>
                <a:srgbClr val="000000"/>
              </a:solidFill>
            </a:endParaRPr>
          </a:p>
        </p:txBody>
      </p:sp>
      <p:grpSp>
        <p:nvGrpSpPr>
          <p:cNvPr id="229" name="Group 228"/>
          <p:cNvGrpSpPr/>
          <p:nvPr/>
        </p:nvGrpSpPr>
        <p:grpSpPr>
          <a:xfrm>
            <a:off x="3475538" y="2230237"/>
            <a:ext cx="1576904" cy="700572"/>
            <a:chOff x="2924987" y="3242581"/>
            <a:chExt cx="1419214" cy="630515"/>
          </a:xfrm>
        </p:grpSpPr>
        <p:sp>
          <p:nvSpPr>
            <p:cNvPr id="230" name="Rounded Rectangle 229"/>
            <p:cNvSpPr/>
            <p:nvPr/>
          </p:nvSpPr>
          <p:spPr>
            <a:xfrm>
              <a:off x="2998012" y="33060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2000" dirty="0"/>
            </a:p>
          </p:txBody>
        </p:sp>
        <p:sp>
          <p:nvSpPr>
            <p:cNvPr id="231" name="Rounded Rectangle 230"/>
            <p:cNvSpPr/>
            <p:nvPr/>
          </p:nvSpPr>
          <p:spPr>
            <a:xfrm>
              <a:off x="2924987" y="32425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000" dirty="0">
                  <a:solidFill>
                    <a:srgbClr val="000000"/>
                  </a:solidFill>
                </a:rPr>
                <a:t>DDR4</a:t>
              </a:r>
              <a:endParaRPr lang="en-US" sz="2000" dirty="0"/>
            </a:p>
            <a:p>
              <a:pPr algn="ctr"/>
              <a:endParaRPr lang="en-US" sz="2000" dirty="0">
                <a:solidFill>
                  <a:srgbClr val="000000"/>
                </a:solidFill>
              </a:endParaRPr>
            </a:p>
          </p:txBody>
        </p:sp>
      </p:grpSp>
      <p:sp>
        <p:nvSpPr>
          <p:cNvPr id="44" name="Title 1"/>
          <p:cNvSpPr>
            <a:spLocks noGrp="1"/>
          </p:cNvSpPr>
          <p:nvPr>
            <p:ph type="title"/>
          </p:nvPr>
        </p:nvSpPr>
        <p:spPr/>
        <p:txBody>
          <a:bodyPr>
            <a:normAutofit/>
          </a:bodyPr>
          <a:lstStyle/>
          <a:p>
            <a:r>
              <a:rPr lang="en-US" dirty="0" smtClean="0"/>
              <a:t>GPU Bandwidth Utilization</a:t>
            </a:r>
            <a:endParaRPr lang="en-US" dirty="0"/>
          </a:p>
        </p:txBody>
      </p:sp>
      <p:sp>
        <p:nvSpPr>
          <p:cNvPr id="66" name="Rectangle 65"/>
          <p:cNvSpPr/>
          <p:nvPr/>
        </p:nvSpPr>
        <p:spPr>
          <a:xfrm>
            <a:off x="3538383" y="255026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5" name="Rectangle 94"/>
          <p:cNvSpPr/>
          <p:nvPr/>
        </p:nvSpPr>
        <p:spPr>
          <a:xfrm>
            <a:off x="3677039" y="255088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6" name="Rectangle 95"/>
          <p:cNvSpPr/>
          <p:nvPr/>
        </p:nvSpPr>
        <p:spPr>
          <a:xfrm>
            <a:off x="3815084" y="255088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7" name="Rectangle 96"/>
          <p:cNvSpPr/>
          <p:nvPr/>
        </p:nvSpPr>
        <p:spPr>
          <a:xfrm>
            <a:off x="3953741" y="255149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8" name="Rectangle 97"/>
          <p:cNvSpPr/>
          <p:nvPr/>
        </p:nvSpPr>
        <p:spPr>
          <a:xfrm>
            <a:off x="4091173" y="255088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9" name="Rectangle 98"/>
          <p:cNvSpPr/>
          <p:nvPr/>
        </p:nvSpPr>
        <p:spPr>
          <a:xfrm>
            <a:off x="4229829" y="255792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0" name="Rectangle 99"/>
          <p:cNvSpPr/>
          <p:nvPr/>
        </p:nvSpPr>
        <p:spPr>
          <a:xfrm>
            <a:off x="4367874" y="255149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1" name="Rectangle 100"/>
          <p:cNvSpPr/>
          <p:nvPr/>
        </p:nvSpPr>
        <p:spPr>
          <a:xfrm>
            <a:off x="4506531" y="2552113"/>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2" name="Rectangle 101"/>
          <p:cNvSpPr/>
          <p:nvPr/>
        </p:nvSpPr>
        <p:spPr>
          <a:xfrm>
            <a:off x="4643349" y="255088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3" name="Rectangle 102"/>
          <p:cNvSpPr/>
          <p:nvPr/>
        </p:nvSpPr>
        <p:spPr>
          <a:xfrm>
            <a:off x="4782006" y="255149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3" name="Rectangle 42"/>
          <p:cNvSpPr/>
          <p:nvPr/>
        </p:nvSpPr>
        <p:spPr>
          <a:xfrm>
            <a:off x="3534934" y="2553229"/>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9" name="Rectangle 48"/>
          <p:cNvSpPr/>
          <p:nvPr/>
        </p:nvSpPr>
        <p:spPr>
          <a:xfrm>
            <a:off x="3673591" y="2553845"/>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2" name="Rectangle 61"/>
          <p:cNvSpPr/>
          <p:nvPr/>
        </p:nvSpPr>
        <p:spPr>
          <a:xfrm>
            <a:off x="3811635" y="2553845"/>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0" name="Rectangle 69"/>
          <p:cNvSpPr/>
          <p:nvPr/>
        </p:nvSpPr>
        <p:spPr>
          <a:xfrm>
            <a:off x="3950292" y="2554460"/>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1" name="Rectangle 70"/>
          <p:cNvSpPr/>
          <p:nvPr/>
        </p:nvSpPr>
        <p:spPr>
          <a:xfrm>
            <a:off x="4087724" y="2553845"/>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2" name="Rectangle 71"/>
          <p:cNvSpPr/>
          <p:nvPr/>
        </p:nvSpPr>
        <p:spPr>
          <a:xfrm>
            <a:off x="4217144" y="2550266"/>
            <a:ext cx="123150" cy="24145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3" name="Rectangle 72"/>
          <p:cNvSpPr/>
          <p:nvPr/>
        </p:nvSpPr>
        <p:spPr>
          <a:xfrm>
            <a:off x="4364425" y="2554460"/>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6" name="Rectangle 75"/>
          <p:cNvSpPr/>
          <p:nvPr/>
        </p:nvSpPr>
        <p:spPr>
          <a:xfrm>
            <a:off x="4503082" y="255507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7" name="Rectangle 76"/>
          <p:cNvSpPr/>
          <p:nvPr/>
        </p:nvSpPr>
        <p:spPr>
          <a:xfrm>
            <a:off x="4639901" y="2553845"/>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8" name="Rectangle 77"/>
          <p:cNvSpPr/>
          <p:nvPr/>
        </p:nvSpPr>
        <p:spPr>
          <a:xfrm>
            <a:off x="4778557" y="2554460"/>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97" name="Rounded Rectangle 196"/>
          <p:cNvSpPr/>
          <p:nvPr/>
        </p:nvSpPr>
        <p:spPr>
          <a:xfrm>
            <a:off x="782865" y="4390498"/>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000" dirty="0"/>
          </a:p>
        </p:txBody>
      </p:sp>
      <p:sp>
        <p:nvSpPr>
          <p:cNvPr id="198" name="Rounded Rectangle 197"/>
          <p:cNvSpPr/>
          <p:nvPr/>
        </p:nvSpPr>
        <p:spPr>
          <a:xfrm>
            <a:off x="701726" y="4319943"/>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000" dirty="0">
                <a:solidFill>
                  <a:srgbClr val="000000"/>
                </a:solidFill>
              </a:rPr>
              <a:t>GDDR5</a:t>
            </a:r>
            <a:endParaRPr lang="en-US" sz="2000" dirty="0"/>
          </a:p>
          <a:p>
            <a:pPr algn="ctr"/>
            <a:endParaRPr lang="en-US" sz="2000" dirty="0">
              <a:solidFill>
                <a:srgbClr val="000000"/>
              </a:solidFill>
            </a:endParaRPr>
          </a:p>
        </p:txBody>
      </p:sp>
      <p:sp>
        <p:nvSpPr>
          <p:cNvPr id="199" name="Rounded Rectangle 198"/>
          <p:cNvSpPr/>
          <p:nvPr/>
        </p:nvSpPr>
        <p:spPr>
          <a:xfrm>
            <a:off x="917471" y="2100745"/>
            <a:ext cx="1069023" cy="959556"/>
          </a:xfrm>
          <a:prstGeom prst="roundRect">
            <a:avLst/>
          </a:prstGeom>
          <a:solidFill>
            <a:schemeClr val="tx2"/>
          </a:solidFill>
          <a:ln>
            <a:solidFill>
              <a:schemeClr val="tx2">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bg1"/>
                </a:solidFill>
              </a:rPr>
              <a:t>GPU</a:t>
            </a:r>
          </a:p>
        </p:txBody>
      </p:sp>
      <p:sp>
        <p:nvSpPr>
          <p:cNvPr id="201" name="TextBox 200"/>
          <p:cNvSpPr txBox="1"/>
          <p:nvPr/>
        </p:nvSpPr>
        <p:spPr>
          <a:xfrm>
            <a:off x="1458598" y="3544807"/>
            <a:ext cx="1335544" cy="365934"/>
          </a:xfrm>
          <a:prstGeom prst="rect">
            <a:avLst/>
          </a:prstGeom>
          <a:noFill/>
        </p:spPr>
        <p:txBody>
          <a:bodyPr wrap="square" rtlCol="0">
            <a:spAutoFit/>
          </a:bodyPr>
          <a:lstStyle/>
          <a:p>
            <a:r>
              <a:rPr lang="en-US" sz="1778" dirty="0"/>
              <a:t>200 GB/s</a:t>
            </a:r>
          </a:p>
        </p:txBody>
      </p:sp>
      <p:grpSp>
        <p:nvGrpSpPr>
          <p:cNvPr id="202" name="Group 201"/>
          <p:cNvGrpSpPr/>
          <p:nvPr/>
        </p:nvGrpSpPr>
        <p:grpSpPr>
          <a:xfrm>
            <a:off x="1983073" y="2063289"/>
            <a:ext cx="1524559" cy="857726"/>
            <a:chOff x="1522390" y="1615529"/>
            <a:chExt cx="1372103" cy="771953"/>
          </a:xfrm>
        </p:grpSpPr>
        <p:cxnSp>
          <p:nvCxnSpPr>
            <p:cNvPr id="203" name="Straight Arrow Connector 202"/>
            <p:cNvCxnSpPr/>
            <p:nvPr/>
          </p:nvCxnSpPr>
          <p:spPr>
            <a:xfrm>
              <a:off x="1522390" y="2054296"/>
              <a:ext cx="1362364" cy="3846"/>
            </a:xfrm>
            <a:prstGeom prst="straightConnector1">
              <a:avLst/>
            </a:prstGeom>
            <a:ln w="38100" cmpd="sng">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204" name="TextBox 203"/>
            <p:cNvSpPr txBox="1"/>
            <p:nvPr/>
          </p:nvSpPr>
          <p:spPr>
            <a:xfrm>
              <a:off x="1523210" y="2058142"/>
              <a:ext cx="1371283" cy="329340"/>
            </a:xfrm>
            <a:prstGeom prst="rect">
              <a:avLst/>
            </a:prstGeom>
            <a:noFill/>
          </p:spPr>
          <p:txBody>
            <a:bodyPr wrap="square" rtlCol="0">
              <a:spAutoFit/>
            </a:bodyPr>
            <a:lstStyle/>
            <a:p>
              <a:pPr algn="ctr"/>
              <a:r>
                <a:rPr lang="en-US" sz="1778" dirty="0"/>
                <a:t>80 GB/s</a:t>
              </a:r>
            </a:p>
          </p:txBody>
        </p:sp>
        <p:sp>
          <p:nvSpPr>
            <p:cNvPr id="205" name="TextBox 204"/>
            <p:cNvSpPr txBox="1"/>
            <p:nvPr/>
          </p:nvSpPr>
          <p:spPr>
            <a:xfrm>
              <a:off x="1600838" y="1615529"/>
              <a:ext cx="1237675" cy="329340"/>
            </a:xfrm>
            <a:prstGeom prst="rect">
              <a:avLst/>
            </a:prstGeom>
            <a:noFill/>
          </p:spPr>
          <p:txBody>
            <a:bodyPr wrap="square" rtlCol="0">
              <a:spAutoFit/>
            </a:bodyPr>
            <a:lstStyle/>
            <a:p>
              <a:pPr algn="ctr"/>
              <a:r>
                <a:rPr lang="en-US" sz="1778" dirty="0" err="1"/>
                <a:t>NVLink</a:t>
              </a:r>
              <a:endParaRPr lang="en-US" sz="1778" dirty="0"/>
            </a:p>
          </p:txBody>
        </p:sp>
      </p:grpSp>
      <p:cxnSp>
        <p:nvCxnSpPr>
          <p:cNvPr id="207" name="Straight Arrow Connector 206"/>
          <p:cNvCxnSpPr>
            <a:stCxn id="199" idx="2"/>
            <a:endCxn id="198" idx="0"/>
          </p:cNvCxnSpPr>
          <p:nvPr/>
        </p:nvCxnSpPr>
        <p:spPr>
          <a:xfrm flipH="1">
            <a:off x="1449609" y="3060302"/>
            <a:ext cx="2373" cy="1259641"/>
          </a:xfrm>
          <a:prstGeom prst="straightConnector1">
            <a:avLst/>
          </a:prstGeom>
          <a:ln w="38100" cmpd="sng">
            <a:solidFill>
              <a:schemeClr val="tx1"/>
            </a:solidFill>
            <a:headEnd type="arrow"/>
            <a:tailEnd type="arrow"/>
          </a:ln>
        </p:spPr>
        <p:style>
          <a:lnRef idx="2">
            <a:schemeClr val="dk1"/>
          </a:lnRef>
          <a:fillRef idx="0">
            <a:schemeClr val="dk1"/>
          </a:fillRef>
          <a:effectRef idx="1">
            <a:schemeClr val="dk1"/>
          </a:effectRef>
          <a:fontRef idx="minor">
            <a:schemeClr val="tx1"/>
          </a:fontRef>
        </p:style>
      </p:cxnSp>
      <p:sp>
        <p:nvSpPr>
          <p:cNvPr id="232" name="Content Placeholder 2"/>
          <p:cNvSpPr txBox="1">
            <a:spLocks/>
          </p:cNvSpPr>
          <p:nvPr/>
        </p:nvSpPr>
        <p:spPr bwMode="auto">
          <a:xfrm>
            <a:off x="568960" y="5740101"/>
            <a:ext cx="11054080" cy="611246"/>
          </a:xfrm>
          <a:prstGeom prst="rect">
            <a:avLst/>
          </a:prstGeom>
          <a:noFill/>
          <a:ln w="9525">
            <a:noFill/>
            <a:miter lim="800000"/>
            <a:headEnd/>
            <a:tailEnd/>
          </a:ln>
        </p:spPr>
        <p:txBody>
          <a:bodyPr vert="horz" wrap="square" lIns="101600" tIns="50800" rIns="101600" bIns="50800" numCol="1" anchor="t" anchorCtr="0" compatLnSpc="1">
            <a:prstTxWarp prst="textNoShape">
              <a:avLst/>
            </a:prstTxWarp>
          </a:bodyPr>
          <a:lstStyle>
            <a:lvl1pPr marL="231775" indent="-231775" algn="l" rtl="0" fontAlgn="base">
              <a:lnSpc>
                <a:spcPct val="90000"/>
              </a:lnSpc>
              <a:spcBef>
                <a:spcPts val="900"/>
              </a:spcBef>
              <a:spcAft>
                <a:spcPts val="900"/>
              </a:spcAft>
              <a:buClr>
                <a:schemeClr val="bg2"/>
              </a:buClr>
              <a:buSzPct val="100000"/>
              <a:buFontTx/>
              <a:buBlip>
                <a:blip r:embed="rId3"/>
              </a:buBlip>
              <a:defRPr sz="2400" b="0">
                <a:solidFill>
                  <a:schemeClr val="bg2"/>
                </a:solidFill>
                <a:latin typeface="Trebuchet MS" pitchFamily="34" charset="0"/>
                <a:ea typeface="+mn-ea"/>
                <a:cs typeface="+mn-cs"/>
              </a:defRPr>
            </a:lvl1pPr>
            <a:lvl2pPr marL="803275" indent="-231775" algn="l" rtl="0" fontAlgn="base">
              <a:lnSpc>
                <a:spcPct val="90000"/>
              </a:lnSpc>
              <a:spcBef>
                <a:spcPts val="900"/>
              </a:spcBef>
              <a:spcAft>
                <a:spcPts val="900"/>
              </a:spcAft>
              <a:buClr>
                <a:schemeClr val="bg2"/>
              </a:buClr>
              <a:buSzPct val="100000"/>
              <a:buFontTx/>
              <a:buBlip>
                <a:blip r:embed="rId3"/>
              </a:buBlip>
              <a:defRPr sz="2000" b="0">
                <a:solidFill>
                  <a:schemeClr val="bg2"/>
                </a:solidFill>
                <a:latin typeface="Trebuchet MS" pitchFamily="34" charset="0"/>
              </a:defRPr>
            </a:lvl2pPr>
            <a:lvl3pPr marL="1255713" indent="-166688" algn="l" rtl="0" fontAlgn="base">
              <a:lnSpc>
                <a:spcPct val="90000"/>
              </a:lnSpc>
              <a:spcBef>
                <a:spcPts val="900"/>
              </a:spcBef>
              <a:spcAft>
                <a:spcPts val="900"/>
              </a:spcAft>
              <a:buClr>
                <a:schemeClr val="bg2"/>
              </a:buClr>
              <a:buSzPct val="100000"/>
              <a:buFontTx/>
              <a:buBlip>
                <a:blip r:embed="rId3"/>
              </a:buBlip>
              <a:defRPr sz="1800" b="0">
                <a:solidFill>
                  <a:schemeClr val="bg2"/>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a:buNone/>
            </a:pPr>
            <a:r>
              <a:rPr lang="en-US" sz="3200" dirty="0">
                <a:solidFill>
                  <a:srgbClr val="FF0000"/>
                </a:solidFill>
                <a:latin typeface="Helvetica" charset="0"/>
                <a:ea typeface="Helvetica" charset="0"/>
                <a:cs typeface="Helvetica" charset="0"/>
              </a:rPr>
              <a:t>Coherence-based </a:t>
            </a:r>
            <a:r>
              <a:rPr lang="en-US" sz="3200" dirty="0" smtClean="0">
                <a:solidFill>
                  <a:srgbClr val="FF0000"/>
                </a:solidFill>
                <a:latin typeface="Helvetica" charset="0"/>
                <a:ea typeface="Helvetica" charset="0"/>
                <a:cs typeface="Helvetica" charset="0"/>
              </a:rPr>
              <a:t>accesses, wastes </a:t>
            </a:r>
            <a:r>
              <a:rPr lang="en-US" sz="3200" dirty="0">
                <a:solidFill>
                  <a:srgbClr val="FF0000"/>
                </a:solidFill>
                <a:latin typeface="Helvetica" charset="0"/>
                <a:ea typeface="Helvetica" charset="0"/>
                <a:cs typeface="Helvetica" charset="0"/>
              </a:rPr>
              <a:t>GPU memory BW</a:t>
            </a:r>
          </a:p>
        </p:txBody>
      </p:sp>
      <p:cxnSp>
        <p:nvCxnSpPr>
          <p:cNvPr id="57" name="Straight Arrow Connector 56"/>
          <p:cNvCxnSpPr/>
          <p:nvPr/>
        </p:nvCxnSpPr>
        <p:spPr>
          <a:xfrm>
            <a:off x="6761308" y="4663819"/>
            <a:ext cx="4505936" cy="3511"/>
          </a:xfrm>
          <a:prstGeom prst="straightConnector1">
            <a:avLst/>
          </a:prstGeom>
          <a:ln w="22225">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p:nvPr/>
        </p:nvCxnSpPr>
        <p:spPr>
          <a:xfrm flipV="1">
            <a:off x="6773792" y="3859053"/>
            <a:ext cx="4395529" cy="18169"/>
          </a:xfrm>
          <a:prstGeom prst="straightConnector1">
            <a:avLst/>
          </a:prstGeom>
          <a:ln w="22225">
            <a:solidFill>
              <a:schemeClr val="accent5"/>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5" name="TextBox 64"/>
          <p:cNvSpPr txBox="1"/>
          <p:nvPr/>
        </p:nvSpPr>
        <p:spPr>
          <a:xfrm>
            <a:off x="6339777" y="3689137"/>
            <a:ext cx="503982" cy="365934"/>
          </a:xfrm>
          <a:prstGeom prst="rect">
            <a:avLst/>
          </a:prstGeom>
          <a:noFill/>
        </p:spPr>
        <p:txBody>
          <a:bodyPr wrap="square" rtlCol="0">
            <a:spAutoFit/>
          </a:bodyPr>
          <a:lstStyle/>
          <a:p>
            <a:pPr algn="ctr"/>
            <a:r>
              <a:rPr lang="en-US" sz="1778" dirty="0">
                <a:solidFill>
                  <a:srgbClr val="000000"/>
                </a:solidFill>
              </a:rPr>
              <a:t>80</a:t>
            </a:r>
          </a:p>
        </p:txBody>
      </p:sp>
      <p:sp>
        <p:nvSpPr>
          <p:cNvPr id="69" name="TextBox 68"/>
          <p:cNvSpPr txBox="1"/>
          <p:nvPr/>
        </p:nvSpPr>
        <p:spPr>
          <a:xfrm>
            <a:off x="6251579" y="2517549"/>
            <a:ext cx="592180" cy="365934"/>
          </a:xfrm>
          <a:prstGeom prst="rect">
            <a:avLst/>
          </a:prstGeom>
          <a:noFill/>
        </p:spPr>
        <p:txBody>
          <a:bodyPr wrap="square" rtlCol="0">
            <a:spAutoFit/>
          </a:bodyPr>
          <a:lstStyle/>
          <a:p>
            <a:pPr algn="ctr"/>
            <a:r>
              <a:rPr lang="en-US" sz="1778" dirty="0">
                <a:solidFill>
                  <a:srgbClr val="000000"/>
                </a:solidFill>
              </a:rPr>
              <a:t>200</a:t>
            </a:r>
          </a:p>
        </p:txBody>
      </p:sp>
      <p:sp>
        <p:nvSpPr>
          <p:cNvPr id="79" name="TextBox 78"/>
          <p:cNvSpPr txBox="1"/>
          <p:nvPr/>
        </p:nvSpPr>
        <p:spPr>
          <a:xfrm>
            <a:off x="6238979" y="1659808"/>
            <a:ext cx="592180" cy="365934"/>
          </a:xfrm>
          <a:prstGeom prst="rect">
            <a:avLst/>
          </a:prstGeom>
          <a:noFill/>
        </p:spPr>
        <p:txBody>
          <a:bodyPr wrap="square" rtlCol="0">
            <a:spAutoFit/>
          </a:bodyPr>
          <a:lstStyle/>
          <a:p>
            <a:pPr algn="ctr"/>
            <a:r>
              <a:rPr lang="en-US" sz="1778" dirty="0">
                <a:solidFill>
                  <a:srgbClr val="000000"/>
                </a:solidFill>
              </a:rPr>
              <a:t>280</a:t>
            </a:r>
          </a:p>
        </p:txBody>
      </p:sp>
      <p:sp>
        <p:nvSpPr>
          <p:cNvPr id="84" name="TextBox 83"/>
          <p:cNvSpPr txBox="1"/>
          <p:nvPr/>
        </p:nvSpPr>
        <p:spPr>
          <a:xfrm rot="16200000">
            <a:off x="4640693" y="2902935"/>
            <a:ext cx="3074302" cy="400110"/>
          </a:xfrm>
          <a:prstGeom prst="rect">
            <a:avLst/>
          </a:prstGeom>
          <a:noFill/>
        </p:spPr>
        <p:txBody>
          <a:bodyPr wrap="square" rtlCol="0">
            <a:spAutoFit/>
          </a:bodyPr>
          <a:lstStyle/>
          <a:p>
            <a:pPr algn="ctr"/>
            <a:r>
              <a:rPr lang="en-US" sz="2000" b="1" dirty="0">
                <a:solidFill>
                  <a:srgbClr val="000000"/>
                </a:solidFill>
              </a:rPr>
              <a:t>Total Bandwidth (GB/s)</a:t>
            </a:r>
          </a:p>
        </p:txBody>
      </p:sp>
      <p:sp>
        <p:nvSpPr>
          <p:cNvPr id="85" name="TextBox 84"/>
          <p:cNvSpPr txBox="1"/>
          <p:nvPr/>
        </p:nvSpPr>
        <p:spPr>
          <a:xfrm>
            <a:off x="6446207" y="4548131"/>
            <a:ext cx="503982" cy="365934"/>
          </a:xfrm>
          <a:prstGeom prst="rect">
            <a:avLst/>
          </a:prstGeom>
          <a:noFill/>
        </p:spPr>
        <p:txBody>
          <a:bodyPr wrap="square" rtlCol="0">
            <a:spAutoFit/>
          </a:bodyPr>
          <a:lstStyle/>
          <a:p>
            <a:pPr algn="ctr"/>
            <a:r>
              <a:rPr lang="en-US" sz="1778" dirty="0">
                <a:solidFill>
                  <a:srgbClr val="000000"/>
                </a:solidFill>
              </a:rPr>
              <a:t>0</a:t>
            </a:r>
          </a:p>
        </p:txBody>
      </p:sp>
      <p:sp>
        <p:nvSpPr>
          <p:cNvPr id="86" name="TextBox 85"/>
          <p:cNvSpPr txBox="1"/>
          <p:nvPr/>
        </p:nvSpPr>
        <p:spPr>
          <a:xfrm>
            <a:off x="11064368" y="4612991"/>
            <a:ext cx="699684" cy="365934"/>
          </a:xfrm>
          <a:prstGeom prst="rect">
            <a:avLst/>
          </a:prstGeom>
          <a:noFill/>
        </p:spPr>
        <p:txBody>
          <a:bodyPr wrap="square" rtlCol="0">
            <a:spAutoFit/>
          </a:bodyPr>
          <a:lstStyle/>
          <a:p>
            <a:pPr algn="ctr"/>
            <a:r>
              <a:rPr lang="en-US" sz="1778" dirty="0">
                <a:solidFill>
                  <a:srgbClr val="000000"/>
                </a:solidFill>
              </a:rPr>
              <a:t>100</a:t>
            </a:r>
          </a:p>
        </p:txBody>
      </p:sp>
      <p:sp>
        <p:nvSpPr>
          <p:cNvPr id="2" name="Oval 1"/>
          <p:cNvSpPr/>
          <p:nvPr/>
        </p:nvSpPr>
        <p:spPr>
          <a:xfrm>
            <a:off x="6754495" y="3739794"/>
            <a:ext cx="274017" cy="260279"/>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4" name="TextBox 63"/>
          <p:cNvSpPr txBox="1"/>
          <p:nvPr/>
        </p:nvSpPr>
        <p:spPr>
          <a:xfrm>
            <a:off x="8111945" y="3805595"/>
            <a:ext cx="3074302" cy="400110"/>
          </a:xfrm>
          <a:prstGeom prst="rect">
            <a:avLst/>
          </a:prstGeom>
          <a:noFill/>
        </p:spPr>
        <p:txBody>
          <a:bodyPr wrap="square" rtlCol="0">
            <a:spAutoFit/>
          </a:bodyPr>
          <a:lstStyle/>
          <a:p>
            <a:pPr algn="ctr"/>
            <a:r>
              <a:rPr lang="en-US" sz="2000" dirty="0" smtClean="0">
                <a:solidFill>
                  <a:srgbClr val="558ED5"/>
                </a:solidFill>
              </a:rPr>
              <a:t>DDR4 BW</a:t>
            </a:r>
            <a:endParaRPr lang="en-US" sz="2000" dirty="0">
              <a:solidFill>
                <a:srgbClr val="558ED5"/>
              </a:solidFill>
            </a:endParaRPr>
          </a:p>
        </p:txBody>
      </p:sp>
      <p:cxnSp>
        <p:nvCxnSpPr>
          <p:cNvPr id="55" name="Straight Connector 54"/>
          <p:cNvCxnSpPr/>
          <p:nvPr/>
        </p:nvCxnSpPr>
        <p:spPr>
          <a:xfrm flipH="1" flipV="1">
            <a:off x="9889724" y="4548131"/>
            <a:ext cx="1" cy="18396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9539882" y="4241797"/>
            <a:ext cx="699684" cy="365934"/>
          </a:xfrm>
          <a:prstGeom prst="rect">
            <a:avLst/>
          </a:prstGeom>
          <a:noFill/>
        </p:spPr>
        <p:txBody>
          <a:bodyPr wrap="square" rtlCol="0">
            <a:spAutoFit/>
          </a:bodyPr>
          <a:lstStyle/>
          <a:p>
            <a:pPr algn="ctr"/>
            <a:r>
              <a:rPr lang="en-US" sz="1778" dirty="0" smtClean="0">
                <a:solidFill>
                  <a:srgbClr val="000000"/>
                </a:solidFill>
              </a:rPr>
              <a:t>70</a:t>
            </a:r>
            <a:endParaRPr lang="en-US" sz="1778" dirty="0">
              <a:solidFill>
                <a:srgbClr val="000000"/>
              </a:solidFill>
            </a:endParaRPr>
          </a:p>
        </p:txBody>
      </p:sp>
      <p:cxnSp>
        <p:nvCxnSpPr>
          <p:cNvPr id="63" name="Straight Arrow Connector 62"/>
          <p:cNvCxnSpPr/>
          <p:nvPr/>
        </p:nvCxnSpPr>
        <p:spPr>
          <a:xfrm flipV="1">
            <a:off x="6771227" y="1584717"/>
            <a:ext cx="1746" cy="3079308"/>
          </a:xfrm>
          <a:prstGeom prst="straightConnector1">
            <a:avLst/>
          </a:prstGeom>
          <a:ln w="22225">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3" name="Slide Number Placeholder 2"/>
          <p:cNvSpPr>
            <a:spLocks noGrp="1"/>
          </p:cNvSpPr>
          <p:nvPr>
            <p:ph type="sldNum" sz="quarter" idx="12"/>
          </p:nvPr>
        </p:nvSpPr>
        <p:spPr/>
        <p:txBody>
          <a:bodyPr/>
          <a:lstStyle/>
          <a:p>
            <a:fld id="{24EAD923-3004-4A31-84C7-9B440B785588}" type="slidenum">
              <a:rPr lang="en-US" smtClean="0"/>
              <a:pPr/>
              <a:t>14</a:t>
            </a:fld>
            <a:endParaRPr lang="en-US" dirty="0"/>
          </a:p>
        </p:txBody>
      </p:sp>
    </p:spTree>
    <p:extLst>
      <p:ext uri="{BB962C8B-B14F-4D97-AF65-F5344CB8AC3E}">
        <p14:creationId xmlns:p14="http://schemas.microsoft.com/office/powerpoint/2010/main" val="5727139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7" presetClass="path" presetSubtype="0" accel="50000" decel="50000" fill="hold" grpId="0" nodeType="clickEffect">
                                  <p:stCondLst>
                                    <p:cond delay="0"/>
                                  </p:stCondLst>
                                  <p:childTnLst>
                                    <p:animMotion origin="layout" path="M -1.45833E-6 -1.85185E-6 L -1.45833E-6 -0.00856 C -1.45833E-6 -0.01227 -0.04023 -0.0169 -0.07278 -0.0169 L -0.14544 -0.0169 " pathEditMode="relative" rAng="0" ptsTypes="AAAA">
                                      <p:cBhvr>
                                        <p:cTn id="6" dur="500" fill="hold"/>
                                        <p:tgtEl>
                                          <p:spTgt spid="66"/>
                                        </p:tgtEl>
                                        <p:attrNameLst>
                                          <p:attrName>ppt_x</p:attrName>
                                          <p:attrName>ppt_y</p:attrName>
                                        </p:attrNameLst>
                                      </p:cBhvr>
                                      <p:rCtr x="-7279" y="-856"/>
                                    </p:animMotion>
                                  </p:childTnLst>
                                </p:cTn>
                              </p:par>
                            </p:childTnLst>
                          </p:cTn>
                        </p:par>
                        <p:par>
                          <p:cTn id="7" fill="hold">
                            <p:stCondLst>
                              <p:cond delay="500"/>
                            </p:stCondLst>
                            <p:childTnLst>
                              <p:par>
                                <p:cTn id="8" presetID="1" presetClass="exit" presetSubtype="0" fill="hold" grpId="1" nodeType="afterEffect">
                                  <p:stCondLst>
                                    <p:cond delay="0"/>
                                  </p:stCondLst>
                                  <p:childTnLst>
                                    <p:set>
                                      <p:cBhvr>
                                        <p:cTn id="9" dur="1" fill="hold">
                                          <p:stCondLst>
                                            <p:cond delay="0"/>
                                          </p:stCondLst>
                                        </p:cTn>
                                        <p:tgtEl>
                                          <p:spTgt spid="66"/>
                                        </p:tgtEl>
                                        <p:attrNameLst>
                                          <p:attrName>style.visibility</p:attrName>
                                        </p:attrNameLst>
                                      </p:cBhvr>
                                      <p:to>
                                        <p:strVal val="hidden"/>
                                      </p:to>
                                    </p:set>
                                  </p:childTnLst>
                                </p:cTn>
                              </p:par>
                            </p:childTnLst>
                          </p:cTn>
                        </p:par>
                        <p:par>
                          <p:cTn id="10" fill="hold">
                            <p:stCondLst>
                              <p:cond delay="500"/>
                            </p:stCondLst>
                            <p:childTnLst>
                              <p:par>
                                <p:cTn id="11" presetID="57" presetClass="path" presetSubtype="0" accel="50000" decel="50000" fill="hold" grpId="0" nodeType="afterEffect">
                                  <p:stCondLst>
                                    <p:cond delay="0"/>
                                  </p:stCondLst>
                                  <p:childTnLst>
                                    <p:animMotion origin="layout" path="M 4.16667E-7 -3.33333E-6 L 4.16667E-7 -0.00856 C 4.16667E-7 -0.0125 -0.0431 -0.01713 -0.0776 -0.01713 L -0.15521 -0.01713 " pathEditMode="relative" rAng="0" ptsTypes="AAAA">
                                      <p:cBhvr>
                                        <p:cTn id="12" dur="500" fill="hold"/>
                                        <p:tgtEl>
                                          <p:spTgt spid="95"/>
                                        </p:tgtEl>
                                        <p:attrNameLst>
                                          <p:attrName>ppt_x</p:attrName>
                                          <p:attrName>ppt_y</p:attrName>
                                        </p:attrNameLst>
                                      </p:cBhvr>
                                      <p:rCtr x="-7760" y="-856"/>
                                    </p:animMotion>
                                  </p:childTnLst>
                                </p:cTn>
                              </p:par>
                            </p:childTnLst>
                          </p:cTn>
                        </p:par>
                        <p:par>
                          <p:cTn id="13" fill="hold">
                            <p:stCondLst>
                              <p:cond delay="1000"/>
                            </p:stCondLst>
                            <p:childTnLst>
                              <p:par>
                                <p:cTn id="14" presetID="1" presetClass="exit" presetSubtype="0" fill="hold" grpId="1" nodeType="afterEffect">
                                  <p:stCondLst>
                                    <p:cond delay="0"/>
                                  </p:stCondLst>
                                  <p:childTnLst>
                                    <p:set>
                                      <p:cBhvr>
                                        <p:cTn id="15" dur="1" fill="hold">
                                          <p:stCondLst>
                                            <p:cond delay="0"/>
                                          </p:stCondLst>
                                        </p:cTn>
                                        <p:tgtEl>
                                          <p:spTgt spid="95"/>
                                        </p:tgtEl>
                                        <p:attrNameLst>
                                          <p:attrName>style.visibility</p:attrName>
                                        </p:attrNameLst>
                                      </p:cBhvr>
                                      <p:to>
                                        <p:strVal val="hidden"/>
                                      </p:to>
                                    </p:set>
                                  </p:childTnLst>
                                </p:cTn>
                              </p:par>
                            </p:childTnLst>
                          </p:cTn>
                        </p:par>
                        <p:par>
                          <p:cTn id="16" fill="hold">
                            <p:stCondLst>
                              <p:cond delay="1000"/>
                            </p:stCondLst>
                            <p:childTnLst>
                              <p:par>
                                <p:cTn id="17" presetID="57" presetClass="path" presetSubtype="0" accel="50000" decel="50000" fill="hold" grpId="0" nodeType="afterEffect">
                                  <p:stCondLst>
                                    <p:cond delay="0"/>
                                  </p:stCondLst>
                                  <p:childTnLst>
                                    <p:animMotion origin="layout" path="M 2.29167E-6 -3.33333E-6 L 2.29167E-6 -0.00856 C 2.29167E-6 -0.0125 -0.0461 -0.01713 -0.08334 -0.01713 L -0.16628 -0.01713 " pathEditMode="relative" rAng="0" ptsTypes="AAAA">
                                      <p:cBhvr>
                                        <p:cTn id="18" dur="500" fill="hold"/>
                                        <p:tgtEl>
                                          <p:spTgt spid="96"/>
                                        </p:tgtEl>
                                        <p:attrNameLst>
                                          <p:attrName>ppt_x</p:attrName>
                                          <p:attrName>ppt_y</p:attrName>
                                        </p:attrNameLst>
                                      </p:cBhvr>
                                      <p:rCtr x="-8320" y="-856"/>
                                    </p:animMotion>
                                  </p:childTnLst>
                                </p:cTn>
                              </p:par>
                            </p:childTnLst>
                          </p:cTn>
                        </p:par>
                        <p:par>
                          <p:cTn id="19" fill="hold">
                            <p:stCondLst>
                              <p:cond delay="1500"/>
                            </p:stCondLst>
                            <p:childTnLst>
                              <p:par>
                                <p:cTn id="20" presetID="1" presetClass="exit" presetSubtype="0" fill="hold" grpId="1" nodeType="afterEffect">
                                  <p:stCondLst>
                                    <p:cond delay="0"/>
                                  </p:stCondLst>
                                  <p:childTnLst>
                                    <p:set>
                                      <p:cBhvr>
                                        <p:cTn id="21" dur="1" fill="hold">
                                          <p:stCondLst>
                                            <p:cond delay="0"/>
                                          </p:stCondLst>
                                        </p:cTn>
                                        <p:tgtEl>
                                          <p:spTgt spid="96"/>
                                        </p:tgtEl>
                                        <p:attrNameLst>
                                          <p:attrName>style.visibility</p:attrName>
                                        </p:attrNameLst>
                                      </p:cBhvr>
                                      <p:to>
                                        <p:strVal val="hidden"/>
                                      </p:to>
                                    </p:set>
                                  </p:childTnLst>
                                </p:cTn>
                              </p:par>
                            </p:childTnLst>
                          </p:cTn>
                        </p:par>
                        <p:par>
                          <p:cTn id="22" fill="hold">
                            <p:stCondLst>
                              <p:cond delay="1500"/>
                            </p:stCondLst>
                            <p:childTnLst>
                              <p:par>
                                <p:cTn id="23" presetID="57" presetClass="path" presetSubtype="0" accel="50000" decel="50000" fill="hold" grpId="0" nodeType="afterEffect">
                                  <p:stCondLst>
                                    <p:cond delay="0"/>
                                  </p:stCondLst>
                                  <p:childTnLst>
                                    <p:animMotion origin="layout" path="M 3.95833E-6 -3.33333E-6 L 3.95833E-6 -0.00879 C 3.95833E-6 -0.0125 -0.04948 -0.01713 -0.0892 -0.01713 L -0.178 -0.01713 " pathEditMode="relative" rAng="0" ptsTypes="AAAA">
                                      <p:cBhvr>
                                        <p:cTn id="24" dur="500" fill="hold"/>
                                        <p:tgtEl>
                                          <p:spTgt spid="97"/>
                                        </p:tgtEl>
                                        <p:attrNameLst>
                                          <p:attrName>ppt_x</p:attrName>
                                          <p:attrName>ppt_y</p:attrName>
                                        </p:attrNameLst>
                                      </p:cBhvr>
                                      <p:rCtr x="-8906" y="-856"/>
                                    </p:animMotion>
                                  </p:childTnLst>
                                </p:cTn>
                              </p:par>
                            </p:childTnLst>
                          </p:cTn>
                        </p:par>
                        <p:par>
                          <p:cTn id="25" fill="hold">
                            <p:stCondLst>
                              <p:cond delay="2000"/>
                            </p:stCondLst>
                            <p:childTnLst>
                              <p:par>
                                <p:cTn id="26" presetID="1" presetClass="exit" presetSubtype="0" fill="hold" grpId="1" nodeType="afterEffect">
                                  <p:stCondLst>
                                    <p:cond delay="0"/>
                                  </p:stCondLst>
                                  <p:childTnLst>
                                    <p:set>
                                      <p:cBhvr>
                                        <p:cTn id="27" dur="1" fill="hold">
                                          <p:stCondLst>
                                            <p:cond delay="0"/>
                                          </p:stCondLst>
                                        </p:cTn>
                                        <p:tgtEl>
                                          <p:spTgt spid="97"/>
                                        </p:tgtEl>
                                        <p:attrNameLst>
                                          <p:attrName>style.visibility</p:attrName>
                                        </p:attrNameLst>
                                      </p:cBhvr>
                                      <p:to>
                                        <p:strVal val="hidden"/>
                                      </p:to>
                                    </p:set>
                                  </p:childTnLst>
                                </p:cTn>
                              </p:par>
                            </p:childTnLst>
                          </p:cTn>
                        </p:par>
                        <p:par>
                          <p:cTn id="28" fill="hold">
                            <p:stCondLst>
                              <p:cond delay="2000"/>
                            </p:stCondLst>
                            <p:childTnLst>
                              <p:par>
                                <p:cTn id="29" presetID="57" presetClass="path" presetSubtype="0" accel="50000" decel="50000" fill="hold" grpId="0" nodeType="afterEffect">
                                  <p:stCondLst>
                                    <p:cond delay="0"/>
                                  </p:stCondLst>
                                  <p:childTnLst>
                                    <p:animMotion origin="layout" path="M -3.95833E-6 -3.33333E-6 L -3.95833E-6 -0.00879 C -3.95833E-6 -0.0125 -0.05247 -0.01713 -0.09453 -0.01713 L -0.18919 -0.01713 " pathEditMode="relative" rAng="0" ptsTypes="AAAA">
                                      <p:cBhvr>
                                        <p:cTn id="30" dur="500" fill="hold"/>
                                        <p:tgtEl>
                                          <p:spTgt spid="98"/>
                                        </p:tgtEl>
                                        <p:attrNameLst>
                                          <p:attrName>ppt_x</p:attrName>
                                          <p:attrName>ppt_y</p:attrName>
                                        </p:attrNameLst>
                                      </p:cBhvr>
                                      <p:rCtr x="-9466" y="-856"/>
                                    </p:animMotion>
                                  </p:childTnLst>
                                </p:cTn>
                              </p:par>
                            </p:childTnLst>
                          </p:cTn>
                        </p:par>
                        <p:par>
                          <p:cTn id="31" fill="hold">
                            <p:stCondLst>
                              <p:cond delay="2500"/>
                            </p:stCondLst>
                            <p:childTnLst>
                              <p:par>
                                <p:cTn id="32" presetID="1" presetClass="exit" presetSubtype="0" fill="hold" grpId="1" nodeType="afterEffect">
                                  <p:stCondLst>
                                    <p:cond delay="0"/>
                                  </p:stCondLst>
                                  <p:childTnLst>
                                    <p:set>
                                      <p:cBhvr>
                                        <p:cTn id="33" dur="1" fill="hold">
                                          <p:stCondLst>
                                            <p:cond delay="0"/>
                                          </p:stCondLst>
                                        </p:cTn>
                                        <p:tgtEl>
                                          <p:spTgt spid="98"/>
                                        </p:tgtEl>
                                        <p:attrNameLst>
                                          <p:attrName>style.visibility</p:attrName>
                                        </p:attrNameLst>
                                      </p:cBhvr>
                                      <p:to>
                                        <p:strVal val="hidden"/>
                                      </p:to>
                                    </p:set>
                                  </p:childTnLst>
                                </p:cTn>
                              </p:par>
                            </p:childTnLst>
                          </p:cTn>
                        </p:par>
                        <p:par>
                          <p:cTn id="34" fill="hold">
                            <p:stCondLst>
                              <p:cond delay="2500"/>
                            </p:stCondLst>
                            <p:childTnLst>
                              <p:par>
                                <p:cTn id="35" presetID="57" presetClass="path" presetSubtype="0" accel="50000" decel="50000" fill="hold" grpId="0" nodeType="afterEffect">
                                  <p:stCondLst>
                                    <p:cond delay="0"/>
                                  </p:stCondLst>
                                  <p:childTnLst>
                                    <p:animMotion origin="layout" path="M -2.08333E-6 7.40741E-7 L -2.08333E-6 -0.0088 C -2.08333E-6 -0.01296 -0.05534 -0.01759 -0.10013 -0.01759 L -0.19987 -0.01759 " pathEditMode="relative" rAng="0" ptsTypes="AAAA">
                                      <p:cBhvr>
                                        <p:cTn id="36" dur="500" fill="hold"/>
                                        <p:tgtEl>
                                          <p:spTgt spid="99"/>
                                        </p:tgtEl>
                                        <p:attrNameLst>
                                          <p:attrName>ppt_x</p:attrName>
                                          <p:attrName>ppt_y</p:attrName>
                                        </p:attrNameLst>
                                      </p:cBhvr>
                                      <p:rCtr x="-10000" y="-880"/>
                                    </p:animMotion>
                                  </p:childTnLst>
                                </p:cTn>
                              </p:par>
                            </p:childTnLst>
                          </p:cTn>
                        </p:par>
                        <p:par>
                          <p:cTn id="37" fill="hold">
                            <p:stCondLst>
                              <p:cond delay="3000"/>
                            </p:stCondLst>
                            <p:childTnLst>
                              <p:par>
                                <p:cTn id="38" presetID="1" presetClass="exit" presetSubtype="0" fill="hold" grpId="1" nodeType="afterEffect">
                                  <p:stCondLst>
                                    <p:cond delay="0"/>
                                  </p:stCondLst>
                                  <p:childTnLst>
                                    <p:set>
                                      <p:cBhvr>
                                        <p:cTn id="39" dur="1" fill="hold">
                                          <p:stCondLst>
                                            <p:cond delay="0"/>
                                          </p:stCondLst>
                                        </p:cTn>
                                        <p:tgtEl>
                                          <p:spTgt spid="99"/>
                                        </p:tgtEl>
                                        <p:attrNameLst>
                                          <p:attrName>style.visibility</p:attrName>
                                        </p:attrNameLst>
                                      </p:cBhvr>
                                      <p:to>
                                        <p:strVal val="hidden"/>
                                      </p:to>
                                    </p:set>
                                  </p:childTnLst>
                                </p:cTn>
                              </p:par>
                            </p:childTnLst>
                          </p:cTn>
                        </p:par>
                        <p:par>
                          <p:cTn id="40" fill="hold">
                            <p:stCondLst>
                              <p:cond delay="3000"/>
                            </p:stCondLst>
                            <p:childTnLst>
                              <p:par>
                                <p:cTn id="41" presetID="57" presetClass="path" presetSubtype="0" accel="50000" decel="50000" fill="hold" grpId="0" nodeType="afterEffect">
                                  <p:stCondLst>
                                    <p:cond delay="0"/>
                                  </p:stCondLst>
                                  <p:childTnLst>
                                    <p:animMotion origin="layout" path="M -2.08333E-7 -3.33333E-6 L -2.08333E-7 -0.00833 C -2.08333E-7 -0.01227 -0.05859 -0.01666 -0.10573 -0.01666 L -0.2112 -0.01666 " pathEditMode="relative" rAng="0" ptsTypes="AAAA">
                                      <p:cBhvr>
                                        <p:cTn id="42" dur="500" fill="hold"/>
                                        <p:tgtEl>
                                          <p:spTgt spid="100"/>
                                        </p:tgtEl>
                                        <p:attrNameLst>
                                          <p:attrName>ppt_x</p:attrName>
                                          <p:attrName>ppt_y</p:attrName>
                                        </p:attrNameLst>
                                      </p:cBhvr>
                                      <p:rCtr x="-10560" y="-833"/>
                                    </p:animMotion>
                                  </p:childTnLst>
                                </p:cTn>
                              </p:par>
                            </p:childTnLst>
                          </p:cTn>
                        </p:par>
                        <p:par>
                          <p:cTn id="43" fill="hold">
                            <p:stCondLst>
                              <p:cond delay="3500"/>
                            </p:stCondLst>
                            <p:childTnLst>
                              <p:par>
                                <p:cTn id="44" presetID="1" presetClass="exit" presetSubtype="0" fill="hold" grpId="1" nodeType="afterEffect">
                                  <p:stCondLst>
                                    <p:cond delay="0"/>
                                  </p:stCondLst>
                                  <p:childTnLst>
                                    <p:set>
                                      <p:cBhvr>
                                        <p:cTn id="45" dur="1" fill="hold">
                                          <p:stCondLst>
                                            <p:cond delay="0"/>
                                          </p:stCondLst>
                                        </p:cTn>
                                        <p:tgtEl>
                                          <p:spTgt spid="100"/>
                                        </p:tgtEl>
                                        <p:attrNameLst>
                                          <p:attrName>style.visibility</p:attrName>
                                        </p:attrNameLst>
                                      </p:cBhvr>
                                      <p:to>
                                        <p:strVal val="hidden"/>
                                      </p:to>
                                    </p:set>
                                  </p:childTnLst>
                                </p:cTn>
                              </p:par>
                            </p:childTnLst>
                          </p:cTn>
                        </p:par>
                        <p:par>
                          <p:cTn id="46" fill="hold">
                            <p:stCondLst>
                              <p:cond delay="3500"/>
                            </p:stCondLst>
                            <p:childTnLst>
                              <p:par>
                                <p:cTn id="47" presetID="57" presetClass="path" presetSubtype="0" accel="50000" decel="50000" fill="hold" grpId="0" nodeType="afterEffect">
                                  <p:stCondLst>
                                    <p:cond delay="0"/>
                                  </p:stCondLst>
                                  <p:childTnLst>
                                    <p:animMotion origin="layout" path="M 1.45833E-6 -4.81481E-6 L 1.45833E-6 -0.00856 C 1.45833E-6 -0.01226 -0.06159 -0.01689 -0.11133 -0.01689 L -0.22227 -0.01689 " pathEditMode="relative" rAng="0" ptsTypes="AAAA">
                                      <p:cBhvr>
                                        <p:cTn id="48" dur="500" fill="hold"/>
                                        <p:tgtEl>
                                          <p:spTgt spid="101"/>
                                        </p:tgtEl>
                                        <p:attrNameLst>
                                          <p:attrName>ppt_x</p:attrName>
                                          <p:attrName>ppt_y</p:attrName>
                                        </p:attrNameLst>
                                      </p:cBhvr>
                                      <p:rCtr x="-11120" y="-856"/>
                                    </p:animMotion>
                                  </p:childTnLst>
                                </p:cTn>
                              </p:par>
                            </p:childTnLst>
                          </p:cTn>
                        </p:par>
                        <p:par>
                          <p:cTn id="49" fill="hold">
                            <p:stCondLst>
                              <p:cond delay="4000"/>
                            </p:stCondLst>
                            <p:childTnLst>
                              <p:par>
                                <p:cTn id="50" presetID="1" presetClass="exit" presetSubtype="0" fill="hold" grpId="1" nodeType="afterEffect">
                                  <p:stCondLst>
                                    <p:cond delay="0"/>
                                  </p:stCondLst>
                                  <p:childTnLst>
                                    <p:set>
                                      <p:cBhvr>
                                        <p:cTn id="51" dur="1" fill="hold">
                                          <p:stCondLst>
                                            <p:cond delay="0"/>
                                          </p:stCondLst>
                                        </p:cTn>
                                        <p:tgtEl>
                                          <p:spTgt spid="101"/>
                                        </p:tgtEl>
                                        <p:attrNameLst>
                                          <p:attrName>style.visibility</p:attrName>
                                        </p:attrNameLst>
                                      </p:cBhvr>
                                      <p:to>
                                        <p:strVal val="hidden"/>
                                      </p:to>
                                    </p:set>
                                  </p:childTnLst>
                                </p:cTn>
                              </p:par>
                            </p:childTnLst>
                          </p:cTn>
                        </p:par>
                        <p:par>
                          <p:cTn id="52" fill="hold">
                            <p:stCondLst>
                              <p:cond delay="4000"/>
                            </p:stCondLst>
                            <p:childTnLst>
                              <p:par>
                                <p:cTn id="53" presetID="57" presetClass="path" presetSubtype="0" accel="50000" decel="50000" fill="hold" grpId="0" nodeType="afterEffect">
                                  <p:stCondLst>
                                    <p:cond delay="0"/>
                                  </p:stCondLst>
                                  <p:childTnLst>
                                    <p:animMotion origin="layout" path="M 3.54167E-6 -3.33333E-6 L 3.54167E-6 -0.00833 C 3.54167E-6 -0.01227 -0.06459 -0.01666 -0.11667 -0.01666 L -0.23308 -0.01666 " pathEditMode="relative" rAng="0" ptsTypes="AAAA">
                                      <p:cBhvr>
                                        <p:cTn id="54" dur="500" fill="hold"/>
                                        <p:tgtEl>
                                          <p:spTgt spid="102"/>
                                        </p:tgtEl>
                                        <p:attrNameLst>
                                          <p:attrName>ppt_x</p:attrName>
                                          <p:attrName>ppt_y</p:attrName>
                                        </p:attrNameLst>
                                      </p:cBhvr>
                                      <p:rCtr x="-11654" y="-833"/>
                                    </p:animMotion>
                                  </p:childTnLst>
                                </p:cTn>
                              </p:par>
                            </p:childTnLst>
                          </p:cTn>
                        </p:par>
                        <p:par>
                          <p:cTn id="55" fill="hold">
                            <p:stCondLst>
                              <p:cond delay="4500"/>
                            </p:stCondLst>
                            <p:childTnLst>
                              <p:par>
                                <p:cTn id="56" presetID="1" presetClass="exit" presetSubtype="0" fill="hold" grpId="1" nodeType="afterEffect">
                                  <p:stCondLst>
                                    <p:cond delay="0"/>
                                  </p:stCondLst>
                                  <p:childTnLst>
                                    <p:set>
                                      <p:cBhvr>
                                        <p:cTn id="57" dur="1" fill="hold">
                                          <p:stCondLst>
                                            <p:cond delay="0"/>
                                          </p:stCondLst>
                                        </p:cTn>
                                        <p:tgtEl>
                                          <p:spTgt spid="102"/>
                                        </p:tgtEl>
                                        <p:attrNameLst>
                                          <p:attrName>style.visibility</p:attrName>
                                        </p:attrNameLst>
                                      </p:cBhvr>
                                      <p:to>
                                        <p:strVal val="hidden"/>
                                      </p:to>
                                    </p:set>
                                  </p:childTnLst>
                                </p:cTn>
                              </p:par>
                            </p:childTnLst>
                          </p:cTn>
                        </p:par>
                        <p:par>
                          <p:cTn id="58" fill="hold">
                            <p:stCondLst>
                              <p:cond delay="4500"/>
                            </p:stCondLst>
                            <p:childTnLst>
                              <p:par>
                                <p:cTn id="59" presetID="57" presetClass="path" presetSubtype="0" accel="50000" decel="50000" fill="hold" grpId="0" nodeType="afterEffect">
                                  <p:stCondLst>
                                    <p:cond delay="0"/>
                                  </p:stCondLst>
                                  <p:childTnLst>
                                    <p:animMotion origin="layout" path="M -4.58333E-6 -3.33333E-6 L -4.58333E-6 -0.00833 C -4.58333E-6 -0.01227 -0.06783 -0.01666 -0.12252 -0.01666 L -0.24479 -0.01666 " pathEditMode="relative" rAng="0" ptsTypes="AAAA">
                                      <p:cBhvr>
                                        <p:cTn id="60" dur="500" fill="hold"/>
                                        <p:tgtEl>
                                          <p:spTgt spid="103"/>
                                        </p:tgtEl>
                                        <p:attrNameLst>
                                          <p:attrName>ppt_x</p:attrName>
                                          <p:attrName>ppt_y</p:attrName>
                                        </p:attrNameLst>
                                      </p:cBhvr>
                                      <p:rCtr x="-12240" y="-833"/>
                                    </p:animMotion>
                                  </p:childTnLst>
                                </p:cTn>
                              </p:par>
                            </p:childTnLst>
                          </p:cTn>
                        </p:par>
                        <p:par>
                          <p:cTn id="61" fill="hold">
                            <p:stCondLst>
                              <p:cond delay="5000"/>
                            </p:stCondLst>
                            <p:childTnLst>
                              <p:par>
                                <p:cTn id="62" presetID="1" presetClass="exit" presetSubtype="0" fill="hold" grpId="1" nodeType="afterEffect">
                                  <p:stCondLst>
                                    <p:cond delay="0"/>
                                  </p:stCondLst>
                                  <p:childTnLst>
                                    <p:set>
                                      <p:cBhvr>
                                        <p:cTn id="63" dur="1" fill="hold">
                                          <p:stCondLst>
                                            <p:cond delay="0"/>
                                          </p:stCondLst>
                                        </p:cTn>
                                        <p:tgtEl>
                                          <p:spTgt spid="103"/>
                                        </p:tgtEl>
                                        <p:attrNameLst>
                                          <p:attrName>style.visibility</p:attrName>
                                        </p:attrNameLst>
                                      </p:cBhvr>
                                      <p:to>
                                        <p:strVal val="hidden"/>
                                      </p:to>
                                    </p:set>
                                  </p:childTnLst>
                                </p:cTn>
                              </p:par>
                              <p:par>
                                <p:cTn id="64" presetID="1" presetClass="entr" presetSubtype="0" fill="hold" grpId="0" nodeType="withEffect">
                                  <p:stCondLst>
                                    <p:cond delay="0"/>
                                  </p:stCondLst>
                                  <p:childTnLst>
                                    <p:set>
                                      <p:cBhvr>
                                        <p:cTn id="65" dur="1" fill="hold">
                                          <p:stCondLst>
                                            <p:cond delay="0"/>
                                          </p:stCondLst>
                                        </p:cTn>
                                        <p:tgtEl>
                                          <p:spTgt spid="43"/>
                                        </p:tgtEl>
                                        <p:attrNameLst>
                                          <p:attrName>style.visibility</p:attrName>
                                        </p:attrNameLst>
                                      </p:cBhvr>
                                      <p:to>
                                        <p:strVal val="visible"/>
                                      </p:to>
                                    </p:set>
                                  </p:childTnLst>
                                </p:cTn>
                              </p:par>
                              <p:par>
                                <p:cTn id="66" presetID="1" presetClass="entr" presetSubtype="0" fill="hold" grpId="0" nodeType="withEffect">
                                  <p:stCondLst>
                                    <p:cond delay="0"/>
                                  </p:stCondLst>
                                  <p:childTnLst>
                                    <p:set>
                                      <p:cBhvr>
                                        <p:cTn id="67" dur="1" fill="hold">
                                          <p:stCondLst>
                                            <p:cond delay="0"/>
                                          </p:stCondLst>
                                        </p:cTn>
                                        <p:tgtEl>
                                          <p:spTgt spid="49"/>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62"/>
                                        </p:tgtEl>
                                        <p:attrNameLst>
                                          <p:attrName>style.visibility</p:attrName>
                                        </p:attrNameLst>
                                      </p:cBhvr>
                                      <p:to>
                                        <p:strVal val="visible"/>
                                      </p:to>
                                    </p:set>
                                  </p:childTnLst>
                                </p:cTn>
                              </p:par>
                              <p:par>
                                <p:cTn id="70" presetID="1" presetClass="entr" presetSubtype="0" fill="hold" grpId="0" nodeType="withEffect">
                                  <p:stCondLst>
                                    <p:cond delay="0"/>
                                  </p:stCondLst>
                                  <p:childTnLst>
                                    <p:set>
                                      <p:cBhvr>
                                        <p:cTn id="71" dur="1" fill="hold">
                                          <p:stCondLst>
                                            <p:cond delay="0"/>
                                          </p:stCondLst>
                                        </p:cTn>
                                        <p:tgtEl>
                                          <p:spTgt spid="70"/>
                                        </p:tgtEl>
                                        <p:attrNameLst>
                                          <p:attrName>style.visibility</p:attrName>
                                        </p:attrNameLst>
                                      </p:cBhvr>
                                      <p:to>
                                        <p:strVal val="visible"/>
                                      </p:to>
                                    </p:set>
                                  </p:childTnLst>
                                </p:cTn>
                              </p:par>
                              <p:par>
                                <p:cTn id="72" presetID="1" presetClass="entr" presetSubtype="0" fill="hold" grpId="0" nodeType="withEffect">
                                  <p:stCondLst>
                                    <p:cond delay="0"/>
                                  </p:stCondLst>
                                  <p:childTnLst>
                                    <p:set>
                                      <p:cBhvr>
                                        <p:cTn id="73" dur="1" fill="hold">
                                          <p:stCondLst>
                                            <p:cond delay="0"/>
                                          </p:stCondLst>
                                        </p:cTn>
                                        <p:tgtEl>
                                          <p:spTgt spid="71"/>
                                        </p:tgtEl>
                                        <p:attrNameLst>
                                          <p:attrName>style.visibility</p:attrName>
                                        </p:attrNameLst>
                                      </p:cBhvr>
                                      <p:to>
                                        <p:strVal val="visible"/>
                                      </p:to>
                                    </p:set>
                                  </p:childTnLst>
                                </p:cTn>
                              </p:par>
                              <p:par>
                                <p:cTn id="74" presetID="1" presetClass="entr" presetSubtype="0" fill="hold" grpId="0" nodeType="withEffect">
                                  <p:stCondLst>
                                    <p:cond delay="0"/>
                                  </p:stCondLst>
                                  <p:childTnLst>
                                    <p:set>
                                      <p:cBhvr>
                                        <p:cTn id="75" dur="1" fill="hold">
                                          <p:stCondLst>
                                            <p:cond delay="0"/>
                                          </p:stCondLst>
                                        </p:cTn>
                                        <p:tgtEl>
                                          <p:spTgt spid="72"/>
                                        </p:tgtEl>
                                        <p:attrNameLst>
                                          <p:attrName>style.visibility</p:attrName>
                                        </p:attrNameLst>
                                      </p:cBhvr>
                                      <p:to>
                                        <p:strVal val="visible"/>
                                      </p:to>
                                    </p:set>
                                  </p:childTnLst>
                                </p:cTn>
                              </p:par>
                              <p:par>
                                <p:cTn id="76" presetID="1" presetClass="entr" presetSubtype="0" fill="hold" grpId="0" nodeType="withEffect">
                                  <p:stCondLst>
                                    <p:cond delay="0"/>
                                  </p:stCondLst>
                                  <p:childTnLst>
                                    <p:set>
                                      <p:cBhvr>
                                        <p:cTn id="77" dur="1" fill="hold">
                                          <p:stCondLst>
                                            <p:cond delay="0"/>
                                          </p:stCondLst>
                                        </p:cTn>
                                        <p:tgtEl>
                                          <p:spTgt spid="73"/>
                                        </p:tgtEl>
                                        <p:attrNameLst>
                                          <p:attrName>style.visibility</p:attrName>
                                        </p:attrNameLst>
                                      </p:cBhvr>
                                      <p:to>
                                        <p:strVal val="visible"/>
                                      </p:to>
                                    </p:set>
                                  </p:childTnLst>
                                </p:cTn>
                              </p:par>
                              <p:par>
                                <p:cTn id="78" presetID="1" presetClass="entr" presetSubtype="0" fill="hold" grpId="0" nodeType="withEffect">
                                  <p:stCondLst>
                                    <p:cond delay="0"/>
                                  </p:stCondLst>
                                  <p:childTnLst>
                                    <p:set>
                                      <p:cBhvr>
                                        <p:cTn id="79" dur="1" fill="hold">
                                          <p:stCondLst>
                                            <p:cond delay="0"/>
                                          </p:stCondLst>
                                        </p:cTn>
                                        <p:tgtEl>
                                          <p:spTgt spid="76"/>
                                        </p:tgtEl>
                                        <p:attrNameLst>
                                          <p:attrName>style.visibility</p:attrName>
                                        </p:attrNameLst>
                                      </p:cBhvr>
                                      <p:to>
                                        <p:strVal val="visible"/>
                                      </p:to>
                                    </p:set>
                                  </p:childTnLst>
                                </p:cTn>
                              </p:par>
                              <p:par>
                                <p:cTn id="80" presetID="1" presetClass="entr" presetSubtype="0" fill="hold" grpId="0" nodeType="withEffect">
                                  <p:stCondLst>
                                    <p:cond delay="0"/>
                                  </p:stCondLst>
                                  <p:childTnLst>
                                    <p:set>
                                      <p:cBhvr>
                                        <p:cTn id="81" dur="1" fill="hold">
                                          <p:stCondLst>
                                            <p:cond delay="0"/>
                                          </p:stCondLst>
                                        </p:cTn>
                                        <p:tgtEl>
                                          <p:spTgt spid="77"/>
                                        </p:tgtEl>
                                        <p:attrNameLst>
                                          <p:attrName>style.visibility</p:attrName>
                                        </p:attrNameLst>
                                      </p:cBhvr>
                                      <p:to>
                                        <p:strVal val="visible"/>
                                      </p:to>
                                    </p:set>
                                  </p:childTnLst>
                                </p:cTn>
                              </p:par>
                              <p:par>
                                <p:cTn id="82" presetID="1" presetClass="entr" presetSubtype="0" fill="hold" grpId="0" nodeType="withEffect">
                                  <p:stCondLst>
                                    <p:cond delay="0"/>
                                  </p:stCondLst>
                                  <p:childTnLst>
                                    <p:set>
                                      <p:cBhvr>
                                        <p:cTn id="83"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6" grpId="1" animBg="1"/>
      <p:bldP spid="95" grpId="0" animBg="1"/>
      <p:bldP spid="95" grpId="1" animBg="1"/>
      <p:bldP spid="96" grpId="0" animBg="1"/>
      <p:bldP spid="96" grpId="1" animBg="1"/>
      <p:bldP spid="97" grpId="0" animBg="1"/>
      <p:bldP spid="97" grpId="1" animBg="1"/>
      <p:bldP spid="98" grpId="0" animBg="1"/>
      <p:bldP spid="98" grpId="1" animBg="1"/>
      <p:bldP spid="99" grpId="0" animBg="1"/>
      <p:bldP spid="99" grpId="1" animBg="1"/>
      <p:bldP spid="100" grpId="0" animBg="1"/>
      <p:bldP spid="100" grpId="1" animBg="1"/>
      <p:bldP spid="101" grpId="0" animBg="1"/>
      <p:bldP spid="101" grpId="1" animBg="1"/>
      <p:bldP spid="102" grpId="0" animBg="1"/>
      <p:bldP spid="102" grpId="1" animBg="1"/>
      <p:bldP spid="103" grpId="0" animBg="1"/>
      <p:bldP spid="103" grpId="1" animBg="1"/>
      <p:bldP spid="43" grpId="0" animBg="1"/>
      <p:bldP spid="49" grpId="0" animBg="1"/>
      <p:bldP spid="62" grpId="0" animBg="1"/>
      <p:bldP spid="70" grpId="0" animBg="1"/>
      <p:bldP spid="71" grpId="0" animBg="1"/>
      <p:bldP spid="72" grpId="0" animBg="1"/>
      <p:bldP spid="73" grpId="0" animBg="1"/>
      <p:bldP spid="76" grpId="0" animBg="1"/>
      <p:bldP spid="77" grpId="0" animBg="1"/>
      <p:bldP spid="7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extBox 83"/>
          <p:cNvSpPr txBox="1"/>
          <p:nvPr/>
        </p:nvSpPr>
        <p:spPr>
          <a:xfrm>
            <a:off x="6601734" y="4641199"/>
            <a:ext cx="4788404" cy="400110"/>
          </a:xfrm>
          <a:prstGeom prst="rect">
            <a:avLst/>
          </a:prstGeom>
          <a:noFill/>
        </p:spPr>
        <p:txBody>
          <a:bodyPr wrap="square" rtlCol="0">
            <a:spAutoFit/>
          </a:bodyPr>
          <a:lstStyle/>
          <a:p>
            <a:pPr algn="ctr"/>
            <a:r>
              <a:rPr lang="en-US" sz="2000" b="1" dirty="0">
                <a:solidFill>
                  <a:srgbClr val="000000"/>
                </a:solidFill>
              </a:rPr>
              <a:t>% of </a:t>
            </a:r>
            <a:r>
              <a:rPr lang="en-US" sz="2000" b="1" dirty="0" smtClean="0">
                <a:solidFill>
                  <a:srgbClr val="000000"/>
                </a:solidFill>
              </a:rPr>
              <a:t>Pages in GPU </a:t>
            </a:r>
            <a:r>
              <a:rPr lang="en-US" sz="2000" b="1" dirty="0">
                <a:solidFill>
                  <a:srgbClr val="000000"/>
                </a:solidFill>
              </a:rPr>
              <a:t>Memory</a:t>
            </a:r>
          </a:p>
        </p:txBody>
      </p:sp>
      <p:sp>
        <p:nvSpPr>
          <p:cNvPr id="75" name="Rounded Rectangle 74"/>
          <p:cNvSpPr/>
          <p:nvPr/>
        </p:nvSpPr>
        <p:spPr>
          <a:xfrm>
            <a:off x="782865" y="4390498"/>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000" dirty="0"/>
          </a:p>
        </p:txBody>
      </p:sp>
      <p:sp>
        <p:nvSpPr>
          <p:cNvPr id="40" name="Title 1"/>
          <p:cNvSpPr>
            <a:spLocks noGrp="1"/>
          </p:cNvSpPr>
          <p:nvPr>
            <p:ph type="title"/>
          </p:nvPr>
        </p:nvSpPr>
        <p:spPr/>
        <p:txBody>
          <a:bodyPr>
            <a:normAutofit/>
          </a:bodyPr>
          <a:lstStyle/>
          <a:p>
            <a:r>
              <a:rPr lang="en-US" dirty="0" smtClean="0"/>
              <a:t>GPU Bandwidth Utilization</a:t>
            </a:r>
            <a:endParaRPr lang="en-US" dirty="0"/>
          </a:p>
        </p:txBody>
      </p:sp>
      <p:sp>
        <p:nvSpPr>
          <p:cNvPr id="19" name="Rounded Rectangle 18"/>
          <p:cNvSpPr/>
          <p:nvPr/>
        </p:nvSpPr>
        <p:spPr>
          <a:xfrm>
            <a:off x="701726" y="4319943"/>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000" dirty="0">
                <a:solidFill>
                  <a:srgbClr val="000000"/>
                </a:solidFill>
              </a:rPr>
              <a:t>GDDR5</a:t>
            </a:r>
            <a:endParaRPr lang="en-US" sz="2000" dirty="0"/>
          </a:p>
          <a:p>
            <a:pPr algn="ctr"/>
            <a:endParaRPr lang="en-US" sz="2000" dirty="0">
              <a:solidFill>
                <a:srgbClr val="000000"/>
              </a:solidFill>
            </a:endParaRPr>
          </a:p>
        </p:txBody>
      </p:sp>
      <p:sp>
        <p:nvSpPr>
          <p:cNvPr id="7" name="Rounded Rectangle 6"/>
          <p:cNvSpPr/>
          <p:nvPr/>
        </p:nvSpPr>
        <p:spPr>
          <a:xfrm>
            <a:off x="917471" y="2100745"/>
            <a:ext cx="1069023" cy="959556"/>
          </a:xfrm>
          <a:prstGeom prst="roundRect">
            <a:avLst/>
          </a:prstGeom>
          <a:solidFill>
            <a:schemeClr val="tx2"/>
          </a:solidFill>
          <a:ln>
            <a:solidFill>
              <a:schemeClr val="tx2">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bg1"/>
                </a:solidFill>
              </a:rPr>
              <a:t>GPU</a:t>
            </a:r>
          </a:p>
        </p:txBody>
      </p:sp>
      <p:sp>
        <p:nvSpPr>
          <p:cNvPr id="12" name="TextBox 11"/>
          <p:cNvSpPr txBox="1"/>
          <p:nvPr/>
        </p:nvSpPr>
        <p:spPr>
          <a:xfrm>
            <a:off x="1458598" y="3544807"/>
            <a:ext cx="1335544" cy="365934"/>
          </a:xfrm>
          <a:prstGeom prst="rect">
            <a:avLst/>
          </a:prstGeom>
          <a:noFill/>
        </p:spPr>
        <p:txBody>
          <a:bodyPr wrap="square" rtlCol="0">
            <a:spAutoFit/>
          </a:bodyPr>
          <a:lstStyle/>
          <a:p>
            <a:r>
              <a:rPr lang="en-US" sz="1778" dirty="0"/>
              <a:t>200 GB/s</a:t>
            </a:r>
          </a:p>
        </p:txBody>
      </p:sp>
      <p:grpSp>
        <p:nvGrpSpPr>
          <p:cNvPr id="28" name="Group 27"/>
          <p:cNvGrpSpPr/>
          <p:nvPr/>
        </p:nvGrpSpPr>
        <p:grpSpPr>
          <a:xfrm>
            <a:off x="1983073" y="2063290"/>
            <a:ext cx="1524559" cy="857725"/>
            <a:chOff x="1522390" y="1615529"/>
            <a:chExt cx="1372103" cy="771952"/>
          </a:xfrm>
        </p:grpSpPr>
        <p:cxnSp>
          <p:nvCxnSpPr>
            <p:cNvPr id="11" name="Straight Arrow Connector 10"/>
            <p:cNvCxnSpPr/>
            <p:nvPr/>
          </p:nvCxnSpPr>
          <p:spPr>
            <a:xfrm>
              <a:off x="1522390" y="2054296"/>
              <a:ext cx="1362364" cy="3846"/>
            </a:xfrm>
            <a:prstGeom prst="straightConnector1">
              <a:avLst/>
            </a:prstGeom>
            <a:ln w="38100" cmpd="sng">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1523210" y="2058141"/>
              <a:ext cx="1371283" cy="329340"/>
            </a:xfrm>
            <a:prstGeom prst="rect">
              <a:avLst/>
            </a:prstGeom>
            <a:noFill/>
          </p:spPr>
          <p:txBody>
            <a:bodyPr wrap="square" rtlCol="0">
              <a:spAutoFit/>
            </a:bodyPr>
            <a:lstStyle/>
            <a:p>
              <a:pPr algn="ctr"/>
              <a:r>
                <a:rPr lang="en-US" sz="1778" dirty="0"/>
                <a:t>80 GB/s</a:t>
              </a:r>
            </a:p>
          </p:txBody>
        </p:sp>
        <p:sp>
          <p:nvSpPr>
            <p:cNvPr id="15" name="TextBox 14"/>
            <p:cNvSpPr txBox="1"/>
            <p:nvPr/>
          </p:nvSpPr>
          <p:spPr>
            <a:xfrm>
              <a:off x="1600838" y="1615529"/>
              <a:ext cx="1237675" cy="329340"/>
            </a:xfrm>
            <a:prstGeom prst="rect">
              <a:avLst/>
            </a:prstGeom>
            <a:noFill/>
          </p:spPr>
          <p:txBody>
            <a:bodyPr wrap="square" rtlCol="0">
              <a:spAutoFit/>
            </a:bodyPr>
            <a:lstStyle/>
            <a:p>
              <a:pPr algn="ctr"/>
              <a:r>
                <a:rPr lang="en-US" sz="1778" dirty="0" err="1"/>
                <a:t>NVLink</a:t>
              </a:r>
              <a:endParaRPr lang="en-US" sz="1778" dirty="0"/>
            </a:p>
          </p:txBody>
        </p:sp>
      </p:grpSp>
      <p:sp>
        <p:nvSpPr>
          <p:cNvPr id="79" name="Rectangle 78"/>
          <p:cNvSpPr/>
          <p:nvPr/>
        </p:nvSpPr>
        <p:spPr>
          <a:xfrm>
            <a:off x="798076" y="4677053"/>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cxnSp>
        <p:nvCxnSpPr>
          <p:cNvPr id="25" name="Straight Arrow Connector 24"/>
          <p:cNvCxnSpPr>
            <a:stCxn id="7" idx="2"/>
            <a:endCxn id="19" idx="0"/>
          </p:cNvCxnSpPr>
          <p:nvPr/>
        </p:nvCxnSpPr>
        <p:spPr>
          <a:xfrm flipH="1">
            <a:off x="1449609" y="3060302"/>
            <a:ext cx="2373" cy="1259641"/>
          </a:xfrm>
          <a:prstGeom prst="straightConnector1">
            <a:avLst/>
          </a:prstGeom>
          <a:ln w="38100" cmpd="sng">
            <a:solidFill>
              <a:schemeClr val="tx1"/>
            </a:solidFill>
            <a:headEnd type="arrow"/>
            <a:tailEnd type="arrow"/>
          </a:ln>
        </p:spPr>
        <p:style>
          <a:lnRef idx="2">
            <a:schemeClr val="dk1"/>
          </a:lnRef>
          <a:fillRef idx="0">
            <a:schemeClr val="dk1"/>
          </a:fillRef>
          <a:effectRef idx="1">
            <a:schemeClr val="dk1"/>
          </a:effectRef>
          <a:fontRef idx="minor">
            <a:schemeClr val="tx1"/>
          </a:fontRef>
        </p:style>
      </p:cxnSp>
      <p:sp>
        <p:nvSpPr>
          <p:cNvPr id="64" name="Rectangle 63"/>
          <p:cNvSpPr/>
          <p:nvPr/>
        </p:nvSpPr>
        <p:spPr>
          <a:xfrm>
            <a:off x="932615" y="467627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5" name="Rectangle 64"/>
          <p:cNvSpPr/>
          <p:nvPr/>
        </p:nvSpPr>
        <p:spPr>
          <a:xfrm>
            <a:off x="1067926" y="467627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6" name="Rectangle 65"/>
          <p:cNvSpPr/>
          <p:nvPr/>
        </p:nvSpPr>
        <p:spPr>
          <a:xfrm>
            <a:off x="1202465" y="467550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8" name="Rectangle 67"/>
          <p:cNvSpPr/>
          <p:nvPr/>
        </p:nvSpPr>
        <p:spPr>
          <a:xfrm>
            <a:off x="1334682" y="4676279"/>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9" name="Rectangle 68"/>
          <p:cNvSpPr/>
          <p:nvPr/>
        </p:nvSpPr>
        <p:spPr>
          <a:xfrm>
            <a:off x="1469993" y="467627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0" name="Rectangle 69"/>
          <p:cNvSpPr/>
          <p:nvPr/>
        </p:nvSpPr>
        <p:spPr>
          <a:xfrm>
            <a:off x="1604532" y="467550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1" name="Rectangle 70"/>
          <p:cNvSpPr/>
          <p:nvPr/>
        </p:nvSpPr>
        <p:spPr>
          <a:xfrm>
            <a:off x="1739843" y="467550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2" name="Rectangle 71"/>
          <p:cNvSpPr/>
          <p:nvPr/>
        </p:nvSpPr>
        <p:spPr>
          <a:xfrm>
            <a:off x="1874382" y="467472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3" name="Rectangle 72"/>
          <p:cNvSpPr/>
          <p:nvPr/>
        </p:nvSpPr>
        <p:spPr>
          <a:xfrm>
            <a:off x="2006598" y="4675503"/>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1" name="Rectangle 40"/>
          <p:cNvSpPr/>
          <p:nvPr/>
        </p:nvSpPr>
        <p:spPr>
          <a:xfrm>
            <a:off x="801826" y="467358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2" name="Rectangle 41"/>
          <p:cNvSpPr/>
          <p:nvPr/>
        </p:nvSpPr>
        <p:spPr>
          <a:xfrm>
            <a:off x="936365" y="46728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3" name="Rectangle 42"/>
          <p:cNvSpPr/>
          <p:nvPr/>
        </p:nvSpPr>
        <p:spPr>
          <a:xfrm>
            <a:off x="1071676" y="46728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4" name="Rectangle 43"/>
          <p:cNvSpPr/>
          <p:nvPr/>
        </p:nvSpPr>
        <p:spPr>
          <a:xfrm>
            <a:off x="1206215" y="467203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5" name="Rectangle 44"/>
          <p:cNvSpPr/>
          <p:nvPr/>
        </p:nvSpPr>
        <p:spPr>
          <a:xfrm>
            <a:off x="1338432" y="467281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6" name="Rectangle 45"/>
          <p:cNvSpPr/>
          <p:nvPr/>
        </p:nvSpPr>
        <p:spPr>
          <a:xfrm>
            <a:off x="1473743" y="46728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7" name="Rectangle 46"/>
          <p:cNvSpPr/>
          <p:nvPr/>
        </p:nvSpPr>
        <p:spPr>
          <a:xfrm>
            <a:off x="1608282" y="467203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8" name="Rectangle 47"/>
          <p:cNvSpPr/>
          <p:nvPr/>
        </p:nvSpPr>
        <p:spPr>
          <a:xfrm>
            <a:off x="1743593" y="467203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9" name="Rectangle 48"/>
          <p:cNvSpPr/>
          <p:nvPr/>
        </p:nvSpPr>
        <p:spPr>
          <a:xfrm>
            <a:off x="1878132" y="4671260"/>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50" name="Rectangle 49"/>
          <p:cNvSpPr/>
          <p:nvPr/>
        </p:nvSpPr>
        <p:spPr>
          <a:xfrm>
            <a:off x="2010348" y="467203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cxnSp>
        <p:nvCxnSpPr>
          <p:cNvPr id="55" name="Straight Arrow Connector 54"/>
          <p:cNvCxnSpPr/>
          <p:nvPr/>
        </p:nvCxnSpPr>
        <p:spPr>
          <a:xfrm flipV="1">
            <a:off x="6771227" y="1584717"/>
            <a:ext cx="1746" cy="3079308"/>
          </a:xfrm>
          <a:prstGeom prst="straightConnector1">
            <a:avLst/>
          </a:prstGeom>
          <a:ln w="22225">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p:nvPr/>
        </p:nvCxnSpPr>
        <p:spPr>
          <a:xfrm>
            <a:off x="6761308" y="4663819"/>
            <a:ext cx="4505936" cy="3511"/>
          </a:xfrm>
          <a:prstGeom prst="straightConnector1">
            <a:avLst/>
          </a:prstGeom>
          <a:ln w="22225">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V="1">
            <a:off x="6773792" y="3859053"/>
            <a:ext cx="4395529" cy="18169"/>
          </a:xfrm>
          <a:prstGeom prst="straightConnector1">
            <a:avLst/>
          </a:prstGeom>
          <a:ln w="22225">
            <a:solidFill>
              <a:schemeClr val="accent5"/>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flipV="1">
            <a:off x="6785454" y="2692727"/>
            <a:ext cx="4407190" cy="12908"/>
          </a:xfrm>
          <a:prstGeom prst="straightConnector1">
            <a:avLst/>
          </a:prstGeom>
          <a:ln w="22225">
            <a:solidFill>
              <a:srgbClr val="7030A0"/>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6339777" y="3689137"/>
            <a:ext cx="503982" cy="365934"/>
          </a:xfrm>
          <a:prstGeom prst="rect">
            <a:avLst/>
          </a:prstGeom>
          <a:noFill/>
        </p:spPr>
        <p:txBody>
          <a:bodyPr wrap="square" rtlCol="0">
            <a:spAutoFit/>
          </a:bodyPr>
          <a:lstStyle/>
          <a:p>
            <a:pPr algn="ctr"/>
            <a:r>
              <a:rPr lang="en-US" sz="1778" dirty="0">
                <a:solidFill>
                  <a:srgbClr val="000000"/>
                </a:solidFill>
              </a:rPr>
              <a:t>80</a:t>
            </a:r>
          </a:p>
        </p:txBody>
      </p:sp>
      <p:sp>
        <p:nvSpPr>
          <p:cNvPr id="78" name="TextBox 77"/>
          <p:cNvSpPr txBox="1"/>
          <p:nvPr/>
        </p:nvSpPr>
        <p:spPr>
          <a:xfrm>
            <a:off x="6251579" y="2517549"/>
            <a:ext cx="592180" cy="365934"/>
          </a:xfrm>
          <a:prstGeom prst="rect">
            <a:avLst/>
          </a:prstGeom>
          <a:noFill/>
        </p:spPr>
        <p:txBody>
          <a:bodyPr wrap="square" rtlCol="0">
            <a:spAutoFit/>
          </a:bodyPr>
          <a:lstStyle/>
          <a:p>
            <a:pPr algn="ctr"/>
            <a:r>
              <a:rPr lang="en-US" sz="1778" dirty="0">
                <a:solidFill>
                  <a:srgbClr val="000000"/>
                </a:solidFill>
              </a:rPr>
              <a:t>200</a:t>
            </a:r>
          </a:p>
        </p:txBody>
      </p:sp>
      <p:sp>
        <p:nvSpPr>
          <p:cNvPr id="80" name="TextBox 79"/>
          <p:cNvSpPr txBox="1"/>
          <p:nvPr/>
        </p:nvSpPr>
        <p:spPr>
          <a:xfrm>
            <a:off x="6238979" y="1659808"/>
            <a:ext cx="592180" cy="365934"/>
          </a:xfrm>
          <a:prstGeom prst="rect">
            <a:avLst/>
          </a:prstGeom>
          <a:noFill/>
        </p:spPr>
        <p:txBody>
          <a:bodyPr wrap="square" rtlCol="0">
            <a:spAutoFit/>
          </a:bodyPr>
          <a:lstStyle/>
          <a:p>
            <a:pPr algn="ctr"/>
            <a:r>
              <a:rPr lang="en-US" sz="1778" dirty="0">
                <a:solidFill>
                  <a:srgbClr val="000000"/>
                </a:solidFill>
              </a:rPr>
              <a:t>280</a:t>
            </a:r>
          </a:p>
        </p:txBody>
      </p:sp>
      <p:sp>
        <p:nvSpPr>
          <p:cNvPr id="81" name="TextBox 80"/>
          <p:cNvSpPr txBox="1"/>
          <p:nvPr/>
        </p:nvSpPr>
        <p:spPr>
          <a:xfrm>
            <a:off x="8111945" y="3805595"/>
            <a:ext cx="3074302" cy="400110"/>
          </a:xfrm>
          <a:prstGeom prst="rect">
            <a:avLst/>
          </a:prstGeom>
          <a:noFill/>
        </p:spPr>
        <p:txBody>
          <a:bodyPr wrap="square" rtlCol="0">
            <a:spAutoFit/>
          </a:bodyPr>
          <a:lstStyle/>
          <a:p>
            <a:pPr algn="ctr"/>
            <a:r>
              <a:rPr lang="en-US" sz="2000" dirty="0" smtClean="0">
                <a:solidFill>
                  <a:srgbClr val="558ED5"/>
                </a:solidFill>
              </a:rPr>
              <a:t>DDR4 BW</a:t>
            </a:r>
            <a:endParaRPr lang="en-US" sz="2000" dirty="0">
              <a:solidFill>
                <a:srgbClr val="558ED5"/>
              </a:solidFill>
            </a:endParaRPr>
          </a:p>
        </p:txBody>
      </p:sp>
      <p:sp>
        <p:nvSpPr>
          <p:cNvPr id="82" name="TextBox 81"/>
          <p:cNvSpPr txBox="1"/>
          <p:nvPr/>
        </p:nvSpPr>
        <p:spPr>
          <a:xfrm>
            <a:off x="7534447" y="2627387"/>
            <a:ext cx="2891262" cy="400110"/>
          </a:xfrm>
          <a:prstGeom prst="rect">
            <a:avLst/>
          </a:prstGeom>
          <a:noFill/>
        </p:spPr>
        <p:txBody>
          <a:bodyPr wrap="square" rtlCol="0">
            <a:spAutoFit/>
          </a:bodyPr>
          <a:lstStyle/>
          <a:p>
            <a:pPr algn="r"/>
            <a:r>
              <a:rPr lang="en-US" sz="2000" dirty="0" smtClean="0">
                <a:solidFill>
                  <a:srgbClr val="7030A0"/>
                </a:solidFill>
              </a:rPr>
              <a:t>GDDR5 BW</a:t>
            </a:r>
            <a:endParaRPr lang="en-US" sz="2000" dirty="0">
              <a:solidFill>
                <a:srgbClr val="7030A0"/>
              </a:solidFill>
            </a:endParaRPr>
          </a:p>
        </p:txBody>
      </p:sp>
      <p:sp>
        <p:nvSpPr>
          <p:cNvPr id="85" name="TextBox 84"/>
          <p:cNvSpPr txBox="1"/>
          <p:nvPr/>
        </p:nvSpPr>
        <p:spPr>
          <a:xfrm rot="16200000">
            <a:off x="4640693" y="2902935"/>
            <a:ext cx="3074302" cy="400110"/>
          </a:xfrm>
          <a:prstGeom prst="rect">
            <a:avLst/>
          </a:prstGeom>
          <a:noFill/>
        </p:spPr>
        <p:txBody>
          <a:bodyPr wrap="square" rtlCol="0">
            <a:spAutoFit/>
          </a:bodyPr>
          <a:lstStyle/>
          <a:p>
            <a:pPr algn="ctr"/>
            <a:r>
              <a:rPr lang="en-US" sz="2000" b="1" dirty="0">
                <a:solidFill>
                  <a:srgbClr val="000000"/>
                </a:solidFill>
              </a:rPr>
              <a:t>Total Bandwidth (GB/s)</a:t>
            </a:r>
          </a:p>
        </p:txBody>
      </p:sp>
      <p:sp>
        <p:nvSpPr>
          <p:cNvPr id="86" name="TextBox 85"/>
          <p:cNvSpPr txBox="1"/>
          <p:nvPr/>
        </p:nvSpPr>
        <p:spPr>
          <a:xfrm>
            <a:off x="6446207" y="4548131"/>
            <a:ext cx="503982" cy="365934"/>
          </a:xfrm>
          <a:prstGeom prst="rect">
            <a:avLst/>
          </a:prstGeom>
          <a:noFill/>
        </p:spPr>
        <p:txBody>
          <a:bodyPr wrap="square" rtlCol="0">
            <a:spAutoFit/>
          </a:bodyPr>
          <a:lstStyle/>
          <a:p>
            <a:pPr algn="ctr"/>
            <a:r>
              <a:rPr lang="en-US" sz="1778" dirty="0">
                <a:solidFill>
                  <a:srgbClr val="000000"/>
                </a:solidFill>
              </a:rPr>
              <a:t>0</a:t>
            </a:r>
          </a:p>
        </p:txBody>
      </p:sp>
      <p:sp>
        <p:nvSpPr>
          <p:cNvPr id="87" name="TextBox 86"/>
          <p:cNvSpPr txBox="1"/>
          <p:nvPr/>
        </p:nvSpPr>
        <p:spPr>
          <a:xfrm>
            <a:off x="11064368" y="4612991"/>
            <a:ext cx="699684" cy="365934"/>
          </a:xfrm>
          <a:prstGeom prst="rect">
            <a:avLst/>
          </a:prstGeom>
          <a:noFill/>
        </p:spPr>
        <p:txBody>
          <a:bodyPr wrap="square" rtlCol="0">
            <a:spAutoFit/>
          </a:bodyPr>
          <a:lstStyle/>
          <a:p>
            <a:pPr algn="ctr"/>
            <a:r>
              <a:rPr lang="en-US" sz="1778" dirty="0">
                <a:solidFill>
                  <a:srgbClr val="000000"/>
                </a:solidFill>
              </a:rPr>
              <a:t>100</a:t>
            </a:r>
          </a:p>
        </p:txBody>
      </p:sp>
      <p:sp>
        <p:nvSpPr>
          <p:cNvPr id="89" name="Oval 88"/>
          <p:cNvSpPr/>
          <p:nvPr/>
        </p:nvSpPr>
        <p:spPr>
          <a:xfrm>
            <a:off x="11070248" y="2551066"/>
            <a:ext cx="274017" cy="260279"/>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0" name="TextBox 89"/>
          <p:cNvSpPr txBox="1"/>
          <p:nvPr/>
        </p:nvSpPr>
        <p:spPr>
          <a:xfrm>
            <a:off x="689721" y="5912248"/>
            <a:ext cx="10734272" cy="553998"/>
          </a:xfrm>
          <a:prstGeom prst="rect">
            <a:avLst/>
          </a:prstGeom>
          <a:noFill/>
        </p:spPr>
        <p:txBody>
          <a:bodyPr wrap="square" rtlCol="0">
            <a:spAutoFit/>
          </a:bodyPr>
          <a:lstStyle/>
          <a:p>
            <a:pPr algn="ctr"/>
            <a:r>
              <a:rPr lang="en-US" sz="3000" dirty="0">
                <a:solidFill>
                  <a:srgbClr val="FF0000"/>
                </a:solidFill>
                <a:latin typeface="Helvetica" charset="0"/>
                <a:ea typeface="Helvetica" charset="0"/>
                <a:cs typeface="Helvetica" charset="0"/>
              </a:rPr>
              <a:t>Excessive data in GDDR leads to under-utilization of DDR BW</a:t>
            </a:r>
          </a:p>
        </p:txBody>
      </p:sp>
      <p:cxnSp>
        <p:nvCxnSpPr>
          <p:cNvPr id="63" name="Straight Connector 62"/>
          <p:cNvCxnSpPr/>
          <p:nvPr/>
        </p:nvCxnSpPr>
        <p:spPr>
          <a:xfrm flipH="1" flipV="1">
            <a:off x="9889724" y="4548131"/>
            <a:ext cx="1" cy="18396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9539882" y="4241797"/>
            <a:ext cx="699684" cy="365934"/>
          </a:xfrm>
          <a:prstGeom prst="rect">
            <a:avLst/>
          </a:prstGeom>
          <a:noFill/>
        </p:spPr>
        <p:txBody>
          <a:bodyPr wrap="square" rtlCol="0">
            <a:spAutoFit/>
          </a:bodyPr>
          <a:lstStyle/>
          <a:p>
            <a:pPr algn="ctr"/>
            <a:r>
              <a:rPr lang="en-US" sz="1778" dirty="0" smtClean="0">
                <a:solidFill>
                  <a:srgbClr val="000000"/>
                </a:solidFill>
              </a:rPr>
              <a:t>70</a:t>
            </a:r>
            <a:endParaRPr lang="en-US" sz="1778" dirty="0">
              <a:solidFill>
                <a:srgbClr val="000000"/>
              </a:solidFill>
            </a:endParaRPr>
          </a:p>
        </p:txBody>
      </p:sp>
      <p:grpSp>
        <p:nvGrpSpPr>
          <p:cNvPr id="61" name="Group 60"/>
          <p:cNvGrpSpPr/>
          <p:nvPr/>
        </p:nvGrpSpPr>
        <p:grpSpPr>
          <a:xfrm>
            <a:off x="3475538" y="2230237"/>
            <a:ext cx="1576904" cy="700572"/>
            <a:chOff x="2924987" y="3242581"/>
            <a:chExt cx="1419214" cy="630515"/>
          </a:xfrm>
        </p:grpSpPr>
        <p:sp>
          <p:nvSpPr>
            <p:cNvPr id="74" name="Rounded Rectangle 73"/>
            <p:cNvSpPr/>
            <p:nvPr/>
          </p:nvSpPr>
          <p:spPr>
            <a:xfrm>
              <a:off x="2998012" y="33060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2000" dirty="0"/>
            </a:p>
          </p:txBody>
        </p:sp>
        <p:sp>
          <p:nvSpPr>
            <p:cNvPr id="91" name="Rounded Rectangle 90"/>
            <p:cNvSpPr/>
            <p:nvPr/>
          </p:nvSpPr>
          <p:spPr>
            <a:xfrm>
              <a:off x="2924987" y="32425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000" dirty="0">
                  <a:solidFill>
                    <a:srgbClr val="000000"/>
                  </a:solidFill>
                </a:rPr>
                <a:t>DDR4</a:t>
              </a:r>
              <a:endParaRPr lang="en-US" sz="2000" dirty="0"/>
            </a:p>
            <a:p>
              <a:pPr algn="ctr"/>
              <a:endParaRPr lang="en-US" sz="2000" dirty="0">
                <a:solidFill>
                  <a:srgbClr val="000000"/>
                </a:solidFill>
              </a:endParaRPr>
            </a:p>
          </p:txBody>
        </p:sp>
      </p:grpSp>
      <p:sp>
        <p:nvSpPr>
          <p:cNvPr id="92" name="Oval 91"/>
          <p:cNvSpPr/>
          <p:nvPr/>
        </p:nvSpPr>
        <p:spPr>
          <a:xfrm>
            <a:off x="6754495" y="3739794"/>
            <a:ext cx="274017" cy="260279"/>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 name="Slide Number Placeholder 1"/>
          <p:cNvSpPr>
            <a:spLocks noGrp="1"/>
          </p:cNvSpPr>
          <p:nvPr>
            <p:ph type="sldNum" sz="quarter" idx="12"/>
          </p:nvPr>
        </p:nvSpPr>
        <p:spPr/>
        <p:txBody>
          <a:bodyPr/>
          <a:lstStyle/>
          <a:p>
            <a:fld id="{24EAD923-3004-4A31-84C7-9B440B785588}" type="slidenum">
              <a:rPr lang="en-US" smtClean="0"/>
              <a:pPr/>
              <a:t>15</a:t>
            </a:fld>
            <a:endParaRPr lang="en-US" dirty="0"/>
          </a:p>
        </p:txBody>
      </p:sp>
    </p:spTree>
    <p:extLst>
      <p:ext uri="{BB962C8B-B14F-4D97-AF65-F5344CB8AC3E}">
        <p14:creationId xmlns:p14="http://schemas.microsoft.com/office/powerpoint/2010/main" val="9205168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path" presetSubtype="0" accel="50000" decel="50000" fill="hold" grpId="0" nodeType="clickEffect">
                                  <p:stCondLst>
                                    <p:cond delay="0"/>
                                  </p:stCondLst>
                                  <p:childTnLst>
                                    <p:animMotion origin="layout" path="M 5.78035E-8 -1.38268E-6 L 0.01691 -1.38268E-6 C 0.02457 -1.38268E-6 0.03396 -0.06451 0.03396 -0.11694 L 0.03396 -0.23361 " pathEditMode="relative" rAng="0" ptsTypes="FfFF">
                                      <p:cBhvr>
                                        <p:cTn id="6" dur="500" fill="hold"/>
                                        <p:tgtEl>
                                          <p:spTgt spid="79"/>
                                        </p:tgtEl>
                                        <p:attrNameLst>
                                          <p:attrName>ppt_x</p:attrName>
                                          <p:attrName>ppt_y</p:attrName>
                                        </p:attrNameLst>
                                      </p:cBhvr>
                                      <p:rCtr x="1691" y="-11694"/>
                                    </p:animMotion>
                                  </p:childTnLst>
                                </p:cTn>
                              </p:par>
                            </p:childTnLst>
                          </p:cTn>
                        </p:par>
                        <p:par>
                          <p:cTn id="7" fill="hold">
                            <p:stCondLst>
                              <p:cond delay="500"/>
                            </p:stCondLst>
                            <p:childTnLst>
                              <p:par>
                                <p:cTn id="8" presetID="1" presetClass="exit" presetSubtype="0" fill="hold" grpId="1" nodeType="afterEffect">
                                  <p:stCondLst>
                                    <p:cond delay="0"/>
                                  </p:stCondLst>
                                  <p:childTnLst>
                                    <p:set>
                                      <p:cBhvr>
                                        <p:cTn id="9" dur="1" fill="hold">
                                          <p:stCondLst>
                                            <p:cond delay="0"/>
                                          </p:stCondLst>
                                        </p:cTn>
                                        <p:tgtEl>
                                          <p:spTgt spid="79"/>
                                        </p:tgtEl>
                                        <p:attrNameLst>
                                          <p:attrName>style.visibility</p:attrName>
                                        </p:attrNameLst>
                                      </p:cBhvr>
                                      <p:to>
                                        <p:strVal val="hidden"/>
                                      </p:to>
                                    </p:set>
                                  </p:childTnLst>
                                </p:cTn>
                              </p:par>
                            </p:childTnLst>
                          </p:cTn>
                        </p:par>
                        <p:par>
                          <p:cTn id="10" fill="hold">
                            <p:stCondLst>
                              <p:cond delay="500"/>
                            </p:stCondLst>
                            <p:childTnLst>
                              <p:par>
                                <p:cTn id="11" presetID="50" presetClass="path" presetSubtype="0" accel="50000" decel="50000" fill="hold" grpId="0" nodeType="afterEffect">
                                  <p:stCondLst>
                                    <p:cond delay="0"/>
                                  </p:stCondLst>
                                  <p:childTnLst>
                                    <p:animMotion origin="layout" path="M -4.06915E-6 -3.33333E-6 L 0.01114 -3.33333E-6 C 0.01635 -3.33333E-6 0.023 -0.06507 0.023 -0.11728 L 0.023 -0.23354 " pathEditMode="relative" rAng="0" ptsTypes="FfFF">
                                      <p:cBhvr>
                                        <p:cTn id="12" dur="500" fill="hold"/>
                                        <p:tgtEl>
                                          <p:spTgt spid="64"/>
                                        </p:tgtEl>
                                        <p:attrNameLst>
                                          <p:attrName>ppt_x</p:attrName>
                                          <p:attrName>ppt_y</p:attrName>
                                        </p:attrNameLst>
                                      </p:cBhvr>
                                      <p:rCtr x="1143" y="-11677"/>
                                    </p:animMotion>
                                  </p:childTnLst>
                                </p:cTn>
                              </p:par>
                            </p:childTnLst>
                          </p:cTn>
                        </p:par>
                        <p:par>
                          <p:cTn id="13" fill="hold">
                            <p:stCondLst>
                              <p:cond delay="1000"/>
                            </p:stCondLst>
                            <p:childTnLst>
                              <p:par>
                                <p:cTn id="14" presetID="1" presetClass="exit" presetSubtype="0" fill="hold" grpId="1" nodeType="afterEffect">
                                  <p:stCondLst>
                                    <p:cond delay="0"/>
                                  </p:stCondLst>
                                  <p:childTnLst>
                                    <p:set>
                                      <p:cBhvr>
                                        <p:cTn id="15" dur="1" fill="hold">
                                          <p:stCondLst>
                                            <p:cond delay="0"/>
                                          </p:stCondLst>
                                        </p:cTn>
                                        <p:tgtEl>
                                          <p:spTgt spid="64"/>
                                        </p:tgtEl>
                                        <p:attrNameLst>
                                          <p:attrName>style.visibility</p:attrName>
                                        </p:attrNameLst>
                                      </p:cBhvr>
                                      <p:to>
                                        <p:strVal val="hidden"/>
                                      </p:to>
                                    </p:set>
                                  </p:childTnLst>
                                </p:cTn>
                              </p:par>
                            </p:childTnLst>
                          </p:cTn>
                        </p:par>
                        <p:par>
                          <p:cTn id="16" fill="hold">
                            <p:stCondLst>
                              <p:cond delay="1000"/>
                            </p:stCondLst>
                            <p:childTnLst>
                              <p:par>
                                <p:cTn id="17" presetID="50" presetClass="path" presetSubtype="0" accel="50000" decel="50000" fill="hold" grpId="0" nodeType="afterEffect">
                                  <p:stCondLst>
                                    <p:cond delay="0"/>
                                  </p:stCondLst>
                                  <p:childTnLst>
                                    <p:animMotion origin="layout" path="M -2.50398E-6 -3.33333E-6 L 0.00579 -3.33333E-6 C 0.00839 -3.33333E-6 0.01186 -0.06455 0.01186 -0.11677 L 0.01186 -0.23225 " pathEditMode="relative" rAng="0" ptsTypes="FfFF">
                                      <p:cBhvr>
                                        <p:cTn id="18" dur="500" fill="hold"/>
                                        <p:tgtEl>
                                          <p:spTgt spid="65"/>
                                        </p:tgtEl>
                                        <p:attrNameLst>
                                          <p:attrName>ppt_x</p:attrName>
                                          <p:attrName>ppt_y</p:attrName>
                                        </p:attrNameLst>
                                      </p:cBhvr>
                                      <p:rCtr x="593" y="-11626"/>
                                    </p:animMotion>
                                  </p:childTnLst>
                                </p:cTn>
                              </p:par>
                            </p:childTnLst>
                          </p:cTn>
                        </p:par>
                        <p:par>
                          <p:cTn id="19" fill="hold">
                            <p:stCondLst>
                              <p:cond delay="1500"/>
                            </p:stCondLst>
                            <p:childTnLst>
                              <p:par>
                                <p:cTn id="20" presetID="1" presetClass="exit" presetSubtype="0" fill="hold" grpId="1" nodeType="afterEffect">
                                  <p:stCondLst>
                                    <p:cond delay="0"/>
                                  </p:stCondLst>
                                  <p:childTnLst>
                                    <p:set>
                                      <p:cBhvr>
                                        <p:cTn id="21" dur="1" fill="hold">
                                          <p:stCondLst>
                                            <p:cond delay="0"/>
                                          </p:stCondLst>
                                        </p:cTn>
                                        <p:tgtEl>
                                          <p:spTgt spid="65"/>
                                        </p:tgtEl>
                                        <p:attrNameLst>
                                          <p:attrName>style.visibility</p:attrName>
                                        </p:attrNameLst>
                                      </p:cBhvr>
                                      <p:to>
                                        <p:strVal val="hidden"/>
                                      </p:to>
                                    </p:set>
                                  </p:childTnLst>
                                </p:cTn>
                              </p:par>
                            </p:childTnLst>
                          </p:cTn>
                        </p:par>
                        <p:par>
                          <p:cTn id="22" fill="hold">
                            <p:stCondLst>
                              <p:cond delay="1500"/>
                            </p:stCondLst>
                            <p:childTnLst>
                              <p:par>
                                <p:cTn id="23" presetID="50" presetClass="path" presetSubtype="0" accel="50000" decel="50000" fill="hold" grpId="0" nodeType="afterEffect">
                                  <p:stCondLst>
                                    <p:cond delay="0"/>
                                  </p:stCondLst>
                                  <p:childTnLst>
                                    <p:animMotion origin="layout" path="M 2.26852E-6 -3.33333E-6 L 0.00188 -3.33333E-6 C 0.00275 -3.33333E-6 0.0039 -0.06507 0.0039 -0.11754 L 0.0039 -0.23354 " pathEditMode="relative" rAng="0" ptsTypes="FfFF">
                                      <p:cBhvr>
                                        <p:cTn id="24" dur="500" fill="hold"/>
                                        <p:tgtEl>
                                          <p:spTgt spid="66"/>
                                        </p:tgtEl>
                                        <p:attrNameLst>
                                          <p:attrName>ppt_x</p:attrName>
                                          <p:attrName>ppt_y</p:attrName>
                                        </p:attrNameLst>
                                      </p:cBhvr>
                                      <p:rCtr x="188" y="-11677"/>
                                    </p:animMotion>
                                  </p:childTnLst>
                                </p:cTn>
                              </p:par>
                            </p:childTnLst>
                          </p:cTn>
                        </p:par>
                        <p:par>
                          <p:cTn id="25" fill="hold">
                            <p:stCondLst>
                              <p:cond delay="2000"/>
                            </p:stCondLst>
                            <p:childTnLst>
                              <p:par>
                                <p:cTn id="26" presetID="1" presetClass="exit" presetSubtype="0" fill="hold" grpId="1" nodeType="afterEffect">
                                  <p:stCondLst>
                                    <p:cond delay="0"/>
                                  </p:stCondLst>
                                  <p:childTnLst>
                                    <p:set>
                                      <p:cBhvr>
                                        <p:cTn id="27" dur="1" fill="hold">
                                          <p:stCondLst>
                                            <p:cond delay="0"/>
                                          </p:stCondLst>
                                        </p:cTn>
                                        <p:tgtEl>
                                          <p:spTgt spid="66"/>
                                        </p:tgtEl>
                                        <p:attrNameLst>
                                          <p:attrName>style.visibility</p:attrName>
                                        </p:attrNameLst>
                                      </p:cBhvr>
                                      <p:to>
                                        <p:strVal val="hidden"/>
                                      </p:to>
                                    </p:set>
                                  </p:childTnLst>
                                </p:cTn>
                              </p:par>
                            </p:childTnLst>
                          </p:cTn>
                        </p:par>
                        <p:par>
                          <p:cTn id="28" fill="hold">
                            <p:stCondLst>
                              <p:cond delay="2000"/>
                            </p:stCondLst>
                            <p:childTnLst>
                              <p:par>
                                <p:cTn id="29" presetID="50" presetClass="path" presetSubtype="0" accel="50000" decel="50000" fill="hold" grpId="0" nodeType="afterEffect">
                                  <p:stCondLst>
                                    <p:cond delay="0"/>
                                  </p:stCondLst>
                                  <p:childTnLst>
                                    <p:animMotion origin="layout" path="M 1.57407E-6 -3.33333E-6 L -0.00478 -3.33333E-6 C -0.00695 -3.33333E-6 -0.00941 -0.06455 -0.00941 -0.11677 L -0.00941 -0.23302 " pathEditMode="relative" rAng="0" ptsTypes="FfFF">
                                      <p:cBhvr>
                                        <p:cTn id="30" dur="500" fill="hold"/>
                                        <p:tgtEl>
                                          <p:spTgt spid="68"/>
                                        </p:tgtEl>
                                        <p:attrNameLst>
                                          <p:attrName>ppt_x</p:attrName>
                                          <p:attrName>ppt_y</p:attrName>
                                        </p:attrNameLst>
                                      </p:cBhvr>
                                      <p:rCtr x="-477" y="-11651"/>
                                    </p:animMotion>
                                  </p:childTnLst>
                                </p:cTn>
                              </p:par>
                            </p:childTnLst>
                          </p:cTn>
                        </p:par>
                        <p:par>
                          <p:cTn id="31" fill="hold">
                            <p:stCondLst>
                              <p:cond delay="2500"/>
                            </p:stCondLst>
                            <p:childTnLst>
                              <p:par>
                                <p:cTn id="32" presetID="1" presetClass="exit" presetSubtype="0" fill="hold" grpId="1" nodeType="afterEffect">
                                  <p:stCondLst>
                                    <p:cond delay="0"/>
                                  </p:stCondLst>
                                  <p:childTnLst>
                                    <p:set>
                                      <p:cBhvr>
                                        <p:cTn id="33" dur="1" fill="hold">
                                          <p:stCondLst>
                                            <p:cond delay="0"/>
                                          </p:stCondLst>
                                        </p:cTn>
                                        <p:tgtEl>
                                          <p:spTgt spid="68"/>
                                        </p:tgtEl>
                                        <p:attrNameLst>
                                          <p:attrName>style.visibility</p:attrName>
                                        </p:attrNameLst>
                                      </p:cBhvr>
                                      <p:to>
                                        <p:strVal val="hidden"/>
                                      </p:to>
                                    </p:set>
                                  </p:childTnLst>
                                </p:cTn>
                              </p:par>
                            </p:childTnLst>
                          </p:cTn>
                        </p:par>
                        <p:par>
                          <p:cTn id="34" fill="hold">
                            <p:stCondLst>
                              <p:cond delay="2500"/>
                            </p:stCondLst>
                            <p:childTnLst>
                              <p:par>
                                <p:cTn id="35" presetID="50" presetClass="path" presetSubtype="0" accel="50000" decel="50000" fill="hold" grpId="0" nodeType="afterEffect">
                                  <p:stCondLst>
                                    <p:cond delay="0"/>
                                  </p:stCondLst>
                                  <p:childTnLst>
                                    <p:animMotion origin="layout" path="M 1.52778E-6 -3.33333E-6 L -0.01071 -3.33333E-6 C -0.01548 -3.33333E-6 -0.02127 -0.06481 -0.02127 -0.11754 L -0.02127 -0.23405 " pathEditMode="relative" rAng="0" ptsTypes="FfFF">
                                      <p:cBhvr>
                                        <p:cTn id="36" dur="500" fill="hold"/>
                                        <p:tgtEl>
                                          <p:spTgt spid="69"/>
                                        </p:tgtEl>
                                        <p:attrNameLst>
                                          <p:attrName>ppt_x</p:attrName>
                                          <p:attrName>ppt_y</p:attrName>
                                        </p:attrNameLst>
                                      </p:cBhvr>
                                      <p:rCtr x="-1071" y="-11703"/>
                                    </p:animMotion>
                                  </p:childTnLst>
                                </p:cTn>
                              </p:par>
                            </p:childTnLst>
                          </p:cTn>
                        </p:par>
                        <p:par>
                          <p:cTn id="37" fill="hold">
                            <p:stCondLst>
                              <p:cond delay="3000"/>
                            </p:stCondLst>
                            <p:childTnLst>
                              <p:par>
                                <p:cTn id="38" presetID="1" presetClass="exit" presetSubtype="0" fill="hold" grpId="1" nodeType="afterEffect">
                                  <p:stCondLst>
                                    <p:cond delay="0"/>
                                  </p:stCondLst>
                                  <p:childTnLst>
                                    <p:set>
                                      <p:cBhvr>
                                        <p:cTn id="39" dur="1" fill="hold">
                                          <p:stCondLst>
                                            <p:cond delay="0"/>
                                          </p:stCondLst>
                                        </p:cTn>
                                        <p:tgtEl>
                                          <p:spTgt spid="69"/>
                                        </p:tgtEl>
                                        <p:attrNameLst>
                                          <p:attrName>style.visibility</p:attrName>
                                        </p:attrNameLst>
                                      </p:cBhvr>
                                      <p:to>
                                        <p:strVal val="hidden"/>
                                      </p:to>
                                    </p:set>
                                  </p:childTnLst>
                                </p:cTn>
                              </p:par>
                            </p:childTnLst>
                          </p:cTn>
                        </p:par>
                        <p:par>
                          <p:cTn id="40" fill="hold">
                            <p:stCondLst>
                              <p:cond delay="3000"/>
                            </p:stCondLst>
                            <p:childTnLst>
                              <p:par>
                                <p:cTn id="41" presetID="50" presetClass="path" presetSubtype="0" accel="50000" decel="50000" fill="hold" grpId="0" nodeType="afterEffect">
                                  <p:stCondLst>
                                    <p:cond delay="0"/>
                                  </p:stCondLst>
                                  <p:childTnLst>
                                    <p:animMotion origin="layout" path="M -3.84259E-6 -3.33333E-6 L -0.0162 -3.33333E-6 C -0.02343 -3.33333E-6 -0.03226 -0.06481 -0.03226 -0.11754 L -0.03226 -0.23405 " pathEditMode="relative" rAng="0" ptsTypes="FfFF">
                                      <p:cBhvr>
                                        <p:cTn id="42" dur="500" fill="hold"/>
                                        <p:tgtEl>
                                          <p:spTgt spid="70"/>
                                        </p:tgtEl>
                                        <p:attrNameLst>
                                          <p:attrName>ppt_x</p:attrName>
                                          <p:attrName>ppt_y</p:attrName>
                                        </p:attrNameLst>
                                      </p:cBhvr>
                                      <p:rCtr x="-1620" y="-11703"/>
                                    </p:animMotion>
                                  </p:childTnLst>
                                </p:cTn>
                              </p:par>
                            </p:childTnLst>
                          </p:cTn>
                        </p:par>
                        <p:par>
                          <p:cTn id="43" fill="hold">
                            <p:stCondLst>
                              <p:cond delay="3500"/>
                            </p:stCondLst>
                            <p:childTnLst>
                              <p:par>
                                <p:cTn id="44" presetID="1" presetClass="exit" presetSubtype="0" fill="hold" grpId="1" nodeType="afterEffect">
                                  <p:stCondLst>
                                    <p:cond delay="0"/>
                                  </p:stCondLst>
                                  <p:childTnLst>
                                    <p:set>
                                      <p:cBhvr>
                                        <p:cTn id="45" dur="1" fill="hold">
                                          <p:stCondLst>
                                            <p:cond delay="0"/>
                                          </p:stCondLst>
                                        </p:cTn>
                                        <p:tgtEl>
                                          <p:spTgt spid="70"/>
                                        </p:tgtEl>
                                        <p:attrNameLst>
                                          <p:attrName>style.visibility</p:attrName>
                                        </p:attrNameLst>
                                      </p:cBhvr>
                                      <p:to>
                                        <p:strVal val="hidden"/>
                                      </p:to>
                                    </p:set>
                                  </p:childTnLst>
                                </p:cTn>
                              </p:par>
                            </p:childTnLst>
                          </p:cTn>
                        </p:par>
                        <p:par>
                          <p:cTn id="46" fill="hold">
                            <p:stCondLst>
                              <p:cond delay="3500"/>
                            </p:stCondLst>
                            <p:childTnLst>
                              <p:par>
                                <p:cTn id="47" presetID="50" presetClass="path" presetSubtype="0" accel="50000" decel="50000" fill="hold" grpId="0" nodeType="afterEffect">
                                  <p:stCondLst>
                                    <p:cond delay="0"/>
                                  </p:stCondLst>
                                  <p:childTnLst>
                                    <p:animMotion origin="layout" path="M -3.88889E-6 -3.33333E-6 L -0.0217 -3.33333E-6 C -0.03154 -3.33333E-6 -0.04354 -0.06455 -0.04354 -0.11677 L -0.04354 -0.23302 " pathEditMode="relative" rAng="0" ptsTypes="FfFF">
                                      <p:cBhvr>
                                        <p:cTn id="48" dur="500" fill="hold"/>
                                        <p:tgtEl>
                                          <p:spTgt spid="71"/>
                                        </p:tgtEl>
                                        <p:attrNameLst>
                                          <p:attrName>ppt_x</p:attrName>
                                          <p:attrName>ppt_y</p:attrName>
                                        </p:attrNameLst>
                                      </p:cBhvr>
                                      <p:rCtr x="-2185" y="-11651"/>
                                    </p:animMotion>
                                  </p:childTnLst>
                                </p:cTn>
                              </p:par>
                            </p:childTnLst>
                          </p:cTn>
                        </p:par>
                        <p:par>
                          <p:cTn id="49" fill="hold">
                            <p:stCondLst>
                              <p:cond delay="4000"/>
                            </p:stCondLst>
                            <p:childTnLst>
                              <p:par>
                                <p:cTn id="50" presetID="1" presetClass="exit" presetSubtype="0" fill="hold" grpId="1" nodeType="afterEffect">
                                  <p:stCondLst>
                                    <p:cond delay="0"/>
                                  </p:stCondLst>
                                  <p:childTnLst>
                                    <p:set>
                                      <p:cBhvr>
                                        <p:cTn id="51" dur="1" fill="hold">
                                          <p:stCondLst>
                                            <p:cond delay="0"/>
                                          </p:stCondLst>
                                        </p:cTn>
                                        <p:tgtEl>
                                          <p:spTgt spid="71"/>
                                        </p:tgtEl>
                                        <p:attrNameLst>
                                          <p:attrName>style.visibility</p:attrName>
                                        </p:attrNameLst>
                                      </p:cBhvr>
                                      <p:to>
                                        <p:strVal val="hidden"/>
                                      </p:to>
                                    </p:set>
                                  </p:childTnLst>
                                </p:cTn>
                              </p:par>
                            </p:childTnLst>
                          </p:cTn>
                        </p:par>
                        <p:par>
                          <p:cTn id="52" fill="hold">
                            <p:stCondLst>
                              <p:cond delay="4000"/>
                            </p:stCondLst>
                            <p:childTnLst>
                              <p:par>
                                <p:cTn id="53" presetID="50" presetClass="path" presetSubtype="0" accel="50000" decel="50000" fill="hold" grpId="0" nodeType="afterEffect">
                                  <p:stCondLst>
                                    <p:cond delay="0"/>
                                  </p:stCondLst>
                                  <p:childTnLst>
                                    <p:animMotion origin="layout" path="M 7.40741E-7 3.86831E-6 L -0.0272 3.86831E-6 C -0.0395 3.86831E-6 -0.05454 -0.06456 -0.05454 -0.11703 L -0.05454 -0.23354 " pathEditMode="relative" rAng="0" ptsTypes="FfFF">
                                      <p:cBhvr>
                                        <p:cTn id="54" dur="500" fill="hold"/>
                                        <p:tgtEl>
                                          <p:spTgt spid="72"/>
                                        </p:tgtEl>
                                        <p:attrNameLst>
                                          <p:attrName>ppt_x</p:attrName>
                                          <p:attrName>ppt_y</p:attrName>
                                        </p:attrNameLst>
                                      </p:cBhvr>
                                      <p:rCtr x="-2734" y="-11677"/>
                                    </p:animMotion>
                                  </p:childTnLst>
                                </p:cTn>
                              </p:par>
                            </p:childTnLst>
                          </p:cTn>
                        </p:par>
                        <p:par>
                          <p:cTn id="55" fill="hold">
                            <p:stCondLst>
                              <p:cond delay="4500"/>
                            </p:stCondLst>
                            <p:childTnLst>
                              <p:par>
                                <p:cTn id="56" presetID="1" presetClass="exit" presetSubtype="0" fill="hold" grpId="1" nodeType="afterEffect">
                                  <p:stCondLst>
                                    <p:cond delay="0"/>
                                  </p:stCondLst>
                                  <p:childTnLst>
                                    <p:set>
                                      <p:cBhvr>
                                        <p:cTn id="57" dur="1" fill="hold">
                                          <p:stCondLst>
                                            <p:cond delay="0"/>
                                          </p:stCondLst>
                                        </p:cTn>
                                        <p:tgtEl>
                                          <p:spTgt spid="72"/>
                                        </p:tgtEl>
                                        <p:attrNameLst>
                                          <p:attrName>style.visibility</p:attrName>
                                        </p:attrNameLst>
                                      </p:cBhvr>
                                      <p:to>
                                        <p:strVal val="hidden"/>
                                      </p:to>
                                    </p:set>
                                  </p:childTnLst>
                                </p:cTn>
                              </p:par>
                            </p:childTnLst>
                          </p:cTn>
                        </p:par>
                        <p:par>
                          <p:cTn id="58" fill="hold">
                            <p:stCondLst>
                              <p:cond delay="4500"/>
                            </p:stCondLst>
                            <p:childTnLst>
                              <p:par>
                                <p:cTn id="59" presetID="50" presetClass="path" presetSubtype="0" accel="50000" decel="50000" fill="hold" grpId="0" nodeType="afterEffect">
                                  <p:stCondLst>
                                    <p:cond delay="0"/>
                                  </p:stCondLst>
                                  <p:childTnLst>
                                    <p:animMotion origin="layout" path="M 4.62963E-8 -3.33333E-6 L -0.03241 -3.33333E-6 C -0.04702 -3.33333E-6 -0.06496 -0.06455 -0.06496 -0.11677 L -0.06496 -0.23302 " pathEditMode="relative" rAng="0" ptsTypes="FfFF">
                                      <p:cBhvr>
                                        <p:cTn id="60" dur="500" fill="hold"/>
                                        <p:tgtEl>
                                          <p:spTgt spid="73"/>
                                        </p:tgtEl>
                                        <p:attrNameLst>
                                          <p:attrName>ppt_x</p:attrName>
                                          <p:attrName>ppt_y</p:attrName>
                                        </p:attrNameLst>
                                      </p:cBhvr>
                                      <p:rCtr x="-3255" y="-11651"/>
                                    </p:animMotion>
                                  </p:childTnLst>
                                </p:cTn>
                              </p:par>
                            </p:childTnLst>
                          </p:cTn>
                        </p:par>
                        <p:par>
                          <p:cTn id="61" fill="hold">
                            <p:stCondLst>
                              <p:cond delay="5000"/>
                            </p:stCondLst>
                            <p:childTnLst>
                              <p:par>
                                <p:cTn id="62" presetID="1" presetClass="exit" presetSubtype="0" fill="hold" grpId="1" nodeType="afterEffect">
                                  <p:stCondLst>
                                    <p:cond delay="0"/>
                                  </p:stCondLst>
                                  <p:childTnLst>
                                    <p:set>
                                      <p:cBhvr>
                                        <p:cTn id="63" dur="1" fill="hold">
                                          <p:stCondLst>
                                            <p:cond delay="0"/>
                                          </p:stCondLst>
                                        </p:cTn>
                                        <p:tgtEl>
                                          <p:spTgt spid="73"/>
                                        </p:tgtEl>
                                        <p:attrNameLst>
                                          <p:attrName>style.visibility</p:attrName>
                                        </p:attrNameLst>
                                      </p:cBhvr>
                                      <p:to>
                                        <p:strVal val="hidden"/>
                                      </p:to>
                                    </p:set>
                                  </p:childTnLst>
                                </p:cTn>
                              </p:par>
                              <p:par>
                                <p:cTn id="64" presetID="1" presetClass="entr" presetSubtype="0" fill="hold" grpId="0" nodeType="withEffect">
                                  <p:stCondLst>
                                    <p:cond delay="0"/>
                                  </p:stCondLst>
                                  <p:childTnLst>
                                    <p:set>
                                      <p:cBhvr>
                                        <p:cTn id="65" dur="1" fill="hold">
                                          <p:stCondLst>
                                            <p:cond delay="0"/>
                                          </p:stCondLst>
                                        </p:cTn>
                                        <p:tgtEl>
                                          <p:spTgt spid="41"/>
                                        </p:tgtEl>
                                        <p:attrNameLst>
                                          <p:attrName>style.visibility</p:attrName>
                                        </p:attrNameLst>
                                      </p:cBhvr>
                                      <p:to>
                                        <p:strVal val="visible"/>
                                      </p:to>
                                    </p:set>
                                  </p:childTnLst>
                                </p:cTn>
                              </p:par>
                              <p:par>
                                <p:cTn id="66" presetID="1" presetClass="entr" presetSubtype="0" fill="hold" grpId="0" nodeType="withEffect">
                                  <p:stCondLst>
                                    <p:cond delay="0"/>
                                  </p:stCondLst>
                                  <p:childTnLst>
                                    <p:set>
                                      <p:cBhvr>
                                        <p:cTn id="67" dur="1" fill="hold">
                                          <p:stCondLst>
                                            <p:cond delay="0"/>
                                          </p:stCondLst>
                                        </p:cTn>
                                        <p:tgtEl>
                                          <p:spTgt spid="42"/>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43"/>
                                        </p:tgtEl>
                                        <p:attrNameLst>
                                          <p:attrName>style.visibility</p:attrName>
                                        </p:attrNameLst>
                                      </p:cBhvr>
                                      <p:to>
                                        <p:strVal val="visible"/>
                                      </p:to>
                                    </p:set>
                                  </p:childTnLst>
                                </p:cTn>
                              </p:par>
                              <p:par>
                                <p:cTn id="70" presetID="1" presetClass="entr" presetSubtype="0" fill="hold" grpId="0" nodeType="withEffect">
                                  <p:stCondLst>
                                    <p:cond delay="0"/>
                                  </p:stCondLst>
                                  <p:childTnLst>
                                    <p:set>
                                      <p:cBhvr>
                                        <p:cTn id="71" dur="1" fill="hold">
                                          <p:stCondLst>
                                            <p:cond delay="0"/>
                                          </p:stCondLst>
                                        </p:cTn>
                                        <p:tgtEl>
                                          <p:spTgt spid="44"/>
                                        </p:tgtEl>
                                        <p:attrNameLst>
                                          <p:attrName>style.visibility</p:attrName>
                                        </p:attrNameLst>
                                      </p:cBhvr>
                                      <p:to>
                                        <p:strVal val="visible"/>
                                      </p:to>
                                    </p:set>
                                  </p:childTnLst>
                                </p:cTn>
                              </p:par>
                              <p:par>
                                <p:cTn id="72" presetID="1" presetClass="entr" presetSubtype="0" fill="hold" grpId="0" nodeType="withEffect">
                                  <p:stCondLst>
                                    <p:cond delay="0"/>
                                  </p:stCondLst>
                                  <p:childTnLst>
                                    <p:set>
                                      <p:cBhvr>
                                        <p:cTn id="73" dur="1" fill="hold">
                                          <p:stCondLst>
                                            <p:cond delay="0"/>
                                          </p:stCondLst>
                                        </p:cTn>
                                        <p:tgtEl>
                                          <p:spTgt spid="45"/>
                                        </p:tgtEl>
                                        <p:attrNameLst>
                                          <p:attrName>style.visibility</p:attrName>
                                        </p:attrNameLst>
                                      </p:cBhvr>
                                      <p:to>
                                        <p:strVal val="visible"/>
                                      </p:to>
                                    </p:set>
                                  </p:childTnLst>
                                </p:cTn>
                              </p:par>
                              <p:par>
                                <p:cTn id="74" presetID="1" presetClass="entr" presetSubtype="0" fill="hold" grpId="0" nodeType="withEffect">
                                  <p:stCondLst>
                                    <p:cond delay="0"/>
                                  </p:stCondLst>
                                  <p:childTnLst>
                                    <p:set>
                                      <p:cBhvr>
                                        <p:cTn id="75" dur="1" fill="hold">
                                          <p:stCondLst>
                                            <p:cond delay="0"/>
                                          </p:stCondLst>
                                        </p:cTn>
                                        <p:tgtEl>
                                          <p:spTgt spid="46"/>
                                        </p:tgtEl>
                                        <p:attrNameLst>
                                          <p:attrName>style.visibility</p:attrName>
                                        </p:attrNameLst>
                                      </p:cBhvr>
                                      <p:to>
                                        <p:strVal val="visible"/>
                                      </p:to>
                                    </p:set>
                                  </p:childTnLst>
                                </p:cTn>
                              </p:par>
                              <p:par>
                                <p:cTn id="76" presetID="1" presetClass="entr" presetSubtype="0" fill="hold" grpId="0" nodeType="withEffect">
                                  <p:stCondLst>
                                    <p:cond delay="0"/>
                                  </p:stCondLst>
                                  <p:childTnLst>
                                    <p:set>
                                      <p:cBhvr>
                                        <p:cTn id="77" dur="1" fill="hold">
                                          <p:stCondLst>
                                            <p:cond delay="0"/>
                                          </p:stCondLst>
                                        </p:cTn>
                                        <p:tgtEl>
                                          <p:spTgt spid="47"/>
                                        </p:tgtEl>
                                        <p:attrNameLst>
                                          <p:attrName>style.visibility</p:attrName>
                                        </p:attrNameLst>
                                      </p:cBhvr>
                                      <p:to>
                                        <p:strVal val="visible"/>
                                      </p:to>
                                    </p:set>
                                  </p:childTnLst>
                                </p:cTn>
                              </p:par>
                              <p:par>
                                <p:cTn id="78" presetID="1" presetClass="entr" presetSubtype="0" fill="hold" grpId="0" nodeType="withEffect">
                                  <p:stCondLst>
                                    <p:cond delay="0"/>
                                  </p:stCondLst>
                                  <p:childTnLst>
                                    <p:set>
                                      <p:cBhvr>
                                        <p:cTn id="79" dur="1" fill="hold">
                                          <p:stCondLst>
                                            <p:cond delay="0"/>
                                          </p:stCondLst>
                                        </p:cTn>
                                        <p:tgtEl>
                                          <p:spTgt spid="48"/>
                                        </p:tgtEl>
                                        <p:attrNameLst>
                                          <p:attrName>style.visibility</p:attrName>
                                        </p:attrNameLst>
                                      </p:cBhvr>
                                      <p:to>
                                        <p:strVal val="visible"/>
                                      </p:to>
                                    </p:set>
                                  </p:childTnLst>
                                </p:cTn>
                              </p:par>
                              <p:par>
                                <p:cTn id="80" presetID="1" presetClass="entr" presetSubtype="0" fill="hold" grpId="0" nodeType="withEffect">
                                  <p:stCondLst>
                                    <p:cond delay="0"/>
                                  </p:stCondLst>
                                  <p:childTnLst>
                                    <p:set>
                                      <p:cBhvr>
                                        <p:cTn id="81" dur="1" fill="hold">
                                          <p:stCondLst>
                                            <p:cond delay="0"/>
                                          </p:stCondLst>
                                        </p:cTn>
                                        <p:tgtEl>
                                          <p:spTgt spid="49"/>
                                        </p:tgtEl>
                                        <p:attrNameLst>
                                          <p:attrName>style.visibility</p:attrName>
                                        </p:attrNameLst>
                                      </p:cBhvr>
                                      <p:to>
                                        <p:strVal val="visible"/>
                                      </p:to>
                                    </p:set>
                                  </p:childTnLst>
                                </p:cTn>
                              </p:par>
                              <p:par>
                                <p:cTn id="82" presetID="1" presetClass="entr" presetSubtype="0" fill="hold" grpId="0" nodeType="withEffect">
                                  <p:stCondLst>
                                    <p:cond delay="0"/>
                                  </p:stCondLst>
                                  <p:childTnLst>
                                    <p:set>
                                      <p:cBhvr>
                                        <p:cTn id="83"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79" grpId="1" animBg="1"/>
      <p:bldP spid="64" grpId="0" animBg="1"/>
      <p:bldP spid="64" grpId="1" animBg="1"/>
      <p:bldP spid="65" grpId="0" animBg="1"/>
      <p:bldP spid="65" grpId="1" animBg="1"/>
      <p:bldP spid="66" grpId="0" animBg="1"/>
      <p:bldP spid="66" grpId="1" animBg="1"/>
      <p:bldP spid="68" grpId="0" animBg="1"/>
      <p:bldP spid="68" grpId="1" animBg="1"/>
      <p:bldP spid="69" grpId="0" animBg="1"/>
      <p:bldP spid="69" grpId="1" animBg="1"/>
      <p:bldP spid="70" grpId="0" animBg="1"/>
      <p:bldP spid="70" grpId="1" animBg="1"/>
      <p:bldP spid="71" grpId="0" animBg="1"/>
      <p:bldP spid="71" grpId="1" animBg="1"/>
      <p:bldP spid="72" grpId="0" animBg="1"/>
      <p:bldP spid="72" grpId="1" animBg="1"/>
      <p:bldP spid="73" grpId="0" animBg="1"/>
      <p:bldP spid="73" grpId="1"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9" name="Group 58"/>
          <p:cNvGrpSpPr/>
          <p:nvPr/>
        </p:nvGrpSpPr>
        <p:grpSpPr>
          <a:xfrm>
            <a:off x="3475538" y="2230237"/>
            <a:ext cx="1576904" cy="700572"/>
            <a:chOff x="2924987" y="3242581"/>
            <a:chExt cx="1419214" cy="630515"/>
          </a:xfrm>
        </p:grpSpPr>
        <p:sp>
          <p:nvSpPr>
            <p:cNvPr id="61" name="Rounded Rectangle 60"/>
            <p:cNvSpPr/>
            <p:nvPr/>
          </p:nvSpPr>
          <p:spPr>
            <a:xfrm>
              <a:off x="2998012" y="33060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2000" dirty="0"/>
            </a:p>
          </p:txBody>
        </p:sp>
        <p:sp>
          <p:nvSpPr>
            <p:cNvPr id="63" name="Rounded Rectangle 62"/>
            <p:cNvSpPr/>
            <p:nvPr/>
          </p:nvSpPr>
          <p:spPr>
            <a:xfrm>
              <a:off x="2924987" y="32425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000" dirty="0">
                  <a:solidFill>
                    <a:srgbClr val="000000"/>
                  </a:solidFill>
                </a:rPr>
                <a:t>DDR4</a:t>
              </a:r>
              <a:endParaRPr lang="en-US" sz="2000" dirty="0"/>
            </a:p>
            <a:p>
              <a:pPr algn="ctr"/>
              <a:endParaRPr lang="en-US" sz="2000" dirty="0">
                <a:solidFill>
                  <a:srgbClr val="000000"/>
                </a:solidFill>
              </a:endParaRPr>
            </a:p>
          </p:txBody>
        </p:sp>
      </p:grpSp>
      <p:sp>
        <p:nvSpPr>
          <p:cNvPr id="129" name="Rounded Rectangle 128"/>
          <p:cNvSpPr/>
          <p:nvPr/>
        </p:nvSpPr>
        <p:spPr>
          <a:xfrm>
            <a:off x="782865" y="4390498"/>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000" dirty="0"/>
          </a:p>
        </p:txBody>
      </p:sp>
      <p:sp>
        <p:nvSpPr>
          <p:cNvPr id="130" name="Rounded Rectangle 129"/>
          <p:cNvSpPr/>
          <p:nvPr/>
        </p:nvSpPr>
        <p:spPr>
          <a:xfrm>
            <a:off x="701726" y="4319943"/>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000" dirty="0">
                <a:solidFill>
                  <a:srgbClr val="000000"/>
                </a:solidFill>
              </a:rPr>
              <a:t>GDDR5</a:t>
            </a:r>
            <a:endParaRPr lang="en-US" sz="2000" dirty="0"/>
          </a:p>
          <a:p>
            <a:pPr algn="ctr"/>
            <a:endParaRPr lang="en-US" sz="2000" dirty="0">
              <a:solidFill>
                <a:srgbClr val="000000"/>
              </a:solidFill>
            </a:endParaRPr>
          </a:p>
        </p:txBody>
      </p:sp>
      <p:sp>
        <p:nvSpPr>
          <p:cNvPr id="53" name="Title 1"/>
          <p:cNvSpPr>
            <a:spLocks noGrp="1"/>
          </p:cNvSpPr>
          <p:nvPr>
            <p:ph type="title"/>
          </p:nvPr>
        </p:nvSpPr>
        <p:spPr/>
        <p:txBody>
          <a:bodyPr>
            <a:normAutofit/>
          </a:bodyPr>
          <a:lstStyle/>
          <a:p>
            <a:r>
              <a:rPr lang="en-US" dirty="0" smtClean="0"/>
              <a:t>GPU Bandwidth </a:t>
            </a:r>
            <a:r>
              <a:rPr lang="en-US" dirty="0"/>
              <a:t>U</a:t>
            </a:r>
            <a:r>
              <a:rPr lang="en-US" dirty="0" smtClean="0"/>
              <a:t>tilization</a:t>
            </a:r>
            <a:endParaRPr lang="en-US" dirty="0"/>
          </a:p>
        </p:txBody>
      </p:sp>
      <p:sp>
        <p:nvSpPr>
          <p:cNvPr id="106" name="Rectangle 105"/>
          <p:cNvSpPr/>
          <p:nvPr/>
        </p:nvSpPr>
        <p:spPr>
          <a:xfrm>
            <a:off x="1214139" y="46405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7" name="Rectangle 106"/>
          <p:cNvSpPr/>
          <p:nvPr/>
        </p:nvSpPr>
        <p:spPr>
          <a:xfrm>
            <a:off x="1346356" y="464128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8" name="Rectangle 107"/>
          <p:cNvSpPr/>
          <p:nvPr/>
        </p:nvSpPr>
        <p:spPr>
          <a:xfrm>
            <a:off x="1481667" y="464128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9" name="Rectangle 108"/>
          <p:cNvSpPr/>
          <p:nvPr/>
        </p:nvSpPr>
        <p:spPr>
          <a:xfrm>
            <a:off x="1616206" y="46405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10" name="Rectangle 109"/>
          <p:cNvSpPr/>
          <p:nvPr/>
        </p:nvSpPr>
        <p:spPr>
          <a:xfrm>
            <a:off x="1751517" y="46405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11" name="Rectangle 110"/>
          <p:cNvSpPr/>
          <p:nvPr/>
        </p:nvSpPr>
        <p:spPr>
          <a:xfrm>
            <a:off x="1886056" y="463973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12" name="Rectangle 111"/>
          <p:cNvSpPr/>
          <p:nvPr/>
        </p:nvSpPr>
        <p:spPr>
          <a:xfrm>
            <a:off x="2018273" y="464051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1" name="Rectangle 80"/>
          <p:cNvSpPr/>
          <p:nvPr/>
        </p:nvSpPr>
        <p:spPr>
          <a:xfrm>
            <a:off x="1209412" y="464200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2" name="Rectangle 81"/>
          <p:cNvSpPr/>
          <p:nvPr/>
        </p:nvSpPr>
        <p:spPr>
          <a:xfrm>
            <a:off x="1341628" y="4642783"/>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3" name="Rectangle 82"/>
          <p:cNvSpPr/>
          <p:nvPr/>
        </p:nvSpPr>
        <p:spPr>
          <a:xfrm>
            <a:off x="1476939" y="464278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4" name="Rectangle 83"/>
          <p:cNvSpPr/>
          <p:nvPr/>
        </p:nvSpPr>
        <p:spPr>
          <a:xfrm>
            <a:off x="1611478" y="464200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5" name="Rectangle 84"/>
          <p:cNvSpPr/>
          <p:nvPr/>
        </p:nvSpPr>
        <p:spPr>
          <a:xfrm>
            <a:off x="1746789" y="464200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6" name="Rectangle 85"/>
          <p:cNvSpPr/>
          <p:nvPr/>
        </p:nvSpPr>
        <p:spPr>
          <a:xfrm>
            <a:off x="1881328" y="464123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7" name="Rectangle 86"/>
          <p:cNvSpPr/>
          <p:nvPr/>
        </p:nvSpPr>
        <p:spPr>
          <a:xfrm>
            <a:off x="2013545" y="464200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5" name="Rectangle 94"/>
          <p:cNvSpPr/>
          <p:nvPr/>
        </p:nvSpPr>
        <p:spPr>
          <a:xfrm>
            <a:off x="3562643" y="256256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7" name="Rectangle 96"/>
          <p:cNvSpPr/>
          <p:nvPr/>
        </p:nvSpPr>
        <p:spPr>
          <a:xfrm>
            <a:off x="3701300" y="256318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8" name="Rectangle 97"/>
          <p:cNvSpPr/>
          <p:nvPr/>
        </p:nvSpPr>
        <p:spPr>
          <a:xfrm>
            <a:off x="3839344" y="256318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8" name="Rectangle 77"/>
          <p:cNvSpPr/>
          <p:nvPr/>
        </p:nvSpPr>
        <p:spPr>
          <a:xfrm>
            <a:off x="3557915" y="256406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9" name="Rectangle 78"/>
          <p:cNvSpPr/>
          <p:nvPr/>
        </p:nvSpPr>
        <p:spPr>
          <a:xfrm>
            <a:off x="3696572" y="256467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0" name="Rectangle 79"/>
          <p:cNvSpPr/>
          <p:nvPr/>
        </p:nvSpPr>
        <p:spPr>
          <a:xfrm>
            <a:off x="3834616" y="256467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31" name="Rounded Rectangle 130"/>
          <p:cNvSpPr/>
          <p:nvPr/>
        </p:nvSpPr>
        <p:spPr>
          <a:xfrm>
            <a:off x="917471" y="2100745"/>
            <a:ext cx="1069023" cy="959556"/>
          </a:xfrm>
          <a:prstGeom prst="roundRect">
            <a:avLst/>
          </a:prstGeom>
          <a:solidFill>
            <a:schemeClr val="tx2"/>
          </a:solidFill>
          <a:ln>
            <a:solidFill>
              <a:schemeClr val="tx2">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bg1"/>
                </a:solidFill>
              </a:rPr>
              <a:t>GPU</a:t>
            </a:r>
          </a:p>
        </p:txBody>
      </p:sp>
      <p:sp>
        <p:nvSpPr>
          <p:cNvPr id="133" name="TextBox 132"/>
          <p:cNvSpPr txBox="1"/>
          <p:nvPr/>
        </p:nvSpPr>
        <p:spPr>
          <a:xfrm>
            <a:off x="1458598" y="3544807"/>
            <a:ext cx="1335544" cy="365934"/>
          </a:xfrm>
          <a:prstGeom prst="rect">
            <a:avLst/>
          </a:prstGeom>
          <a:noFill/>
        </p:spPr>
        <p:txBody>
          <a:bodyPr wrap="square" rtlCol="0">
            <a:spAutoFit/>
          </a:bodyPr>
          <a:lstStyle/>
          <a:p>
            <a:r>
              <a:rPr lang="en-US" sz="1778" dirty="0"/>
              <a:t>200 GB/s</a:t>
            </a:r>
          </a:p>
        </p:txBody>
      </p:sp>
      <p:grpSp>
        <p:nvGrpSpPr>
          <p:cNvPr id="134" name="Group 133"/>
          <p:cNvGrpSpPr/>
          <p:nvPr/>
        </p:nvGrpSpPr>
        <p:grpSpPr>
          <a:xfrm>
            <a:off x="1983073" y="2063289"/>
            <a:ext cx="1524559" cy="857726"/>
            <a:chOff x="1522390" y="1615529"/>
            <a:chExt cx="1372103" cy="771953"/>
          </a:xfrm>
        </p:grpSpPr>
        <p:cxnSp>
          <p:nvCxnSpPr>
            <p:cNvPr id="135" name="Straight Arrow Connector 134"/>
            <p:cNvCxnSpPr/>
            <p:nvPr/>
          </p:nvCxnSpPr>
          <p:spPr>
            <a:xfrm>
              <a:off x="1522390" y="2054296"/>
              <a:ext cx="1362364" cy="3846"/>
            </a:xfrm>
            <a:prstGeom prst="straightConnector1">
              <a:avLst/>
            </a:prstGeom>
            <a:ln w="38100" cmpd="sng">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136" name="TextBox 135"/>
            <p:cNvSpPr txBox="1"/>
            <p:nvPr/>
          </p:nvSpPr>
          <p:spPr>
            <a:xfrm>
              <a:off x="1523210" y="2058142"/>
              <a:ext cx="1371283" cy="329340"/>
            </a:xfrm>
            <a:prstGeom prst="rect">
              <a:avLst/>
            </a:prstGeom>
            <a:noFill/>
          </p:spPr>
          <p:txBody>
            <a:bodyPr wrap="square" rtlCol="0">
              <a:spAutoFit/>
            </a:bodyPr>
            <a:lstStyle/>
            <a:p>
              <a:pPr algn="ctr"/>
              <a:r>
                <a:rPr lang="en-US" sz="1778" dirty="0"/>
                <a:t>80 GB/s</a:t>
              </a:r>
            </a:p>
          </p:txBody>
        </p:sp>
        <p:sp>
          <p:nvSpPr>
            <p:cNvPr id="137" name="TextBox 136"/>
            <p:cNvSpPr txBox="1"/>
            <p:nvPr/>
          </p:nvSpPr>
          <p:spPr>
            <a:xfrm>
              <a:off x="1600838" y="1615529"/>
              <a:ext cx="1237675" cy="329340"/>
            </a:xfrm>
            <a:prstGeom prst="rect">
              <a:avLst/>
            </a:prstGeom>
            <a:noFill/>
          </p:spPr>
          <p:txBody>
            <a:bodyPr wrap="square" rtlCol="0">
              <a:spAutoFit/>
            </a:bodyPr>
            <a:lstStyle/>
            <a:p>
              <a:pPr algn="ctr"/>
              <a:r>
                <a:rPr lang="en-US" sz="1778" dirty="0" err="1"/>
                <a:t>NVLink</a:t>
              </a:r>
              <a:endParaRPr lang="en-US" sz="1778" dirty="0"/>
            </a:p>
          </p:txBody>
        </p:sp>
      </p:grpSp>
      <p:cxnSp>
        <p:nvCxnSpPr>
          <p:cNvPr id="138" name="Straight Arrow Connector 137"/>
          <p:cNvCxnSpPr>
            <a:stCxn id="131" idx="2"/>
            <a:endCxn id="130" idx="0"/>
          </p:cNvCxnSpPr>
          <p:nvPr/>
        </p:nvCxnSpPr>
        <p:spPr>
          <a:xfrm flipH="1">
            <a:off x="1449609" y="3060302"/>
            <a:ext cx="2373" cy="1259641"/>
          </a:xfrm>
          <a:prstGeom prst="straightConnector1">
            <a:avLst/>
          </a:prstGeom>
          <a:ln w="38100" cmpd="sng">
            <a:solidFill>
              <a:schemeClr val="tx1"/>
            </a:solidFill>
            <a:headEnd type="arrow"/>
            <a:tailEnd type="arrow"/>
          </a:ln>
        </p:spPr>
        <p:style>
          <a:lnRef idx="2">
            <a:schemeClr val="dk1"/>
          </a:lnRef>
          <a:fillRef idx="0">
            <a:schemeClr val="dk1"/>
          </a:fillRef>
          <a:effectRef idx="1">
            <a:schemeClr val="dk1"/>
          </a:effectRef>
          <a:fontRef idx="minor">
            <a:schemeClr val="tx1"/>
          </a:fontRef>
        </p:style>
      </p:cxnSp>
      <p:sp>
        <p:nvSpPr>
          <p:cNvPr id="141" name="Content Placeholder 2"/>
          <p:cNvSpPr txBox="1">
            <a:spLocks/>
          </p:cNvSpPr>
          <p:nvPr/>
        </p:nvSpPr>
        <p:spPr bwMode="auto">
          <a:xfrm>
            <a:off x="383850" y="5403009"/>
            <a:ext cx="11475800" cy="611246"/>
          </a:xfrm>
          <a:prstGeom prst="rect">
            <a:avLst/>
          </a:prstGeom>
          <a:noFill/>
          <a:ln w="9525">
            <a:noFill/>
            <a:miter lim="800000"/>
            <a:headEnd/>
            <a:tailEnd/>
          </a:ln>
        </p:spPr>
        <p:txBody>
          <a:bodyPr vert="horz" wrap="square" lIns="101600" tIns="50800" rIns="101600" bIns="50800" numCol="1" anchor="t" anchorCtr="0" compatLnSpc="1">
            <a:prstTxWarp prst="textNoShape">
              <a:avLst/>
            </a:prstTxWarp>
          </a:bodyPr>
          <a:lstStyle>
            <a:lvl1pPr marL="231775" indent="-231775" algn="l" rtl="0" fontAlgn="base">
              <a:lnSpc>
                <a:spcPct val="90000"/>
              </a:lnSpc>
              <a:spcBef>
                <a:spcPts val="900"/>
              </a:spcBef>
              <a:spcAft>
                <a:spcPts val="900"/>
              </a:spcAft>
              <a:buClr>
                <a:schemeClr val="bg2"/>
              </a:buClr>
              <a:buSzPct val="100000"/>
              <a:buFontTx/>
              <a:buBlip>
                <a:blip r:embed="rId3"/>
              </a:buBlip>
              <a:defRPr sz="2400" b="0">
                <a:solidFill>
                  <a:schemeClr val="bg2"/>
                </a:solidFill>
                <a:latin typeface="Trebuchet MS" pitchFamily="34" charset="0"/>
                <a:ea typeface="+mn-ea"/>
                <a:cs typeface="+mn-cs"/>
              </a:defRPr>
            </a:lvl1pPr>
            <a:lvl2pPr marL="803275" indent="-231775" algn="l" rtl="0" fontAlgn="base">
              <a:lnSpc>
                <a:spcPct val="90000"/>
              </a:lnSpc>
              <a:spcBef>
                <a:spcPts val="900"/>
              </a:spcBef>
              <a:spcAft>
                <a:spcPts val="900"/>
              </a:spcAft>
              <a:buClr>
                <a:schemeClr val="bg2"/>
              </a:buClr>
              <a:buSzPct val="100000"/>
              <a:buFontTx/>
              <a:buBlip>
                <a:blip r:embed="rId3"/>
              </a:buBlip>
              <a:defRPr sz="2000" b="0">
                <a:solidFill>
                  <a:schemeClr val="bg2"/>
                </a:solidFill>
                <a:latin typeface="Trebuchet MS" pitchFamily="34" charset="0"/>
              </a:defRPr>
            </a:lvl2pPr>
            <a:lvl3pPr marL="1255713" indent="-166688" algn="l" rtl="0" fontAlgn="base">
              <a:lnSpc>
                <a:spcPct val="90000"/>
              </a:lnSpc>
              <a:spcBef>
                <a:spcPts val="900"/>
              </a:spcBef>
              <a:spcAft>
                <a:spcPts val="900"/>
              </a:spcAft>
              <a:buClr>
                <a:schemeClr val="bg2"/>
              </a:buClr>
              <a:buSzPct val="100000"/>
              <a:buFontTx/>
              <a:buBlip>
                <a:blip r:embed="rId3"/>
              </a:buBlip>
              <a:defRPr sz="1800" b="0">
                <a:solidFill>
                  <a:schemeClr val="bg2"/>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a:buNone/>
            </a:pPr>
            <a:r>
              <a:rPr lang="en-US" sz="3200" dirty="0" smtClean="0">
                <a:solidFill>
                  <a:srgbClr val="FF0000"/>
                </a:solidFill>
                <a:latin typeface="Helvetica" charset="0"/>
                <a:ea typeface="Helvetica" charset="0"/>
                <a:cs typeface="Helvetica" charset="0"/>
              </a:rPr>
              <a:t>Bandwidth-Aware Placement</a:t>
            </a:r>
          </a:p>
          <a:p>
            <a:pPr marL="0" indent="0" algn="ctr">
              <a:buNone/>
            </a:pPr>
            <a:r>
              <a:rPr lang="en-US" sz="3200" dirty="0" smtClean="0">
                <a:solidFill>
                  <a:srgbClr val="FF0000"/>
                </a:solidFill>
                <a:latin typeface="Helvetica" charset="0"/>
                <a:ea typeface="Helvetica" charset="0"/>
                <a:cs typeface="Helvetica" charset="0"/>
              </a:rPr>
              <a:t>Place </a:t>
            </a:r>
            <a:r>
              <a:rPr lang="en-US" sz="3200" dirty="0">
                <a:solidFill>
                  <a:srgbClr val="FF0000"/>
                </a:solidFill>
                <a:latin typeface="Helvetica" charset="0"/>
                <a:ea typeface="Helvetica" charset="0"/>
                <a:cs typeface="Helvetica" charset="0"/>
              </a:rPr>
              <a:t>data in the ratio of memory </a:t>
            </a:r>
            <a:r>
              <a:rPr lang="en-US" sz="3200" dirty="0" smtClean="0">
                <a:solidFill>
                  <a:srgbClr val="FF0000"/>
                </a:solidFill>
                <a:latin typeface="Helvetica" charset="0"/>
                <a:ea typeface="Helvetica" charset="0"/>
                <a:cs typeface="Helvetica" charset="0"/>
              </a:rPr>
              <a:t>bandwidths</a:t>
            </a:r>
            <a:endParaRPr lang="en-US" sz="3200" dirty="0">
              <a:solidFill>
                <a:srgbClr val="FF0000"/>
              </a:solidFill>
              <a:latin typeface="Helvetica" charset="0"/>
              <a:ea typeface="Helvetica" charset="0"/>
              <a:cs typeface="Helvetica" charset="0"/>
            </a:endParaRPr>
          </a:p>
        </p:txBody>
      </p:sp>
      <p:cxnSp>
        <p:nvCxnSpPr>
          <p:cNvPr id="70" name="Straight Arrow Connector 69"/>
          <p:cNvCxnSpPr/>
          <p:nvPr/>
        </p:nvCxnSpPr>
        <p:spPr>
          <a:xfrm flipV="1">
            <a:off x="6771227" y="1584717"/>
            <a:ext cx="1746" cy="3079308"/>
          </a:xfrm>
          <a:prstGeom prst="straightConnector1">
            <a:avLst/>
          </a:prstGeom>
          <a:ln w="22225">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1" name="Straight Arrow Connector 70"/>
          <p:cNvCxnSpPr/>
          <p:nvPr/>
        </p:nvCxnSpPr>
        <p:spPr>
          <a:xfrm>
            <a:off x="6761308" y="4663819"/>
            <a:ext cx="4505936" cy="3511"/>
          </a:xfrm>
          <a:prstGeom prst="straightConnector1">
            <a:avLst/>
          </a:prstGeom>
          <a:ln w="22225">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flipV="1">
            <a:off x="6773792" y="3859053"/>
            <a:ext cx="4395529" cy="18169"/>
          </a:xfrm>
          <a:prstGeom prst="straightConnector1">
            <a:avLst/>
          </a:prstGeom>
          <a:ln w="22225">
            <a:solidFill>
              <a:schemeClr val="accent5"/>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flipV="1">
            <a:off x="6785454" y="2692727"/>
            <a:ext cx="4407190" cy="12908"/>
          </a:xfrm>
          <a:prstGeom prst="straightConnector1">
            <a:avLst/>
          </a:prstGeom>
          <a:ln w="22225">
            <a:solidFill>
              <a:srgbClr val="7030A0"/>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a:off x="6772853" y="1847893"/>
            <a:ext cx="4411511" cy="13822"/>
          </a:xfrm>
          <a:prstGeom prst="straightConnector1">
            <a:avLst/>
          </a:prstGeom>
          <a:ln w="22225">
            <a:solidFill>
              <a:srgbClr val="FF0000"/>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88" name="TextBox 87"/>
          <p:cNvSpPr txBox="1"/>
          <p:nvPr/>
        </p:nvSpPr>
        <p:spPr>
          <a:xfrm>
            <a:off x="6339777" y="3689137"/>
            <a:ext cx="503982" cy="365934"/>
          </a:xfrm>
          <a:prstGeom prst="rect">
            <a:avLst/>
          </a:prstGeom>
          <a:noFill/>
        </p:spPr>
        <p:txBody>
          <a:bodyPr wrap="square" rtlCol="0">
            <a:spAutoFit/>
          </a:bodyPr>
          <a:lstStyle/>
          <a:p>
            <a:pPr algn="ctr"/>
            <a:r>
              <a:rPr lang="en-US" sz="1778" dirty="0">
                <a:solidFill>
                  <a:srgbClr val="000000"/>
                </a:solidFill>
              </a:rPr>
              <a:t>80</a:t>
            </a:r>
          </a:p>
        </p:txBody>
      </p:sp>
      <p:sp>
        <p:nvSpPr>
          <p:cNvPr id="96" name="TextBox 95"/>
          <p:cNvSpPr txBox="1"/>
          <p:nvPr/>
        </p:nvSpPr>
        <p:spPr>
          <a:xfrm>
            <a:off x="6251579" y="2517549"/>
            <a:ext cx="592180" cy="365934"/>
          </a:xfrm>
          <a:prstGeom prst="rect">
            <a:avLst/>
          </a:prstGeom>
          <a:noFill/>
        </p:spPr>
        <p:txBody>
          <a:bodyPr wrap="square" rtlCol="0">
            <a:spAutoFit/>
          </a:bodyPr>
          <a:lstStyle/>
          <a:p>
            <a:pPr algn="ctr"/>
            <a:r>
              <a:rPr lang="en-US" sz="1778" dirty="0">
                <a:solidFill>
                  <a:srgbClr val="000000"/>
                </a:solidFill>
              </a:rPr>
              <a:t>200</a:t>
            </a:r>
          </a:p>
        </p:txBody>
      </p:sp>
      <p:sp>
        <p:nvSpPr>
          <p:cNvPr id="99" name="TextBox 98"/>
          <p:cNvSpPr txBox="1"/>
          <p:nvPr/>
        </p:nvSpPr>
        <p:spPr>
          <a:xfrm>
            <a:off x="6238979" y="1659808"/>
            <a:ext cx="592180" cy="365934"/>
          </a:xfrm>
          <a:prstGeom prst="rect">
            <a:avLst/>
          </a:prstGeom>
          <a:noFill/>
        </p:spPr>
        <p:txBody>
          <a:bodyPr wrap="square" rtlCol="0">
            <a:spAutoFit/>
          </a:bodyPr>
          <a:lstStyle/>
          <a:p>
            <a:pPr algn="ctr"/>
            <a:r>
              <a:rPr lang="en-US" sz="1778" dirty="0">
                <a:solidFill>
                  <a:srgbClr val="000000"/>
                </a:solidFill>
              </a:rPr>
              <a:t>280</a:t>
            </a:r>
          </a:p>
        </p:txBody>
      </p:sp>
      <p:sp>
        <p:nvSpPr>
          <p:cNvPr id="100" name="TextBox 99"/>
          <p:cNvSpPr txBox="1"/>
          <p:nvPr/>
        </p:nvSpPr>
        <p:spPr>
          <a:xfrm>
            <a:off x="8111945" y="3805595"/>
            <a:ext cx="3074302" cy="400110"/>
          </a:xfrm>
          <a:prstGeom prst="rect">
            <a:avLst/>
          </a:prstGeom>
          <a:noFill/>
        </p:spPr>
        <p:txBody>
          <a:bodyPr wrap="square" rtlCol="0">
            <a:spAutoFit/>
          </a:bodyPr>
          <a:lstStyle/>
          <a:p>
            <a:pPr algn="ctr"/>
            <a:r>
              <a:rPr lang="en-US" sz="2000" dirty="0" smtClean="0">
                <a:solidFill>
                  <a:srgbClr val="558ED5"/>
                </a:solidFill>
              </a:rPr>
              <a:t>DDR4 BW</a:t>
            </a:r>
            <a:endParaRPr lang="en-US" sz="2000" dirty="0">
              <a:solidFill>
                <a:srgbClr val="558ED5"/>
              </a:solidFill>
            </a:endParaRPr>
          </a:p>
        </p:txBody>
      </p:sp>
      <p:sp>
        <p:nvSpPr>
          <p:cNvPr id="101" name="TextBox 100"/>
          <p:cNvSpPr txBox="1"/>
          <p:nvPr/>
        </p:nvSpPr>
        <p:spPr>
          <a:xfrm>
            <a:off x="7534447" y="2627387"/>
            <a:ext cx="2891262" cy="400110"/>
          </a:xfrm>
          <a:prstGeom prst="rect">
            <a:avLst/>
          </a:prstGeom>
          <a:noFill/>
        </p:spPr>
        <p:txBody>
          <a:bodyPr wrap="square" rtlCol="0">
            <a:spAutoFit/>
          </a:bodyPr>
          <a:lstStyle/>
          <a:p>
            <a:pPr algn="r"/>
            <a:r>
              <a:rPr lang="en-US" sz="2000" dirty="0" smtClean="0">
                <a:solidFill>
                  <a:srgbClr val="7030A0"/>
                </a:solidFill>
              </a:rPr>
              <a:t>GDDR5 BW</a:t>
            </a:r>
            <a:endParaRPr lang="en-US" sz="2000" dirty="0">
              <a:solidFill>
                <a:srgbClr val="7030A0"/>
              </a:solidFill>
            </a:endParaRPr>
          </a:p>
        </p:txBody>
      </p:sp>
      <p:sp>
        <p:nvSpPr>
          <p:cNvPr id="102" name="TextBox 101"/>
          <p:cNvSpPr txBox="1"/>
          <p:nvPr/>
        </p:nvSpPr>
        <p:spPr>
          <a:xfrm>
            <a:off x="7531775" y="1492962"/>
            <a:ext cx="3803557" cy="400110"/>
          </a:xfrm>
          <a:prstGeom prst="rect">
            <a:avLst/>
          </a:prstGeom>
          <a:noFill/>
        </p:spPr>
        <p:txBody>
          <a:bodyPr wrap="square" rtlCol="0">
            <a:spAutoFit/>
          </a:bodyPr>
          <a:lstStyle/>
          <a:p>
            <a:pPr algn="r"/>
            <a:r>
              <a:rPr lang="en-US" sz="2000" dirty="0">
                <a:solidFill>
                  <a:srgbClr val="FF0000"/>
                </a:solidFill>
              </a:rPr>
              <a:t>Total System Memory BW</a:t>
            </a:r>
          </a:p>
        </p:txBody>
      </p:sp>
      <p:sp>
        <p:nvSpPr>
          <p:cNvPr id="103" name="TextBox 102"/>
          <p:cNvSpPr txBox="1"/>
          <p:nvPr/>
        </p:nvSpPr>
        <p:spPr>
          <a:xfrm>
            <a:off x="6601734" y="4641199"/>
            <a:ext cx="4788404" cy="400110"/>
          </a:xfrm>
          <a:prstGeom prst="rect">
            <a:avLst/>
          </a:prstGeom>
          <a:noFill/>
        </p:spPr>
        <p:txBody>
          <a:bodyPr wrap="square" rtlCol="0">
            <a:spAutoFit/>
          </a:bodyPr>
          <a:lstStyle/>
          <a:p>
            <a:pPr algn="ctr"/>
            <a:r>
              <a:rPr lang="en-US" sz="2000" b="1" dirty="0">
                <a:solidFill>
                  <a:srgbClr val="000000"/>
                </a:solidFill>
              </a:rPr>
              <a:t>% of </a:t>
            </a:r>
            <a:r>
              <a:rPr lang="en-US" sz="2000" b="1" dirty="0" smtClean="0">
                <a:solidFill>
                  <a:srgbClr val="000000"/>
                </a:solidFill>
              </a:rPr>
              <a:t>Pages in GPU </a:t>
            </a:r>
            <a:r>
              <a:rPr lang="en-US" sz="2000" b="1" dirty="0">
                <a:solidFill>
                  <a:srgbClr val="000000"/>
                </a:solidFill>
              </a:rPr>
              <a:t>Memory</a:t>
            </a:r>
          </a:p>
        </p:txBody>
      </p:sp>
      <p:sp>
        <p:nvSpPr>
          <p:cNvPr id="104" name="TextBox 103"/>
          <p:cNvSpPr txBox="1"/>
          <p:nvPr/>
        </p:nvSpPr>
        <p:spPr>
          <a:xfrm rot="16200000">
            <a:off x="4640693" y="2902935"/>
            <a:ext cx="3074302" cy="400110"/>
          </a:xfrm>
          <a:prstGeom prst="rect">
            <a:avLst/>
          </a:prstGeom>
          <a:noFill/>
        </p:spPr>
        <p:txBody>
          <a:bodyPr wrap="square" rtlCol="0">
            <a:spAutoFit/>
          </a:bodyPr>
          <a:lstStyle/>
          <a:p>
            <a:pPr algn="ctr"/>
            <a:r>
              <a:rPr lang="en-US" sz="2000" b="1" dirty="0">
                <a:solidFill>
                  <a:srgbClr val="000000"/>
                </a:solidFill>
              </a:rPr>
              <a:t>Total Bandwidth (GB/s)</a:t>
            </a:r>
          </a:p>
        </p:txBody>
      </p:sp>
      <p:sp>
        <p:nvSpPr>
          <p:cNvPr id="105" name="TextBox 104"/>
          <p:cNvSpPr txBox="1"/>
          <p:nvPr/>
        </p:nvSpPr>
        <p:spPr>
          <a:xfrm>
            <a:off x="6446207" y="4548131"/>
            <a:ext cx="503982" cy="365934"/>
          </a:xfrm>
          <a:prstGeom prst="rect">
            <a:avLst/>
          </a:prstGeom>
          <a:noFill/>
        </p:spPr>
        <p:txBody>
          <a:bodyPr wrap="square" rtlCol="0">
            <a:spAutoFit/>
          </a:bodyPr>
          <a:lstStyle/>
          <a:p>
            <a:pPr algn="ctr"/>
            <a:r>
              <a:rPr lang="en-US" sz="1778" dirty="0">
                <a:solidFill>
                  <a:srgbClr val="000000"/>
                </a:solidFill>
              </a:rPr>
              <a:t>0</a:t>
            </a:r>
          </a:p>
        </p:txBody>
      </p:sp>
      <p:sp>
        <p:nvSpPr>
          <p:cNvPr id="114" name="TextBox 113"/>
          <p:cNvSpPr txBox="1"/>
          <p:nvPr/>
        </p:nvSpPr>
        <p:spPr>
          <a:xfrm>
            <a:off x="11064368" y="4612991"/>
            <a:ext cx="699684" cy="365934"/>
          </a:xfrm>
          <a:prstGeom prst="rect">
            <a:avLst/>
          </a:prstGeom>
          <a:noFill/>
        </p:spPr>
        <p:txBody>
          <a:bodyPr wrap="square" rtlCol="0">
            <a:spAutoFit/>
          </a:bodyPr>
          <a:lstStyle/>
          <a:p>
            <a:pPr algn="ctr"/>
            <a:r>
              <a:rPr lang="en-US" sz="1778" dirty="0">
                <a:solidFill>
                  <a:srgbClr val="000000"/>
                </a:solidFill>
              </a:rPr>
              <a:t>100</a:t>
            </a:r>
          </a:p>
        </p:txBody>
      </p:sp>
      <p:sp>
        <p:nvSpPr>
          <p:cNvPr id="116" name="Oval 115"/>
          <p:cNvSpPr/>
          <p:nvPr/>
        </p:nvSpPr>
        <p:spPr>
          <a:xfrm>
            <a:off x="9686467" y="1780854"/>
            <a:ext cx="274017" cy="26027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cxnSp>
        <p:nvCxnSpPr>
          <p:cNvPr id="4" name="Straight Connector 3"/>
          <p:cNvCxnSpPr/>
          <p:nvPr/>
        </p:nvCxnSpPr>
        <p:spPr>
          <a:xfrm flipH="1" flipV="1">
            <a:off x="9889724" y="4548131"/>
            <a:ext cx="1" cy="18396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9539882" y="4241797"/>
            <a:ext cx="699684" cy="365934"/>
          </a:xfrm>
          <a:prstGeom prst="rect">
            <a:avLst/>
          </a:prstGeom>
          <a:noFill/>
        </p:spPr>
        <p:txBody>
          <a:bodyPr wrap="square" rtlCol="0">
            <a:spAutoFit/>
          </a:bodyPr>
          <a:lstStyle/>
          <a:p>
            <a:pPr algn="ctr"/>
            <a:r>
              <a:rPr lang="en-US" sz="1778" dirty="0" smtClean="0">
                <a:solidFill>
                  <a:srgbClr val="000000"/>
                </a:solidFill>
              </a:rPr>
              <a:t>70</a:t>
            </a:r>
            <a:endParaRPr lang="en-US" sz="1778" dirty="0">
              <a:solidFill>
                <a:srgbClr val="000000"/>
              </a:solidFill>
            </a:endParaRPr>
          </a:p>
        </p:txBody>
      </p:sp>
      <p:sp>
        <p:nvSpPr>
          <p:cNvPr id="64" name="Oval 63"/>
          <p:cNvSpPr/>
          <p:nvPr/>
        </p:nvSpPr>
        <p:spPr>
          <a:xfrm>
            <a:off x="11070248" y="2551066"/>
            <a:ext cx="274017" cy="260279"/>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7" name="Oval 66"/>
          <p:cNvSpPr/>
          <p:nvPr/>
        </p:nvSpPr>
        <p:spPr>
          <a:xfrm>
            <a:off x="6754495" y="3739794"/>
            <a:ext cx="274017" cy="260279"/>
          </a:xfrm>
          <a:prstGeom prst="ellipse">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2" name="Slide Number Placeholder 1"/>
          <p:cNvSpPr>
            <a:spLocks noGrp="1"/>
          </p:cNvSpPr>
          <p:nvPr>
            <p:ph type="sldNum" sz="quarter" idx="12"/>
          </p:nvPr>
        </p:nvSpPr>
        <p:spPr/>
        <p:txBody>
          <a:bodyPr/>
          <a:lstStyle/>
          <a:p>
            <a:fld id="{24EAD923-3004-4A31-84C7-9B440B785588}" type="slidenum">
              <a:rPr lang="en-US" smtClean="0"/>
              <a:pPr/>
              <a:t>16</a:t>
            </a:fld>
            <a:endParaRPr lang="en-US" dirty="0"/>
          </a:p>
        </p:txBody>
      </p:sp>
    </p:spTree>
    <p:extLst>
      <p:ext uri="{BB962C8B-B14F-4D97-AF65-F5344CB8AC3E}">
        <p14:creationId xmlns:p14="http://schemas.microsoft.com/office/powerpoint/2010/main" val="12112816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7" presetClass="path" presetSubtype="0" accel="50000" decel="50000" fill="hold" grpId="0" nodeType="clickEffect">
                                  <p:stCondLst>
                                    <p:cond delay="0"/>
                                  </p:stCondLst>
                                  <p:childTnLst>
                                    <p:animMotion origin="layout" path="M -4.58333E-6 -3.7037E-6 L -4.58333E-6 -0.00972 C -4.58333E-6 -0.01412 -0.03997 -0.01921 -0.07226 -0.01921 L -0.1444 -0.01921 " pathEditMode="relative" rAng="0" ptsTypes="AAAA">
                                      <p:cBhvr>
                                        <p:cTn id="6" dur="500" fill="hold"/>
                                        <p:tgtEl>
                                          <p:spTgt spid="95"/>
                                        </p:tgtEl>
                                        <p:attrNameLst>
                                          <p:attrName>ppt_x</p:attrName>
                                          <p:attrName>ppt_y</p:attrName>
                                        </p:attrNameLst>
                                      </p:cBhvr>
                                      <p:rCtr x="-7227" y="-972"/>
                                    </p:animMotion>
                                  </p:childTnLst>
                                </p:cTn>
                              </p:par>
                              <p:par>
                                <p:cTn id="7" presetID="1" presetClass="exit" presetSubtype="0" fill="hold" grpId="1" nodeType="withEffect">
                                  <p:stCondLst>
                                    <p:cond delay="2000"/>
                                  </p:stCondLst>
                                  <p:childTnLst>
                                    <p:set>
                                      <p:cBhvr>
                                        <p:cTn id="8" dur="1" fill="hold">
                                          <p:stCondLst>
                                            <p:cond delay="0"/>
                                          </p:stCondLst>
                                        </p:cTn>
                                        <p:tgtEl>
                                          <p:spTgt spid="95"/>
                                        </p:tgtEl>
                                        <p:attrNameLst>
                                          <p:attrName>style.visibility</p:attrName>
                                        </p:attrNameLst>
                                      </p:cBhvr>
                                      <p:to>
                                        <p:strVal val="hidden"/>
                                      </p:to>
                                    </p:set>
                                  </p:childTnLst>
                                </p:cTn>
                              </p:par>
                              <p:par>
                                <p:cTn id="9" presetID="50" presetClass="path" presetSubtype="0" accel="50000" decel="50000" fill="hold" grpId="0" nodeType="withEffect">
                                  <p:stCondLst>
                                    <p:cond delay="0"/>
                                  </p:stCondLst>
                                  <p:childTnLst>
                                    <p:animMotion origin="layout" path="M 2.26852E-6 -3.33333E-6 L 0.00188 -3.33333E-6 C 0.00275 -3.33333E-6 0.0039 -0.06507 0.0039 -0.11754 L 0.0039 -0.23354 " pathEditMode="relative" rAng="0" ptsTypes="FfFF">
                                      <p:cBhvr>
                                        <p:cTn id="10" dur="500" fill="hold"/>
                                        <p:tgtEl>
                                          <p:spTgt spid="106"/>
                                        </p:tgtEl>
                                        <p:attrNameLst>
                                          <p:attrName>ppt_x</p:attrName>
                                          <p:attrName>ppt_y</p:attrName>
                                        </p:attrNameLst>
                                      </p:cBhvr>
                                      <p:rCtr x="188" y="-11677"/>
                                    </p:animMotion>
                                  </p:childTnLst>
                                </p:cTn>
                              </p:par>
                              <p:par>
                                <p:cTn id="11" presetID="1" presetClass="exit" presetSubtype="0" fill="hold" grpId="1" nodeType="withEffect">
                                  <p:stCondLst>
                                    <p:cond delay="1000"/>
                                  </p:stCondLst>
                                  <p:childTnLst>
                                    <p:set>
                                      <p:cBhvr>
                                        <p:cTn id="12" dur="1" fill="hold">
                                          <p:stCondLst>
                                            <p:cond delay="0"/>
                                          </p:stCondLst>
                                        </p:cTn>
                                        <p:tgtEl>
                                          <p:spTgt spid="106"/>
                                        </p:tgtEl>
                                        <p:attrNameLst>
                                          <p:attrName>style.visibility</p:attrName>
                                        </p:attrNameLst>
                                      </p:cBhvr>
                                      <p:to>
                                        <p:strVal val="hidden"/>
                                      </p:to>
                                    </p:set>
                                  </p:childTnLst>
                                </p:cTn>
                              </p:par>
                              <p:par>
                                <p:cTn id="13" presetID="50" presetClass="path" presetSubtype="0" accel="50000" decel="50000" fill="hold" grpId="0" nodeType="withEffect">
                                  <p:stCondLst>
                                    <p:cond delay="1000"/>
                                  </p:stCondLst>
                                  <p:childTnLst>
                                    <p:animMotion origin="layout" path="M 1.57407E-6 -3.33333E-6 L -0.00478 -3.33333E-6 C -0.00695 -3.33333E-6 -0.00941 -0.06455 -0.00941 -0.11677 L -0.00941 -0.23302 " pathEditMode="relative" rAng="0" ptsTypes="FfFF">
                                      <p:cBhvr>
                                        <p:cTn id="14" dur="500" fill="hold"/>
                                        <p:tgtEl>
                                          <p:spTgt spid="107"/>
                                        </p:tgtEl>
                                        <p:attrNameLst>
                                          <p:attrName>ppt_x</p:attrName>
                                          <p:attrName>ppt_y</p:attrName>
                                        </p:attrNameLst>
                                      </p:cBhvr>
                                      <p:rCtr x="-477" y="-11651"/>
                                    </p:animMotion>
                                  </p:childTnLst>
                                </p:cTn>
                              </p:par>
                              <p:par>
                                <p:cTn id="15" presetID="1" presetClass="exit" presetSubtype="0" fill="hold" grpId="1" nodeType="withEffect">
                                  <p:stCondLst>
                                    <p:cond delay="2000"/>
                                  </p:stCondLst>
                                  <p:childTnLst>
                                    <p:set>
                                      <p:cBhvr>
                                        <p:cTn id="16" dur="1" fill="hold">
                                          <p:stCondLst>
                                            <p:cond delay="0"/>
                                          </p:stCondLst>
                                        </p:cTn>
                                        <p:tgtEl>
                                          <p:spTgt spid="107"/>
                                        </p:tgtEl>
                                        <p:attrNameLst>
                                          <p:attrName>style.visibility</p:attrName>
                                        </p:attrNameLst>
                                      </p:cBhvr>
                                      <p:to>
                                        <p:strVal val="hidden"/>
                                      </p:to>
                                    </p:set>
                                  </p:childTnLst>
                                </p:cTn>
                              </p:par>
                            </p:childTnLst>
                          </p:cTn>
                        </p:par>
                        <p:par>
                          <p:cTn id="17" fill="hold">
                            <p:stCondLst>
                              <p:cond delay="2000"/>
                            </p:stCondLst>
                            <p:childTnLst>
                              <p:par>
                                <p:cTn id="18" presetID="57" presetClass="path" presetSubtype="0" accel="50000" decel="50000" fill="hold" grpId="0" nodeType="afterEffect">
                                  <p:stCondLst>
                                    <p:cond delay="0"/>
                                  </p:stCondLst>
                                  <p:childTnLst>
                                    <p:animMotion origin="layout" path="M -2.91667E-6 4.81481E-6 L -2.91667E-6 -0.00996 C -2.91667E-6 -0.01436 -0.04323 -0.01968 -0.07786 -0.01968 L -0.15586 -0.01968 " pathEditMode="relative" rAng="0" ptsTypes="AAAA">
                                      <p:cBhvr>
                                        <p:cTn id="19" dur="1000" fill="hold"/>
                                        <p:tgtEl>
                                          <p:spTgt spid="97"/>
                                        </p:tgtEl>
                                        <p:attrNameLst>
                                          <p:attrName>ppt_x</p:attrName>
                                          <p:attrName>ppt_y</p:attrName>
                                        </p:attrNameLst>
                                      </p:cBhvr>
                                      <p:rCtr x="-7799" y="-995"/>
                                    </p:animMotion>
                                  </p:childTnLst>
                                </p:cTn>
                              </p:par>
                              <p:par>
                                <p:cTn id="20" presetID="1" presetClass="exit" presetSubtype="0" fill="hold" grpId="1" nodeType="withEffect">
                                  <p:stCondLst>
                                    <p:cond delay="2000"/>
                                  </p:stCondLst>
                                  <p:childTnLst>
                                    <p:set>
                                      <p:cBhvr>
                                        <p:cTn id="21" dur="1" fill="hold">
                                          <p:stCondLst>
                                            <p:cond delay="0"/>
                                          </p:stCondLst>
                                        </p:cTn>
                                        <p:tgtEl>
                                          <p:spTgt spid="97"/>
                                        </p:tgtEl>
                                        <p:attrNameLst>
                                          <p:attrName>style.visibility</p:attrName>
                                        </p:attrNameLst>
                                      </p:cBhvr>
                                      <p:to>
                                        <p:strVal val="hidden"/>
                                      </p:to>
                                    </p:set>
                                  </p:childTnLst>
                                </p:cTn>
                              </p:par>
                              <p:par>
                                <p:cTn id="22" presetID="50" presetClass="path" presetSubtype="0" accel="50000" decel="50000" fill="hold" grpId="0" nodeType="withEffect">
                                  <p:stCondLst>
                                    <p:cond delay="0"/>
                                  </p:stCondLst>
                                  <p:childTnLst>
                                    <p:animMotion origin="layout" path="M 1.52778E-6 -3.33333E-6 L -0.01071 -3.33333E-6 C -0.01548 -3.33333E-6 -0.02127 -0.06481 -0.02127 -0.11754 L -0.02127 -0.23405 " pathEditMode="relative" rAng="0" ptsTypes="FfFF">
                                      <p:cBhvr>
                                        <p:cTn id="23" dur="500" fill="hold"/>
                                        <p:tgtEl>
                                          <p:spTgt spid="108"/>
                                        </p:tgtEl>
                                        <p:attrNameLst>
                                          <p:attrName>ppt_x</p:attrName>
                                          <p:attrName>ppt_y</p:attrName>
                                        </p:attrNameLst>
                                      </p:cBhvr>
                                      <p:rCtr x="-1071" y="-11703"/>
                                    </p:animMotion>
                                  </p:childTnLst>
                                </p:cTn>
                              </p:par>
                              <p:par>
                                <p:cTn id="24" presetID="1" presetClass="exit" presetSubtype="0" fill="hold" grpId="1" nodeType="withEffect">
                                  <p:stCondLst>
                                    <p:cond delay="1000"/>
                                  </p:stCondLst>
                                  <p:childTnLst>
                                    <p:set>
                                      <p:cBhvr>
                                        <p:cTn id="25" dur="1" fill="hold">
                                          <p:stCondLst>
                                            <p:cond delay="0"/>
                                          </p:stCondLst>
                                        </p:cTn>
                                        <p:tgtEl>
                                          <p:spTgt spid="108"/>
                                        </p:tgtEl>
                                        <p:attrNameLst>
                                          <p:attrName>style.visibility</p:attrName>
                                        </p:attrNameLst>
                                      </p:cBhvr>
                                      <p:to>
                                        <p:strVal val="hidden"/>
                                      </p:to>
                                    </p:set>
                                  </p:childTnLst>
                                </p:cTn>
                              </p:par>
                              <p:par>
                                <p:cTn id="26" presetID="50" presetClass="path" presetSubtype="0" accel="50000" decel="50000" fill="hold" grpId="0" nodeType="withEffect">
                                  <p:stCondLst>
                                    <p:cond delay="1000"/>
                                  </p:stCondLst>
                                  <p:childTnLst>
                                    <p:animMotion origin="layout" path="M -3.84259E-6 -3.33333E-6 L -0.0162 -3.33333E-6 C -0.02343 -3.33333E-6 -0.03226 -0.06481 -0.03226 -0.11754 L -0.03226 -0.23405 " pathEditMode="relative" rAng="0" ptsTypes="FfFF">
                                      <p:cBhvr>
                                        <p:cTn id="27" dur="500" fill="hold"/>
                                        <p:tgtEl>
                                          <p:spTgt spid="109"/>
                                        </p:tgtEl>
                                        <p:attrNameLst>
                                          <p:attrName>ppt_x</p:attrName>
                                          <p:attrName>ppt_y</p:attrName>
                                        </p:attrNameLst>
                                      </p:cBhvr>
                                      <p:rCtr x="-1620" y="-11703"/>
                                    </p:animMotion>
                                  </p:childTnLst>
                                </p:cTn>
                              </p:par>
                              <p:par>
                                <p:cTn id="28" presetID="1" presetClass="exit" presetSubtype="0" fill="hold" grpId="1" nodeType="withEffect">
                                  <p:stCondLst>
                                    <p:cond delay="2000"/>
                                  </p:stCondLst>
                                  <p:childTnLst>
                                    <p:set>
                                      <p:cBhvr>
                                        <p:cTn id="29" dur="1" fill="hold">
                                          <p:stCondLst>
                                            <p:cond delay="0"/>
                                          </p:stCondLst>
                                        </p:cTn>
                                        <p:tgtEl>
                                          <p:spTgt spid="109"/>
                                        </p:tgtEl>
                                        <p:attrNameLst>
                                          <p:attrName>style.visibility</p:attrName>
                                        </p:attrNameLst>
                                      </p:cBhvr>
                                      <p:to>
                                        <p:strVal val="hidden"/>
                                      </p:to>
                                    </p:set>
                                  </p:childTnLst>
                                </p:cTn>
                              </p:par>
                            </p:childTnLst>
                          </p:cTn>
                        </p:par>
                        <p:par>
                          <p:cTn id="30" fill="hold">
                            <p:stCondLst>
                              <p:cond delay="4000"/>
                            </p:stCondLst>
                            <p:childTnLst>
                              <p:par>
                                <p:cTn id="31" presetID="57" presetClass="path" presetSubtype="0" accel="50000" decel="50000" fill="hold" grpId="0" nodeType="afterEffect">
                                  <p:stCondLst>
                                    <p:cond delay="0"/>
                                  </p:stCondLst>
                                  <p:childTnLst>
                                    <p:animMotion origin="layout" path="M -8.33333E-7 4.81481E-6 L -8.33333E-7 -0.0088 C -8.33333E-7 -0.01297 -0.04635 -0.0176 -0.08372 -0.0176 L -0.16706 -0.0176 " pathEditMode="relative" rAng="0" ptsTypes="AAAA">
                                      <p:cBhvr>
                                        <p:cTn id="32" dur="1000" fill="hold"/>
                                        <p:tgtEl>
                                          <p:spTgt spid="98"/>
                                        </p:tgtEl>
                                        <p:attrNameLst>
                                          <p:attrName>ppt_x</p:attrName>
                                          <p:attrName>ppt_y</p:attrName>
                                        </p:attrNameLst>
                                      </p:cBhvr>
                                      <p:rCtr x="-8359" y="-880"/>
                                    </p:animMotion>
                                  </p:childTnLst>
                                </p:cTn>
                              </p:par>
                              <p:par>
                                <p:cTn id="33" presetID="1" presetClass="exit" presetSubtype="0" fill="hold" grpId="1" nodeType="withEffect">
                                  <p:stCondLst>
                                    <p:cond delay="2000"/>
                                  </p:stCondLst>
                                  <p:childTnLst>
                                    <p:set>
                                      <p:cBhvr>
                                        <p:cTn id="34" dur="1" fill="hold">
                                          <p:stCondLst>
                                            <p:cond delay="0"/>
                                          </p:stCondLst>
                                        </p:cTn>
                                        <p:tgtEl>
                                          <p:spTgt spid="98"/>
                                        </p:tgtEl>
                                        <p:attrNameLst>
                                          <p:attrName>style.visibility</p:attrName>
                                        </p:attrNameLst>
                                      </p:cBhvr>
                                      <p:to>
                                        <p:strVal val="hidden"/>
                                      </p:to>
                                    </p:set>
                                  </p:childTnLst>
                                </p:cTn>
                              </p:par>
                              <p:par>
                                <p:cTn id="35" presetID="50" presetClass="path" presetSubtype="0" accel="50000" decel="50000" fill="hold" grpId="0" nodeType="withEffect">
                                  <p:stCondLst>
                                    <p:cond delay="0"/>
                                  </p:stCondLst>
                                  <p:childTnLst>
                                    <p:animMotion origin="layout" path="M -3.88889E-6 -3.33333E-6 L -0.0217 -3.33333E-6 C -0.03154 -3.33333E-6 -0.04354 -0.06455 -0.04354 -0.11677 L -0.04354 -0.23302 " pathEditMode="relative" rAng="0" ptsTypes="FfFF">
                                      <p:cBhvr>
                                        <p:cTn id="36" dur="500" fill="hold"/>
                                        <p:tgtEl>
                                          <p:spTgt spid="110"/>
                                        </p:tgtEl>
                                        <p:attrNameLst>
                                          <p:attrName>ppt_x</p:attrName>
                                          <p:attrName>ppt_y</p:attrName>
                                        </p:attrNameLst>
                                      </p:cBhvr>
                                      <p:rCtr x="-2185" y="-11651"/>
                                    </p:animMotion>
                                  </p:childTnLst>
                                </p:cTn>
                              </p:par>
                              <p:par>
                                <p:cTn id="37" presetID="1" presetClass="exit" presetSubtype="0" fill="hold" grpId="1" nodeType="withEffect">
                                  <p:stCondLst>
                                    <p:cond delay="1000"/>
                                  </p:stCondLst>
                                  <p:childTnLst>
                                    <p:set>
                                      <p:cBhvr>
                                        <p:cTn id="38" dur="1" fill="hold">
                                          <p:stCondLst>
                                            <p:cond delay="0"/>
                                          </p:stCondLst>
                                        </p:cTn>
                                        <p:tgtEl>
                                          <p:spTgt spid="110"/>
                                        </p:tgtEl>
                                        <p:attrNameLst>
                                          <p:attrName>style.visibility</p:attrName>
                                        </p:attrNameLst>
                                      </p:cBhvr>
                                      <p:to>
                                        <p:strVal val="hidden"/>
                                      </p:to>
                                    </p:set>
                                  </p:childTnLst>
                                </p:cTn>
                              </p:par>
                              <p:par>
                                <p:cTn id="39" presetID="50" presetClass="path" presetSubtype="0" accel="50000" decel="50000" fill="hold" grpId="0" nodeType="withEffect">
                                  <p:stCondLst>
                                    <p:cond delay="1000"/>
                                  </p:stCondLst>
                                  <p:childTnLst>
                                    <p:animMotion origin="layout" path="M 7.40741E-7 3.86831E-6 L -0.0272 3.86831E-6 C -0.0395 3.86831E-6 -0.05454 -0.06456 -0.05454 -0.11703 L -0.05454 -0.23354 " pathEditMode="relative" rAng="0" ptsTypes="FfFF">
                                      <p:cBhvr>
                                        <p:cTn id="40" dur="500" fill="hold"/>
                                        <p:tgtEl>
                                          <p:spTgt spid="111"/>
                                        </p:tgtEl>
                                        <p:attrNameLst>
                                          <p:attrName>ppt_x</p:attrName>
                                          <p:attrName>ppt_y</p:attrName>
                                        </p:attrNameLst>
                                      </p:cBhvr>
                                      <p:rCtr x="-2734" y="-11677"/>
                                    </p:animMotion>
                                  </p:childTnLst>
                                </p:cTn>
                              </p:par>
                              <p:par>
                                <p:cTn id="41" presetID="1" presetClass="exit" presetSubtype="0" fill="hold" grpId="1" nodeType="withEffect">
                                  <p:stCondLst>
                                    <p:cond delay="2000"/>
                                  </p:stCondLst>
                                  <p:childTnLst>
                                    <p:set>
                                      <p:cBhvr>
                                        <p:cTn id="42" dur="1" fill="hold">
                                          <p:stCondLst>
                                            <p:cond delay="0"/>
                                          </p:stCondLst>
                                        </p:cTn>
                                        <p:tgtEl>
                                          <p:spTgt spid="111"/>
                                        </p:tgtEl>
                                        <p:attrNameLst>
                                          <p:attrName>style.visibility</p:attrName>
                                        </p:attrNameLst>
                                      </p:cBhvr>
                                      <p:to>
                                        <p:strVal val="hidden"/>
                                      </p:to>
                                    </p:set>
                                  </p:childTnLst>
                                </p:cTn>
                              </p:par>
                              <p:par>
                                <p:cTn id="43" presetID="50" presetClass="path" presetSubtype="0" accel="50000" decel="50000" fill="hold" grpId="0" nodeType="withEffect">
                                  <p:stCondLst>
                                    <p:cond delay="2000"/>
                                  </p:stCondLst>
                                  <p:childTnLst>
                                    <p:animMotion origin="layout" path="M 4.62963E-8 -3.33333E-6 L -0.03241 -3.33333E-6 C -0.04702 -3.33333E-6 -0.06496 -0.06455 -0.06496 -0.11677 L -0.06496 -0.23302 " pathEditMode="relative" rAng="0" ptsTypes="FfFF">
                                      <p:cBhvr>
                                        <p:cTn id="44" dur="500" fill="hold"/>
                                        <p:tgtEl>
                                          <p:spTgt spid="112"/>
                                        </p:tgtEl>
                                        <p:attrNameLst>
                                          <p:attrName>ppt_x</p:attrName>
                                          <p:attrName>ppt_y</p:attrName>
                                        </p:attrNameLst>
                                      </p:cBhvr>
                                      <p:rCtr x="-3255" y="-11651"/>
                                    </p:animMotion>
                                  </p:childTnLst>
                                </p:cTn>
                              </p:par>
                              <p:par>
                                <p:cTn id="45" presetID="1" presetClass="exit" presetSubtype="0" fill="hold" grpId="1" nodeType="withEffect">
                                  <p:stCondLst>
                                    <p:cond delay="3000"/>
                                  </p:stCondLst>
                                  <p:childTnLst>
                                    <p:set>
                                      <p:cBhvr>
                                        <p:cTn id="46" dur="1" fill="hold">
                                          <p:stCondLst>
                                            <p:cond delay="0"/>
                                          </p:stCondLst>
                                        </p:cTn>
                                        <p:tgtEl>
                                          <p:spTgt spid="112"/>
                                        </p:tgtEl>
                                        <p:attrNameLst>
                                          <p:attrName>style.visibility</p:attrName>
                                        </p:attrNameLst>
                                      </p:cBhvr>
                                      <p:to>
                                        <p:strVal val="hidden"/>
                                      </p:to>
                                    </p:set>
                                  </p:childTnLst>
                                </p:cTn>
                              </p:par>
                            </p:childTnLst>
                          </p:cTn>
                        </p:par>
                        <p:par>
                          <p:cTn id="47" fill="hold">
                            <p:stCondLst>
                              <p:cond delay="7000"/>
                            </p:stCondLst>
                            <p:childTnLst>
                              <p:par>
                                <p:cTn id="48" presetID="1" presetClass="entr" presetSubtype="0" fill="hold" grpId="0" nodeType="afterEffect">
                                  <p:stCondLst>
                                    <p:cond delay="0"/>
                                  </p:stCondLst>
                                  <p:childTnLst>
                                    <p:set>
                                      <p:cBhvr>
                                        <p:cTn id="49" dur="1" fill="hold">
                                          <p:stCondLst>
                                            <p:cond delay="0"/>
                                          </p:stCondLst>
                                        </p:cTn>
                                        <p:tgtEl>
                                          <p:spTgt spid="78"/>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79"/>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80"/>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81"/>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82"/>
                                        </p:tgtEl>
                                        <p:attrNameLst>
                                          <p:attrName>style.visibility</p:attrName>
                                        </p:attrNameLst>
                                      </p:cBhvr>
                                      <p:to>
                                        <p:strVal val="visible"/>
                                      </p:to>
                                    </p:set>
                                  </p:childTnLst>
                                </p:cTn>
                              </p:par>
                              <p:par>
                                <p:cTn id="58" presetID="1" presetClass="entr" presetSubtype="0" fill="hold" grpId="0" nodeType="withEffect">
                                  <p:stCondLst>
                                    <p:cond delay="0"/>
                                  </p:stCondLst>
                                  <p:childTnLst>
                                    <p:set>
                                      <p:cBhvr>
                                        <p:cTn id="59" dur="1" fill="hold">
                                          <p:stCondLst>
                                            <p:cond delay="0"/>
                                          </p:stCondLst>
                                        </p:cTn>
                                        <p:tgtEl>
                                          <p:spTgt spid="83"/>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84"/>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85"/>
                                        </p:tgtEl>
                                        <p:attrNameLst>
                                          <p:attrName>style.visibility</p:attrName>
                                        </p:attrNameLst>
                                      </p:cBhvr>
                                      <p:to>
                                        <p:strVal val="visible"/>
                                      </p:to>
                                    </p:set>
                                  </p:childTnLst>
                                </p:cTn>
                              </p:par>
                              <p:par>
                                <p:cTn id="64" presetID="1" presetClass="entr" presetSubtype="0" fill="hold" grpId="0" nodeType="withEffect">
                                  <p:stCondLst>
                                    <p:cond delay="0"/>
                                  </p:stCondLst>
                                  <p:childTnLst>
                                    <p:set>
                                      <p:cBhvr>
                                        <p:cTn id="65" dur="1" fill="hold">
                                          <p:stCondLst>
                                            <p:cond delay="0"/>
                                          </p:stCondLst>
                                        </p:cTn>
                                        <p:tgtEl>
                                          <p:spTgt spid="86"/>
                                        </p:tgtEl>
                                        <p:attrNameLst>
                                          <p:attrName>style.visibility</p:attrName>
                                        </p:attrNameLst>
                                      </p:cBhvr>
                                      <p:to>
                                        <p:strVal val="visible"/>
                                      </p:to>
                                    </p:set>
                                  </p:childTnLst>
                                </p:cTn>
                              </p:par>
                              <p:par>
                                <p:cTn id="66" presetID="1" presetClass="entr" presetSubtype="0" fill="hold" grpId="0" nodeType="withEffect">
                                  <p:stCondLst>
                                    <p:cond delay="0"/>
                                  </p:stCondLst>
                                  <p:childTnLst>
                                    <p:set>
                                      <p:cBhvr>
                                        <p:cTn id="67"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106" grpId="1" animBg="1"/>
      <p:bldP spid="107" grpId="0" animBg="1"/>
      <p:bldP spid="107" grpId="1" animBg="1"/>
      <p:bldP spid="108" grpId="0" animBg="1"/>
      <p:bldP spid="108" grpId="1" animBg="1"/>
      <p:bldP spid="109" grpId="0" animBg="1"/>
      <p:bldP spid="109" grpId="1" animBg="1"/>
      <p:bldP spid="110" grpId="0" animBg="1"/>
      <p:bldP spid="110" grpId="1" animBg="1"/>
      <p:bldP spid="111" grpId="0" animBg="1"/>
      <p:bldP spid="111" grpId="1" animBg="1"/>
      <p:bldP spid="112" grpId="0" animBg="1"/>
      <p:bldP spid="112" grpId="1" animBg="1"/>
      <p:bldP spid="81" grpId="0" animBg="1"/>
      <p:bldP spid="82" grpId="0" animBg="1"/>
      <p:bldP spid="83" grpId="0" animBg="1"/>
      <p:bldP spid="84" grpId="0" animBg="1"/>
      <p:bldP spid="85" grpId="0" animBg="1"/>
      <p:bldP spid="86" grpId="0" animBg="1"/>
      <p:bldP spid="87" grpId="0" animBg="1"/>
      <p:bldP spid="95" grpId="0" animBg="1"/>
      <p:bldP spid="95" grpId="1" animBg="1"/>
      <p:bldP spid="97" grpId="0" animBg="1"/>
      <p:bldP spid="97" grpId="1" animBg="1"/>
      <p:bldP spid="98" grpId="0" animBg="1"/>
      <p:bldP spid="98" grpId="1" animBg="1"/>
      <p:bldP spid="78" grpId="0" animBg="1"/>
      <p:bldP spid="79" grpId="0" animBg="1"/>
      <p:bldP spid="8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BW-AWARE Placement Performance</a:t>
            </a:r>
            <a:endParaRPr lang="en-US" dirty="0"/>
          </a:p>
        </p:txBody>
      </p:sp>
      <p:graphicFrame>
        <p:nvGraphicFramePr>
          <p:cNvPr id="11" name="Chart 10"/>
          <p:cNvGraphicFramePr>
            <a:graphicFrameLocks/>
          </p:cNvGraphicFramePr>
          <p:nvPr>
            <p:extLst>
              <p:ext uri="{D42A27DB-BD31-4B8C-83A1-F6EECF244321}">
                <p14:modId xmlns:p14="http://schemas.microsoft.com/office/powerpoint/2010/main" val="1010963225"/>
              </p:ext>
            </p:extLst>
          </p:nvPr>
        </p:nvGraphicFramePr>
        <p:xfrm>
          <a:off x="2121408" y="921409"/>
          <a:ext cx="7909268" cy="4853821"/>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p:cNvSpPr txBox="1"/>
          <p:nvPr/>
        </p:nvSpPr>
        <p:spPr>
          <a:xfrm>
            <a:off x="728864" y="5767159"/>
            <a:ext cx="10734272" cy="492443"/>
          </a:xfrm>
          <a:prstGeom prst="rect">
            <a:avLst/>
          </a:prstGeom>
          <a:noFill/>
        </p:spPr>
        <p:txBody>
          <a:bodyPr wrap="square" rtlCol="0">
            <a:spAutoFit/>
          </a:bodyPr>
          <a:lstStyle/>
          <a:p>
            <a:pPr algn="ctr"/>
            <a:r>
              <a:rPr lang="en-US" sz="2600" dirty="0" smtClean="0">
                <a:solidFill>
                  <a:srgbClr val="FF0000"/>
                </a:solidFill>
                <a:latin typeface="Helvetica" charset="0"/>
                <a:ea typeface="Helvetica" charset="0"/>
                <a:cs typeface="Helvetica" charset="0"/>
              </a:rPr>
              <a:t>35% better than INTERLEAVE, 18% better than LOCAL</a:t>
            </a:r>
            <a:endParaRPr lang="en-US" sz="2600" dirty="0">
              <a:solidFill>
                <a:srgbClr val="FF0000"/>
              </a:solidFill>
              <a:latin typeface="Helvetica" charset="0"/>
              <a:ea typeface="Helvetica" charset="0"/>
              <a:cs typeface="Helvetica" charset="0"/>
            </a:endParaRPr>
          </a:p>
        </p:txBody>
      </p:sp>
      <p:sp>
        <p:nvSpPr>
          <p:cNvPr id="5" name="TextBox 4"/>
          <p:cNvSpPr txBox="1"/>
          <p:nvPr/>
        </p:nvSpPr>
        <p:spPr>
          <a:xfrm>
            <a:off x="3141023" y="1204203"/>
            <a:ext cx="7173117" cy="418328"/>
          </a:xfrm>
          <a:prstGeom prst="rect">
            <a:avLst/>
          </a:prstGeom>
          <a:noFill/>
        </p:spPr>
        <p:txBody>
          <a:bodyPr wrap="square" rtlCol="0" anchor="ctr">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2400" b="1" dirty="0" err="1" smtClean="0">
                <a:latin typeface="Trebuchet MS" panose="020B0603020202020204" pitchFamily="34" charset="0"/>
              </a:rPr>
              <a:t>Rodinia</a:t>
            </a:r>
            <a:r>
              <a:rPr lang="en-US" sz="2400" b="1" dirty="0" smtClean="0">
                <a:latin typeface="Trebuchet MS" panose="020B0603020202020204" pitchFamily="34" charset="0"/>
              </a:rPr>
              <a:t>, Parboil and DoE mini apps</a:t>
            </a:r>
          </a:p>
        </p:txBody>
      </p:sp>
      <p:sp>
        <p:nvSpPr>
          <p:cNvPr id="3" name="Slide Number Placeholder 2"/>
          <p:cNvSpPr>
            <a:spLocks noGrp="1"/>
          </p:cNvSpPr>
          <p:nvPr>
            <p:ph type="sldNum" sz="quarter" idx="12"/>
          </p:nvPr>
        </p:nvSpPr>
        <p:spPr/>
        <p:txBody>
          <a:bodyPr/>
          <a:lstStyle/>
          <a:p>
            <a:fld id="{24EAD923-3004-4A31-84C7-9B440B785588}" type="slidenum">
              <a:rPr lang="en-US" smtClean="0"/>
              <a:pPr/>
              <a:t>17</a:t>
            </a:fld>
            <a:endParaRPr lang="en-US" dirty="0"/>
          </a:p>
        </p:txBody>
      </p:sp>
      <p:sp>
        <p:nvSpPr>
          <p:cNvPr id="8" name="TextBox 7"/>
          <p:cNvSpPr txBox="1"/>
          <p:nvPr/>
        </p:nvSpPr>
        <p:spPr>
          <a:xfrm>
            <a:off x="708906" y="6322015"/>
            <a:ext cx="10734272" cy="523220"/>
          </a:xfrm>
          <a:prstGeom prst="rect">
            <a:avLst/>
          </a:prstGeom>
          <a:noFill/>
        </p:spPr>
        <p:txBody>
          <a:bodyPr wrap="square" rtlCol="0">
            <a:spAutoFit/>
          </a:bodyPr>
          <a:lstStyle/>
          <a:p>
            <a:pPr algn="ctr"/>
            <a:r>
              <a:rPr lang="en-US" sz="2800" dirty="0" smtClean="0">
                <a:solidFill>
                  <a:srgbClr val="FF0000"/>
                </a:solidFill>
                <a:latin typeface="Helvetica" charset="0"/>
                <a:ea typeface="Helvetica" charset="0"/>
                <a:cs typeface="Helvetica" charset="0"/>
              </a:rPr>
              <a:t>BW-AWARE placement maximizes GPU throughput</a:t>
            </a:r>
            <a:endParaRPr lang="en-US" sz="2800"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16341382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latin typeface="Helvetica Light" charset="0"/>
                <a:ea typeface="Helvetica Light" charset="0"/>
                <a:cs typeface="Helvetica Light" charset="0"/>
              </a:rPr>
              <a:t>Rethinking CPU-GPU </a:t>
            </a:r>
            <a:br>
              <a:rPr lang="en-US" sz="5400" dirty="0" smtClean="0">
                <a:latin typeface="Helvetica Light" charset="0"/>
                <a:ea typeface="Helvetica Light" charset="0"/>
                <a:cs typeface="Helvetica Light" charset="0"/>
              </a:rPr>
            </a:br>
            <a:r>
              <a:rPr lang="en-US" sz="5400" dirty="0" smtClean="0">
                <a:latin typeface="Helvetica Light" charset="0"/>
                <a:ea typeface="Helvetica Light" charset="0"/>
                <a:cs typeface="Helvetica Light" charset="0"/>
              </a:rPr>
              <a:t>Cache Coherence</a:t>
            </a:r>
            <a:endParaRPr lang="en-US" sz="5400" dirty="0">
              <a:latin typeface="Helvetica Light" charset="0"/>
              <a:ea typeface="Helvetica Light" charset="0"/>
              <a:cs typeface="Helvetica Light" charset="0"/>
            </a:endParaRPr>
          </a:p>
        </p:txBody>
      </p:sp>
      <p:sp>
        <p:nvSpPr>
          <p:cNvPr id="6" name="Text Placeholder 5"/>
          <p:cNvSpPr>
            <a:spLocks noGrp="1"/>
          </p:cNvSpPr>
          <p:nvPr>
            <p:ph type="body" idx="1"/>
          </p:nvPr>
        </p:nvSpPr>
        <p:spPr/>
        <p:txBody>
          <a:bodyPr anchor="ctr"/>
          <a:lstStyle/>
          <a:p>
            <a:r>
              <a:rPr lang="en-US" sz="1400" dirty="0" smtClean="0">
                <a:latin typeface="Helvetica Light" charset="0"/>
                <a:ea typeface="Helvetica Light" charset="0"/>
                <a:cs typeface="Helvetica Light" charset="0"/>
              </a:rPr>
              <a:t>Agarwal, N., </a:t>
            </a:r>
            <a:r>
              <a:rPr lang="en-US" sz="1400" dirty="0" err="1" smtClean="0">
                <a:latin typeface="Helvetica Light" charset="0"/>
                <a:ea typeface="Helvetica Light" charset="0"/>
                <a:cs typeface="Helvetica Light" charset="0"/>
              </a:rPr>
              <a:t>Nellans</a:t>
            </a:r>
            <a:r>
              <a:rPr lang="en-US" sz="1400" dirty="0" smtClean="0">
                <a:latin typeface="Helvetica Light" charset="0"/>
                <a:ea typeface="Helvetica Light" charset="0"/>
                <a:cs typeface="Helvetica Light" charset="0"/>
              </a:rPr>
              <a:t>, D., </a:t>
            </a:r>
            <a:r>
              <a:rPr lang="en-US" sz="1400" dirty="0" err="1" smtClean="0">
                <a:latin typeface="Helvetica Light" charset="0"/>
                <a:ea typeface="Helvetica Light" charset="0"/>
                <a:cs typeface="Helvetica Light" charset="0"/>
              </a:rPr>
              <a:t>Ebrahimi</a:t>
            </a:r>
            <a:r>
              <a:rPr lang="en-US" sz="1400" dirty="0" smtClean="0">
                <a:latin typeface="Helvetica Light" charset="0"/>
                <a:ea typeface="Helvetica Light" charset="0"/>
                <a:cs typeface="Helvetica Light" charset="0"/>
              </a:rPr>
              <a:t>, E., </a:t>
            </a:r>
            <a:r>
              <a:rPr lang="en-US" sz="1400" dirty="0" err="1" smtClean="0">
                <a:latin typeface="Helvetica Light" charset="0"/>
                <a:ea typeface="Helvetica Light" charset="0"/>
                <a:cs typeface="Helvetica Light" charset="0"/>
              </a:rPr>
              <a:t>Wenisch</a:t>
            </a:r>
            <a:r>
              <a:rPr lang="en-US" sz="1400" dirty="0" smtClean="0">
                <a:latin typeface="Helvetica Light" charset="0"/>
                <a:ea typeface="Helvetica Light" charset="0"/>
                <a:cs typeface="Helvetica Light" charset="0"/>
              </a:rPr>
              <a:t>, T. F., </a:t>
            </a:r>
            <a:r>
              <a:rPr lang="en-US" sz="1400" dirty="0" err="1" smtClean="0">
                <a:latin typeface="Helvetica Light" charset="0"/>
                <a:ea typeface="Helvetica Light" charset="0"/>
                <a:cs typeface="Helvetica Light" charset="0"/>
              </a:rPr>
              <a:t>Danskin</a:t>
            </a:r>
            <a:r>
              <a:rPr lang="en-US" sz="1400" dirty="0" smtClean="0">
                <a:latin typeface="Helvetica Light" charset="0"/>
                <a:ea typeface="Helvetica Light" charset="0"/>
                <a:cs typeface="Helvetica Light" charset="0"/>
              </a:rPr>
              <a:t>, J., &amp; </a:t>
            </a:r>
            <a:r>
              <a:rPr lang="en-US" sz="1400" dirty="0" err="1" smtClean="0">
                <a:latin typeface="Helvetica Light" charset="0"/>
                <a:ea typeface="Helvetica Light" charset="0"/>
                <a:cs typeface="Helvetica Light" charset="0"/>
              </a:rPr>
              <a:t>Keckler</a:t>
            </a:r>
            <a:r>
              <a:rPr lang="en-US" sz="1400" dirty="0" smtClean="0">
                <a:latin typeface="Helvetica Light" charset="0"/>
                <a:ea typeface="Helvetica Light" charset="0"/>
                <a:cs typeface="Helvetica Light" charset="0"/>
              </a:rPr>
              <a:t>, S. W. (2016, March). Selective Caches in GPUs to Eliminate Cache Coherence. To appear in High Performance Computer Architecture (HPCA), 2016 IEEE 22nd International Symposium.</a:t>
            </a:r>
          </a:p>
          <a:p>
            <a:endParaRPr lang="en-US" dirty="0"/>
          </a:p>
        </p:txBody>
      </p:sp>
      <p:sp>
        <p:nvSpPr>
          <p:cNvPr id="4" name="Slide Number Placeholder 3"/>
          <p:cNvSpPr>
            <a:spLocks noGrp="1"/>
          </p:cNvSpPr>
          <p:nvPr>
            <p:ph type="sldNum" sz="quarter" idx="12"/>
          </p:nvPr>
        </p:nvSpPr>
        <p:spPr/>
        <p:txBody>
          <a:bodyPr/>
          <a:lstStyle/>
          <a:p>
            <a:fld id="{5265A622-E284-5346-8279-22C613218F99}" type="slidenum">
              <a:rPr lang="en-US" smtClean="0"/>
              <a:t>18</a:t>
            </a:fld>
            <a:endParaRPr lang="en-US"/>
          </a:p>
        </p:txBody>
      </p:sp>
    </p:spTree>
    <p:extLst>
      <p:ext uri="{BB962C8B-B14F-4D97-AF65-F5344CB8AC3E}">
        <p14:creationId xmlns:p14="http://schemas.microsoft.com/office/powerpoint/2010/main" val="156500402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HW Cache Coherence:</a:t>
            </a:r>
            <a:br>
              <a:rPr lang="en-US" dirty="0" smtClean="0"/>
            </a:br>
            <a:r>
              <a:rPr lang="en-US" dirty="0" smtClean="0"/>
              <a:t>Liability for CPU-GPU Systems</a:t>
            </a:r>
            <a:endParaRPr lang="en-US" dirty="0"/>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167338" y="1643597"/>
            <a:ext cx="5857323" cy="4351338"/>
          </a:xfrm>
        </p:spPr>
      </p:pic>
      <p:sp>
        <p:nvSpPr>
          <p:cNvPr id="4" name="Slide Number Placeholder 3"/>
          <p:cNvSpPr>
            <a:spLocks noGrp="1"/>
          </p:cNvSpPr>
          <p:nvPr>
            <p:ph type="sldNum" sz="quarter" idx="12"/>
          </p:nvPr>
        </p:nvSpPr>
        <p:spPr/>
        <p:txBody>
          <a:bodyPr/>
          <a:lstStyle/>
          <a:p>
            <a:fld id="{24EAD923-3004-4A31-84C7-9B440B785588}" type="slidenum">
              <a:rPr lang="en-US" smtClean="0"/>
              <a:pPr/>
              <a:t>19</a:t>
            </a:fld>
            <a:endParaRPr lang="en-US" dirty="0"/>
          </a:p>
        </p:txBody>
      </p:sp>
      <p:sp>
        <p:nvSpPr>
          <p:cNvPr id="8" name="TextBox 7"/>
          <p:cNvSpPr txBox="1"/>
          <p:nvPr/>
        </p:nvSpPr>
        <p:spPr>
          <a:xfrm>
            <a:off x="0" y="6162321"/>
            <a:ext cx="12192000" cy="502766"/>
          </a:xfrm>
          <a:prstGeom prst="rect">
            <a:avLst/>
          </a:prstGeom>
          <a:noFill/>
        </p:spPr>
        <p:txBody>
          <a:bodyPr wrap="square" rtlCol="0">
            <a:spAutoFit/>
          </a:bodyPr>
          <a:lstStyle/>
          <a:p>
            <a:pPr algn="ctr"/>
            <a:r>
              <a:rPr lang="en-US" sz="2667" i="1" dirty="0" smtClean="0">
                <a:solidFill>
                  <a:srgbClr val="FF0000"/>
                </a:solidFill>
                <a:latin typeface="Helvetica" charset="0"/>
                <a:ea typeface="Helvetica" charset="0"/>
                <a:cs typeface="Helvetica" charset="0"/>
              </a:rPr>
              <a:t>Goal</a:t>
            </a:r>
            <a:r>
              <a:rPr lang="en-US" sz="2667" dirty="0" smtClean="0">
                <a:solidFill>
                  <a:srgbClr val="FF0000"/>
                </a:solidFill>
                <a:latin typeface="Helvetica" charset="0"/>
                <a:ea typeface="Helvetica" charset="0"/>
                <a:cs typeface="Helvetica" charset="0"/>
              </a:rPr>
              <a:t>: Shared virtual address space with performance &amp; programmability</a:t>
            </a:r>
            <a:endParaRPr lang="en-US" sz="2667"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11346703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Conventional Memory Hierarchy</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2</a:t>
            </a:fld>
            <a:endParaRPr lang="en-US" dirty="0"/>
          </a:p>
        </p:txBody>
      </p:sp>
      <p:grpSp>
        <p:nvGrpSpPr>
          <p:cNvPr id="2" name="Group 1"/>
          <p:cNvGrpSpPr/>
          <p:nvPr/>
        </p:nvGrpSpPr>
        <p:grpSpPr>
          <a:xfrm>
            <a:off x="317500" y="4453593"/>
            <a:ext cx="5194300" cy="1485900"/>
            <a:chOff x="317500" y="4870450"/>
            <a:chExt cx="5194300" cy="1485900"/>
          </a:xfrm>
        </p:grpSpPr>
        <p:sp>
          <p:nvSpPr>
            <p:cNvPr id="7" name="Rounded Rectangle 6"/>
            <p:cNvSpPr/>
            <p:nvPr/>
          </p:nvSpPr>
          <p:spPr>
            <a:xfrm>
              <a:off x="317500" y="4870450"/>
              <a:ext cx="1485900" cy="14859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smtClean="0"/>
                <a:t>CPU</a:t>
              </a:r>
              <a:endParaRPr lang="en-US" dirty="0"/>
            </a:p>
          </p:txBody>
        </p:sp>
        <p:grpSp>
          <p:nvGrpSpPr>
            <p:cNvPr id="3" name="Group 2"/>
            <p:cNvGrpSpPr/>
            <p:nvPr/>
          </p:nvGrpSpPr>
          <p:grpSpPr>
            <a:xfrm>
              <a:off x="3219450" y="4997450"/>
              <a:ext cx="2292350" cy="1155700"/>
              <a:chOff x="3244850" y="4559300"/>
              <a:chExt cx="2292350" cy="1155700"/>
            </a:xfrm>
          </p:grpSpPr>
          <p:sp>
            <p:nvSpPr>
              <p:cNvPr id="8" name="Rounded Rectangle 7"/>
              <p:cNvSpPr/>
              <p:nvPr/>
            </p:nvSpPr>
            <p:spPr>
              <a:xfrm>
                <a:off x="3244850" y="45593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9" name="Rounded Rectangle 8"/>
              <p:cNvSpPr/>
              <p:nvPr/>
            </p:nvSpPr>
            <p:spPr>
              <a:xfrm>
                <a:off x="3397250" y="47117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10" name="Rounded Rectangle 9"/>
              <p:cNvSpPr/>
              <p:nvPr/>
            </p:nvSpPr>
            <p:spPr>
              <a:xfrm>
                <a:off x="3549650" y="48641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11" name="Rounded Rectangle 10"/>
              <p:cNvSpPr/>
              <p:nvPr/>
            </p:nvSpPr>
            <p:spPr>
              <a:xfrm>
                <a:off x="3702050" y="50165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t>Memory (DDR)</a:t>
                </a:r>
                <a:endParaRPr lang="en-US" dirty="0"/>
              </a:p>
            </p:txBody>
          </p:sp>
        </p:grpSp>
        <p:sp>
          <p:nvSpPr>
            <p:cNvPr id="13" name="Left-Right Arrow 12"/>
            <p:cNvSpPr/>
            <p:nvPr/>
          </p:nvSpPr>
          <p:spPr>
            <a:xfrm>
              <a:off x="1924050" y="5302250"/>
              <a:ext cx="1174750" cy="469900"/>
            </a:xfrm>
            <a:prstGeom prst="leftRightArrow">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grpSp>
      <p:grpSp>
        <p:nvGrpSpPr>
          <p:cNvPr id="12" name="Group 11"/>
          <p:cNvGrpSpPr/>
          <p:nvPr/>
        </p:nvGrpSpPr>
        <p:grpSpPr>
          <a:xfrm>
            <a:off x="6775450" y="4453593"/>
            <a:ext cx="5194300" cy="1485900"/>
            <a:chOff x="6775450" y="4870450"/>
            <a:chExt cx="5194300" cy="1485900"/>
          </a:xfrm>
        </p:grpSpPr>
        <p:sp>
          <p:nvSpPr>
            <p:cNvPr id="14" name="Rounded Rectangle 13"/>
            <p:cNvSpPr/>
            <p:nvPr/>
          </p:nvSpPr>
          <p:spPr>
            <a:xfrm>
              <a:off x="6775450" y="4870450"/>
              <a:ext cx="1485900" cy="14859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G</a:t>
              </a:r>
              <a:r>
                <a:rPr lang="en-US" dirty="0" smtClean="0"/>
                <a:t>PU</a:t>
              </a:r>
              <a:endParaRPr lang="en-US" dirty="0"/>
            </a:p>
          </p:txBody>
        </p:sp>
        <p:grpSp>
          <p:nvGrpSpPr>
            <p:cNvPr id="5" name="Group 4"/>
            <p:cNvGrpSpPr/>
            <p:nvPr/>
          </p:nvGrpSpPr>
          <p:grpSpPr>
            <a:xfrm>
              <a:off x="9677400" y="4997450"/>
              <a:ext cx="2292350" cy="1155700"/>
              <a:chOff x="9702800" y="4559300"/>
              <a:chExt cx="2292350" cy="1155700"/>
            </a:xfrm>
          </p:grpSpPr>
          <p:sp>
            <p:nvSpPr>
              <p:cNvPr id="15" name="Rounded Rectangle 14"/>
              <p:cNvSpPr/>
              <p:nvPr/>
            </p:nvSpPr>
            <p:spPr>
              <a:xfrm>
                <a:off x="9702800" y="45593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6" name="Rounded Rectangle 15"/>
              <p:cNvSpPr/>
              <p:nvPr/>
            </p:nvSpPr>
            <p:spPr>
              <a:xfrm>
                <a:off x="9855200" y="47117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7" name="Rounded Rectangle 16"/>
              <p:cNvSpPr/>
              <p:nvPr/>
            </p:nvSpPr>
            <p:spPr>
              <a:xfrm>
                <a:off x="10007600" y="48641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8" name="Rounded Rectangle 17"/>
              <p:cNvSpPr/>
              <p:nvPr/>
            </p:nvSpPr>
            <p:spPr>
              <a:xfrm>
                <a:off x="10160000" y="50165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Memory (GDDR)</a:t>
                </a:r>
                <a:endParaRPr lang="en-US" dirty="0"/>
              </a:p>
            </p:txBody>
          </p:sp>
        </p:grpSp>
        <p:sp>
          <p:nvSpPr>
            <p:cNvPr id="19" name="Left-Right Arrow 18"/>
            <p:cNvSpPr/>
            <p:nvPr/>
          </p:nvSpPr>
          <p:spPr>
            <a:xfrm>
              <a:off x="8382000" y="5302250"/>
              <a:ext cx="1174750" cy="469900"/>
            </a:xfrm>
            <a:prstGeom prst="leftRightArrow">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grpSp>
      <p:pic>
        <p:nvPicPr>
          <p:cNvPr id="20" name="Picture 19"/>
          <p:cNvPicPr>
            <a:picLocks noChangeAspect="1"/>
          </p:cNvPicPr>
          <p:nvPr/>
        </p:nvPicPr>
        <p:blipFill>
          <a:blip r:embed="rId3"/>
          <a:stretch>
            <a:fillRect/>
          </a:stretch>
        </p:blipFill>
        <p:spPr>
          <a:xfrm>
            <a:off x="7004522" y="1308121"/>
            <a:ext cx="4482628" cy="2768579"/>
          </a:xfrm>
          <a:prstGeom prst="rect">
            <a:avLst/>
          </a:prstGeom>
        </p:spPr>
      </p:pic>
      <p:pic>
        <p:nvPicPr>
          <p:cNvPr id="21" name="Picture 20"/>
          <p:cNvPicPr>
            <a:picLocks noChangeAspect="1"/>
          </p:cNvPicPr>
          <p:nvPr/>
        </p:nvPicPr>
        <p:blipFill>
          <a:blip r:embed="rId4"/>
          <a:stretch>
            <a:fillRect/>
          </a:stretch>
        </p:blipFill>
        <p:spPr>
          <a:xfrm>
            <a:off x="1439228" y="1647076"/>
            <a:ext cx="2667105" cy="2000327"/>
          </a:xfrm>
          <a:prstGeom prst="rect">
            <a:avLst/>
          </a:prstGeom>
        </p:spPr>
      </p:pic>
    </p:spTree>
    <p:extLst>
      <p:ext uri="{BB962C8B-B14F-4D97-AF65-F5344CB8AC3E}">
        <p14:creationId xmlns:p14="http://schemas.microsoft.com/office/powerpoint/2010/main" val="15128080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Selective Caching for GPUs</a:t>
            </a:r>
            <a:endParaRPr lang="en-US" dirty="0"/>
          </a:p>
        </p:txBody>
      </p:sp>
      <p:sp>
        <p:nvSpPr>
          <p:cNvPr id="6" name="Content Placeholder 5"/>
          <p:cNvSpPr>
            <a:spLocks noGrp="1"/>
          </p:cNvSpPr>
          <p:nvPr>
            <p:ph idx="1"/>
          </p:nvPr>
        </p:nvSpPr>
        <p:spPr>
          <a:xfrm>
            <a:off x="838200" y="1325563"/>
            <a:ext cx="10515600" cy="4851400"/>
          </a:xfrm>
        </p:spPr>
        <p:txBody>
          <a:bodyPr/>
          <a:lstStyle/>
          <a:p>
            <a:pPr>
              <a:lnSpc>
                <a:spcPct val="150000"/>
              </a:lnSpc>
            </a:pPr>
            <a:r>
              <a:rPr lang="en-US" dirty="0" smtClean="0">
                <a:latin typeface="Helvetica" charset="0"/>
                <a:ea typeface="Helvetica" charset="0"/>
                <a:cs typeface="Helvetica" charset="0"/>
              </a:rPr>
              <a:t>Provides unified shared memory w/o </a:t>
            </a:r>
            <a:r>
              <a:rPr lang="en-US" smtClean="0">
                <a:latin typeface="Helvetica" charset="0"/>
                <a:ea typeface="Helvetica" charset="0"/>
                <a:cs typeface="Helvetica" charset="0"/>
              </a:rPr>
              <a:t>HW cache-coherence</a:t>
            </a:r>
            <a:endParaRPr lang="en-US" dirty="0" smtClean="0">
              <a:latin typeface="Helvetica" charset="0"/>
              <a:ea typeface="Helvetica" charset="0"/>
              <a:cs typeface="Helvetica" charset="0"/>
            </a:endParaRPr>
          </a:p>
          <a:p>
            <a:pPr>
              <a:lnSpc>
                <a:spcPct val="150000"/>
              </a:lnSpc>
            </a:pPr>
            <a:endParaRPr lang="en-US" dirty="0" smtClean="0">
              <a:latin typeface="Helvetica" charset="0"/>
              <a:ea typeface="Helvetica" charset="0"/>
              <a:cs typeface="Helvetica" charset="0"/>
            </a:endParaRPr>
          </a:p>
          <a:p>
            <a:pPr>
              <a:lnSpc>
                <a:spcPct val="150000"/>
              </a:lnSpc>
            </a:pPr>
            <a:r>
              <a:rPr lang="en-US" dirty="0" smtClean="0">
                <a:latin typeface="Helvetica" charset="0"/>
                <a:ea typeface="Helvetica" charset="0"/>
                <a:cs typeface="Helvetica" charset="0"/>
              </a:rPr>
              <a:t>CPU and GPU need not implement same coherence protocol</a:t>
            </a:r>
          </a:p>
          <a:p>
            <a:pPr>
              <a:lnSpc>
                <a:spcPct val="150000"/>
              </a:lnSpc>
            </a:pPr>
            <a:endParaRPr lang="en-US" dirty="0" smtClean="0">
              <a:latin typeface="Helvetica" charset="0"/>
              <a:ea typeface="Helvetica" charset="0"/>
              <a:cs typeface="Helvetica" charset="0"/>
            </a:endParaRPr>
          </a:p>
          <a:p>
            <a:pPr>
              <a:lnSpc>
                <a:spcPct val="150000"/>
              </a:lnSpc>
            </a:pPr>
            <a:r>
              <a:rPr lang="en-US" dirty="0" smtClean="0">
                <a:latin typeface="Helvetica" charset="0"/>
                <a:ea typeface="Helvetica" charset="0"/>
                <a:cs typeface="Helvetica" charset="0"/>
              </a:rPr>
              <a:t>Micro-architectural enhancements to make system performant</a:t>
            </a:r>
            <a:endParaRPr lang="en-US" dirty="0">
              <a:latin typeface="Helvetica" charset="0"/>
              <a:ea typeface="Helvetica" charset="0"/>
              <a:cs typeface="Helvetica" charset="0"/>
            </a:endParaRPr>
          </a:p>
        </p:txBody>
      </p:sp>
      <p:sp>
        <p:nvSpPr>
          <p:cNvPr id="4" name="Slide Number Placeholder 3"/>
          <p:cNvSpPr>
            <a:spLocks noGrp="1"/>
          </p:cNvSpPr>
          <p:nvPr>
            <p:ph type="sldNum" sz="quarter" idx="12"/>
          </p:nvPr>
        </p:nvSpPr>
        <p:spPr/>
        <p:txBody>
          <a:bodyPr/>
          <a:lstStyle/>
          <a:p>
            <a:fld id="{24EAD923-3004-4A31-84C7-9B440B785588}" type="slidenum">
              <a:rPr lang="en-US" smtClean="0"/>
              <a:pPr/>
              <a:t>20</a:t>
            </a:fld>
            <a:endParaRPr lang="en-US" dirty="0"/>
          </a:p>
        </p:txBody>
      </p:sp>
    </p:spTree>
    <p:extLst>
      <p:ext uri="{BB962C8B-B14F-4D97-AF65-F5344CB8AC3E}">
        <p14:creationId xmlns:p14="http://schemas.microsoft.com/office/powerpoint/2010/main" val="180500392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Principles Of Selective Caching</a:t>
            </a:r>
            <a:endParaRPr lang="en-US" dirty="0"/>
          </a:p>
        </p:txBody>
      </p:sp>
      <p:sp>
        <p:nvSpPr>
          <p:cNvPr id="4" name="Slide Number Placeholder 3"/>
          <p:cNvSpPr>
            <a:spLocks noGrp="1"/>
          </p:cNvSpPr>
          <p:nvPr>
            <p:ph type="sldNum" sz="quarter" idx="12"/>
          </p:nvPr>
        </p:nvSpPr>
        <p:spPr>
          <a:xfrm>
            <a:off x="9423400" y="6445250"/>
            <a:ext cx="2743200" cy="365125"/>
          </a:xfrm>
        </p:spPr>
        <p:txBody>
          <a:bodyPr/>
          <a:lstStyle/>
          <a:p>
            <a:fld id="{24EAD923-3004-4A31-84C7-9B440B785588}" type="slidenum">
              <a:rPr lang="en-US" smtClean="0"/>
              <a:pPr/>
              <a:t>21</a:t>
            </a:fld>
            <a:endParaRPr lang="en-US" dirty="0"/>
          </a:p>
        </p:txBody>
      </p:sp>
      <p:grpSp>
        <p:nvGrpSpPr>
          <p:cNvPr id="7" name="Group 6"/>
          <p:cNvGrpSpPr/>
          <p:nvPr/>
        </p:nvGrpSpPr>
        <p:grpSpPr>
          <a:xfrm>
            <a:off x="759109" y="2443692"/>
            <a:ext cx="4250292" cy="3563860"/>
            <a:chOff x="759109" y="2443692"/>
            <a:chExt cx="4250292" cy="3563860"/>
          </a:xfrm>
        </p:grpSpPr>
        <p:sp>
          <p:nvSpPr>
            <p:cNvPr id="39" name="TextBox 38"/>
            <p:cNvSpPr txBox="1"/>
            <p:nvPr/>
          </p:nvSpPr>
          <p:spPr>
            <a:xfrm>
              <a:off x="1397521" y="3754463"/>
              <a:ext cx="3611880" cy="523220"/>
            </a:xfrm>
            <a:prstGeom prst="rect">
              <a:avLst/>
            </a:prstGeom>
            <a:noFill/>
          </p:spPr>
          <p:txBody>
            <a:bodyPr wrap="square" rtlCol="0">
              <a:spAutoFit/>
            </a:bodyPr>
            <a:lstStyle/>
            <a:p>
              <a:pPr marL="285750" indent="-192024">
                <a:buFont typeface="Wingdings" charset="2"/>
                <a:buChar char="§"/>
              </a:pPr>
              <a:r>
                <a:rPr lang="en-US" sz="1400" b="1" dirty="0" smtClean="0"/>
                <a:t>GPU writes DDR:</a:t>
              </a:r>
              <a:r>
                <a:rPr lang="en-US" sz="1400" dirty="0" smtClean="0"/>
                <a:t> </a:t>
              </a:r>
            </a:p>
            <a:p>
              <a:r>
                <a:rPr lang="en-US" sz="1400" dirty="0" smtClean="0"/>
                <a:t>       DIR handles invalidation of CPU caches</a:t>
              </a:r>
              <a:endParaRPr lang="en-US" sz="1400" dirty="0"/>
            </a:p>
          </p:txBody>
        </p:sp>
        <p:sp>
          <p:nvSpPr>
            <p:cNvPr id="40" name="TextBox 39"/>
            <p:cNvSpPr txBox="1"/>
            <p:nvPr/>
          </p:nvSpPr>
          <p:spPr>
            <a:xfrm>
              <a:off x="1397521" y="4217497"/>
              <a:ext cx="3611880" cy="738664"/>
            </a:xfrm>
            <a:prstGeom prst="rect">
              <a:avLst/>
            </a:prstGeom>
            <a:noFill/>
          </p:spPr>
          <p:txBody>
            <a:bodyPr wrap="square" rtlCol="0">
              <a:spAutoFit/>
            </a:bodyPr>
            <a:lstStyle/>
            <a:p>
              <a:pPr marL="285750" indent="-192024">
                <a:buFont typeface="Wingdings" charset="2"/>
                <a:buChar char="§"/>
              </a:pPr>
              <a:r>
                <a:rPr lang="en-US" sz="1400" b="1" dirty="0" smtClean="0"/>
                <a:t>CPU reads/writes GDDR: </a:t>
              </a:r>
            </a:p>
            <a:p>
              <a:r>
                <a:rPr lang="en-US" sz="1400" dirty="0" smtClean="0"/>
                <a:t>       Line inserted in Remote Directory (Filter) </a:t>
              </a:r>
              <a:br>
                <a:rPr lang="en-US" sz="1400" dirty="0" smtClean="0"/>
              </a:br>
              <a:r>
                <a:rPr lang="en-US" sz="1400" dirty="0" smtClean="0"/>
                <a:t>       GPU can’t cache lines found in this filter</a:t>
              </a:r>
              <a:endParaRPr lang="en-US" sz="1400" dirty="0"/>
            </a:p>
          </p:txBody>
        </p:sp>
        <p:grpSp>
          <p:nvGrpSpPr>
            <p:cNvPr id="3" name="Group 2"/>
            <p:cNvGrpSpPr/>
            <p:nvPr/>
          </p:nvGrpSpPr>
          <p:grpSpPr>
            <a:xfrm>
              <a:off x="759109" y="2443692"/>
              <a:ext cx="3700024" cy="3563860"/>
              <a:chOff x="759109" y="2443692"/>
              <a:chExt cx="3700024" cy="3563860"/>
            </a:xfrm>
          </p:grpSpPr>
          <p:sp>
            <p:nvSpPr>
              <p:cNvPr id="31" name="Rounded Rectangle 30"/>
              <p:cNvSpPr/>
              <p:nvPr/>
            </p:nvSpPr>
            <p:spPr>
              <a:xfrm>
                <a:off x="759111" y="2443692"/>
                <a:ext cx="1005805" cy="838200"/>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32" name="Rounded Rectangle 31"/>
              <p:cNvSpPr/>
              <p:nvPr/>
            </p:nvSpPr>
            <p:spPr>
              <a:xfrm>
                <a:off x="759109" y="5000737"/>
                <a:ext cx="1600200" cy="1006815"/>
              </a:xfrm>
              <a:prstGeom prst="roundRect">
                <a:avLst/>
              </a:prstGeom>
              <a:noFill/>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b="1" dirty="0" smtClean="0">
                  <a:solidFill>
                    <a:srgbClr val="000000"/>
                  </a:solidFill>
                </a:endParaRPr>
              </a:p>
              <a:p>
                <a:pPr algn="ctr"/>
                <a:endParaRPr lang="en-US" sz="1200" b="1" dirty="0" smtClean="0">
                  <a:solidFill>
                    <a:srgbClr val="000000"/>
                  </a:solidFill>
                </a:endParaRPr>
              </a:p>
              <a:p>
                <a:pPr algn="ctr"/>
                <a:endParaRPr lang="en-US" sz="1200" b="1" dirty="0">
                  <a:solidFill>
                    <a:srgbClr val="000000"/>
                  </a:solidFill>
                </a:endParaRPr>
              </a:p>
            </p:txBody>
          </p:sp>
          <p:sp>
            <p:nvSpPr>
              <p:cNvPr id="33" name="Up-Down Arrow 32"/>
              <p:cNvSpPr/>
              <p:nvPr/>
            </p:nvSpPr>
            <p:spPr>
              <a:xfrm>
                <a:off x="1051519" y="3295745"/>
                <a:ext cx="274320" cy="1689101"/>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34" name="Rounded Rectangle 33"/>
              <p:cNvSpPr/>
              <p:nvPr/>
            </p:nvSpPr>
            <p:spPr>
              <a:xfrm>
                <a:off x="849494" y="2875205"/>
                <a:ext cx="807421" cy="30479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Directory</a:t>
                </a:r>
                <a:endParaRPr lang="en-US" sz="1200" b="1" dirty="0">
                  <a:solidFill>
                    <a:srgbClr val="000000"/>
                  </a:solidFill>
                </a:endParaRPr>
              </a:p>
            </p:txBody>
          </p:sp>
          <p:sp>
            <p:nvSpPr>
              <p:cNvPr id="35" name="Rounded Rectangle 34"/>
              <p:cNvSpPr/>
              <p:nvPr/>
            </p:nvSpPr>
            <p:spPr>
              <a:xfrm>
                <a:off x="851069" y="2503460"/>
                <a:ext cx="805845"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smtClean="0">
                    <a:solidFill>
                      <a:srgbClr val="000000"/>
                    </a:solidFill>
                  </a:rPr>
                  <a:t>CPUs</a:t>
                </a:r>
                <a:endParaRPr lang="en-US" sz="1200" b="1" dirty="0">
                  <a:solidFill>
                    <a:srgbClr val="000000"/>
                  </a:solidFill>
                </a:endParaRPr>
              </a:p>
            </p:txBody>
          </p:sp>
          <p:sp>
            <p:nvSpPr>
              <p:cNvPr id="36" name="Rounded Rectangle 35"/>
              <p:cNvSpPr/>
              <p:nvPr/>
            </p:nvSpPr>
            <p:spPr>
              <a:xfrm rot="16200000">
                <a:off x="1579161" y="5287190"/>
                <a:ext cx="890713" cy="42671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Remote Directory</a:t>
                </a:r>
                <a:endParaRPr lang="en-US" sz="1200" b="1" dirty="0">
                  <a:solidFill>
                    <a:srgbClr val="000000"/>
                  </a:solidFill>
                </a:endParaRPr>
              </a:p>
            </p:txBody>
          </p:sp>
          <p:sp>
            <p:nvSpPr>
              <p:cNvPr id="37" name="Up-Down Arrow 36"/>
              <p:cNvSpPr/>
              <p:nvPr/>
            </p:nvSpPr>
            <p:spPr>
              <a:xfrm rot="5400000">
                <a:off x="2351677" y="2215219"/>
                <a:ext cx="228600" cy="1188226"/>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dirty="0"/>
              </a:p>
            </p:txBody>
          </p:sp>
          <p:sp>
            <p:nvSpPr>
              <p:cNvPr id="38" name="TextBox 37"/>
              <p:cNvSpPr txBox="1"/>
              <p:nvPr/>
            </p:nvSpPr>
            <p:spPr>
              <a:xfrm>
                <a:off x="1399189" y="3293176"/>
                <a:ext cx="2880360" cy="523220"/>
              </a:xfrm>
              <a:prstGeom prst="rect">
                <a:avLst/>
              </a:prstGeom>
              <a:noFill/>
            </p:spPr>
            <p:txBody>
              <a:bodyPr wrap="square" rtlCol="0">
                <a:spAutoFit/>
              </a:bodyPr>
              <a:lstStyle/>
              <a:p>
                <a:pPr marL="285750" indent="-192024">
                  <a:buFont typeface="Wingdings" charset="2"/>
                  <a:buChar char="§"/>
                </a:pPr>
                <a:r>
                  <a:rPr lang="en-US" sz="1400" b="1" dirty="0" smtClean="0"/>
                  <a:t>GPU reads DDR: </a:t>
                </a:r>
              </a:p>
              <a:p>
                <a:r>
                  <a:rPr lang="en-US" sz="1400" dirty="0" smtClean="0"/>
                  <a:t>       DIR sends most recent copy</a:t>
                </a:r>
                <a:endParaRPr lang="en-US" sz="1400" dirty="0"/>
              </a:p>
            </p:txBody>
          </p:sp>
          <p:grpSp>
            <p:nvGrpSpPr>
              <p:cNvPr id="41" name="Group 40"/>
              <p:cNvGrpSpPr/>
              <p:nvPr/>
            </p:nvGrpSpPr>
            <p:grpSpPr>
              <a:xfrm>
                <a:off x="3134435" y="2560925"/>
                <a:ext cx="1251794" cy="644769"/>
                <a:chOff x="1772862" y="650631"/>
                <a:chExt cx="894138" cy="644769"/>
              </a:xfrm>
            </p:grpSpPr>
            <p:sp>
              <p:nvSpPr>
                <p:cNvPr id="42" name="Rounded Rectangle 41"/>
                <p:cNvSpPr/>
                <p:nvPr/>
              </p:nvSpPr>
              <p:spPr>
                <a:xfrm>
                  <a:off x="1772862" y="6506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43" name="Rounded Rectangle 42"/>
                <p:cNvSpPr/>
                <p:nvPr/>
              </p:nvSpPr>
              <p:spPr>
                <a:xfrm>
                  <a:off x="1849062" y="7268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44" name="Rounded Rectangle 43"/>
                <p:cNvSpPr/>
                <p:nvPr/>
              </p:nvSpPr>
              <p:spPr>
                <a:xfrm>
                  <a:off x="1925262" y="8030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45" name="Rounded Rectangle 44"/>
                <p:cNvSpPr/>
                <p:nvPr/>
              </p:nvSpPr>
              <p:spPr>
                <a:xfrm>
                  <a:off x="2001462" y="8792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grpSp>
          <p:grpSp>
            <p:nvGrpSpPr>
              <p:cNvPr id="47" name="Group 46"/>
              <p:cNvGrpSpPr/>
              <p:nvPr/>
            </p:nvGrpSpPr>
            <p:grpSpPr>
              <a:xfrm>
                <a:off x="3134585" y="4987729"/>
                <a:ext cx="1324548" cy="819641"/>
                <a:chOff x="2362200" y="4114800"/>
                <a:chExt cx="1324548" cy="819641"/>
              </a:xfrm>
            </p:grpSpPr>
            <p:sp>
              <p:nvSpPr>
                <p:cNvPr id="48" name="Rounded Rectangle 47"/>
                <p:cNvSpPr/>
                <p:nvPr/>
              </p:nvSpPr>
              <p:spPr>
                <a:xfrm>
                  <a:off x="2362200" y="41148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49" name="Rounded Rectangle 48"/>
                <p:cNvSpPr/>
                <p:nvPr/>
              </p:nvSpPr>
              <p:spPr>
                <a:xfrm>
                  <a:off x="2415520" y="4158798"/>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0" name="Rounded Rectangle 49"/>
                <p:cNvSpPr/>
                <p:nvPr/>
              </p:nvSpPr>
              <p:spPr>
                <a:xfrm>
                  <a:off x="2465073" y="42164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1" name="Rounded Rectangle 50"/>
                <p:cNvSpPr/>
                <p:nvPr/>
              </p:nvSpPr>
              <p:spPr>
                <a:xfrm>
                  <a:off x="2526042" y="4279476"/>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2" name="Rounded Rectangle 51"/>
                <p:cNvSpPr/>
                <p:nvPr/>
              </p:nvSpPr>
              <p:spPr>
                <a:xfrm>
                  <a:off x="2569961" y="43307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3" name="Rounded Rectangle 52"/>
                <p:cNvSpPr/>
                <p:nvPr/>
              </p:nvSpPr>
              <p:spPr>
                <a:xfrm>
                  <a:off x="2630609" y="4381414"/>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4" name="Rounded Rectangle 53"/>
                <p:cNvSpPr/>
                <p:nvPr/>
              </p:nvSpPr>
              <p:spPr>
                <a:xfrm>
                  <a:off x="2679773" y="444186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5" name="Rounded Rectangle 54"/>
                <p:cNvSpPr/>
                <p:nvPr/>
              </p:nvSpPr>
              <p:spPr>
                <a:xfrm>
                  <a:off x="2726629" y="450264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grpSp>
          <p:sp>
            <p:nvSpPr>
              <p:cNvPr id="56" name="Rounded Rectangle 55"/>
              <p:cNvSpPr/>
              <p:nvPr/>
            </p:nvSpPr>
            <p:spPr>
              <a:xfrm>
                <a:off x="919911" y="5352794"/>
                <a:ext cx="746760"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a:solidFill>
                      <a:srgbClr val="000000"/>
                    </a:solidFill>
                  </a:rPr>
                  <a:t>G</a:t>
                </a:r>
                <a:r>
                  <a:rPr lang="en-US" sz="1200" b="1" dirty="0" smtClean="0">
                    <a:solidFill>
                      <a:srgbClr val="000000"/>
                    </a:solidFill>
                  </a:rPr>
                  <a:t>PU</a:t>
                </a:r>
                <a:endParaRPr lang="en-US" sz="1200" b="1" dirty="0">
                  <a:solidFill>
                    <a:srgbClr val="000000"/>
                  </a:solidFill>
                </a:endParaRPr>
              </a:p>
            </p:txBody>
          </p:sp>
          <p:pic>
            <p:nvPicPr>
              <p:cNvPr id="57" name="Picture 56"/>
              <p:cNvPicPr>
                <a:picLocks noChangeAspect="1"/>
              </p:cNvPicPr>
              <p:nvPr/>
            </p:nvPicPr>
            <p:blipFill>
              <a:blip r:embed="rId3"/>
              <a:stretch>
                <a:fillRect/>
              </a:stretch>
            </p:blipFill>
            <p:spPr>
              <a:xfrm>
                <a:off x="2421855" y="5272437"/>
                <a:ext cx="664522" cy="268247"/>
              </a:xfrm>
              <a:prstGeom prst="rect">
                <a:avLst/>
              </a:prstGeom>
            </p:spPr>
          </p:pic>
        </p:grpSp>
      </p:grpSp>
      <p:grpSp>
        <p:nvGrpSpPr>
          <p:cNvPr id="63" name="Group 62"/>
          <p:cNvGrpSpPr/>
          <p:nvPr/>
        </p:nvGrpSpPr>
        <p:grpSpPr>
          <a:xfrm>
            <a:off x="0" y="1354191"/>
            <a:ext cx="12302068" cy="457200"/>
            <a:chOff x="321733" y="1213428"/>
            <a:chExt cx="11533191" cy="457200"/>
          </a:xfrm>
        </p:grpSpPr>
        <p:sp>
          <p:nvSpPr>
            <p:cNvPr id="59" name="Rounded Rectangle 58"/>
            <p:cNvSpPr/>
            <p:nvPr/>
          </p:nvSpPr>
          <p:spPr>
            <a:xfrm>
              <a:off x="321733" y="1213428"/>
              <a:ext cx="11430000" cy="457200"/>
            </a:xfrm>
            <a:prstGeom prst="roundRect">
              <a:avLst/>
            </a:prstGeom>
            <a:solidFill>
              <a:schemeClr val="bg1">
                <a:lumMod val="85000"/>
              </a:schemeClr>
            </a:solidFill>
            <a:ln w="6350" cmpd="sng">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60" name="TextBox 59"/>
            <p:cNvSpPr txBox="1"/>
            <p:nvPr/>
          </p:nvSpPr>
          <p:spPr>
            <a:xfrm>
              <a:off x="321733" y="1254715"/>
              <a:ext cx="31242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CPU caches all memory</a:t>
              </a:r>
            </a:p>
          </p:txBody>
        </p:sp>
        <p:sp>
          <p:nvSpPr>
            <p:cNvPr id="61" name="TextBox 60"/>
            <p:cNvSpPr txBox="1"/>
            <p:nvPr/>
          </p:nvSpPr>
          <p:spPr>
            <a:xfrm>
              <a:off x="6597124" y="1254715"/>
              <a:ext cx="52578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caches GPU-memory if CPU not caching</a:t>
              </a:r>
            </a:p>
          </p:txBody>
        </p:sp>
        <p:sp>
          <p:nvSpPr>
            <p:cNvPr id="62" name="TextBox 61"/>
            <p:cNvSpPr txBox="1"/>
            <p:nvPr/>
          </p:nvSpPr>
          <p:spPr>
            <a:xfrm>
              <a:off x="3025723" y="1254715"/>
              <a:ext cx="38100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never caches CPU-memory</a:t>
              </a:r>
            </a:p>
          </p:txBody>
        </p:sp>
      </p:grpSp>
      <p:sp>
        <p:nvSpPr>
          <p:cNvPr id="8" name="TextBox 7"/>
          <p:cNvSpPr txBox="1"/>
          <p:nvPr/>
        </p:nvSpPr>
        <p:spPr>
          <a:xfrm>
            <a:off x="5077204" y="3554408"/>
            <a:ext cx="7089396" cy="1569660"/>
          </a:xfrm>
          <a:prstGeom prst="rect">
            <a:avLst/>
          </a:prstGeom>
          <a:noFill/>
        </p:spPr>
        <p:txBody>
          <a:bodyPr wrap="square" rtlCol="0">
            <a:spAutoFit/>
          </a:bodyPr>
          <a:lstStyle/>
          <a:p>
            <a:pPr algn="ctr"/>
            <a:r>
              <a:rPr lang="en-US" sz="2400" dirty="0" smtClean="0">
                <a:solidFill>
                  <a:srgbClr val="FF0000"/>
                </a:solidFill>
                <a:latin typeface="Helvetica" charset="0"/>
                <a:ea typeface="Helvetica" charset="0"/>
                <a:cs typeface="Helvetica" charset="0"/>
              </a:rPr>
              <a:t>GPU does not need to handle coherence traffic due to CPU updates</a:t>
            </a:r>
          </a:p>
          <a:p>
            <a:pPr algn="ctr"/>
            <a:endParaRPr lang="en-US" sz="2400" dirty="0">
              <a:solidFill>
                <a:srgbClr val="FF0000"/>
              </a:solidFill>
              <a:latin typeface="Helvetica" charset="0"/>
              <a:ea typeface="Helvetica" charset="0"/>
              <a:cs typeface="Helvetica" charset="0"/>
            </a:endParaRPr>
          </a:p>
          <a:p>
            <a:pPr algn="ctr"/>
            <a:r>
              <a:rPr lang="en-US" sz="2400" dirty="0" smtClean="0">
                <a:solidFill>
                  <a:srgbClr val="FF0000"/>
                </a:solidFill>
                <a:latin typeface="Helvetica" charset="0"/>
                <a:ea typeface="Helvetica" charset="0"/>
                <a:cs typeface="Helvetica" charset="0"/>
              </a:rPr>
              <a:t>CPU caching capability remains intact</a:t>
            </a:r>
            <a:endParaRPr lang="en-US" sz="2400"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5931315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48572" y="1743229"/>
            <a:ext cx="6821271" cy="5152874"/>
          </a:xfrm>
          <a:prstGeom prst="rect">
            <a:avLst/>
          </a:prstGeom>
        </p:spPr>
      </p:pic>
      <p:sp>
        <p:nvSpPr>
          <p:cNvPr id="2" name="Title 1"/>
          <p:cNvSpPr>
            <a:spLocks noGrp="1"/>
          </p:cNvSpPr>
          <p:nvPr>
            <p:ph type="title"/>
          </p:nvPr>
        </p:nvSpPr>
        <p:spPr/>
        <p:txBody>
          <a:bodyPr/>
          <a:lstStyle/>
          <a:p>
            <a:r>
              <a:rPr lang="en-US" dirty="0" smtClean="0"/>
              <a:t>Naïve Selective Caching</a:t>
            </a:r>
            <a:endParaRPr lang="en-US" dirty="0"/>
          </a:p>
        </p:txBody>
      </p:sp>
      <p:sp>
        <p:nvSpPr>
          <p:cNvPr id="4" name="Slide Number Placeholder 3"/>
          <p:cNvSpPr>
            <a:spLocks noGrp="1"/>
          </p:cNvSpPr>
          <p:nvPr>
            <p:ph type="sldNum" sz="quarter" idx="12"/>
          </p:nvPr>
        </p:nvSpPr>
        <p:spPr>
          <a:xfrm>
            <a:off x="9423400" y="6445250"/>
            <a:ext cx="2743200" cy="365125"/>
          </a:xfrm>
        </p:spPr>
        <p:txBody>
          <a:bodyPr/>
          <a:lstStyle/>
          <a:p>
            <a:fld id="{24EAD923-3004-4A31-84C7-9B440B785588}" type="slidenum">
              <a:rPr lang="en-US" smtClean="0"/>
              <a:pPr/>
              <a:t>22</a:t>
            </a:fld>
            <a:endParaRPr lang="en-US" dirty="0"/>
          </a:p>
        </p:txBody>
      </p:sp>
      <p:grpSp>
        <p:nvGrpSpPr>
          <p:cNvPr id="7" name="Group 6"/>
          <p:cNvGrpSpPr/>
          <p:nvPr/>
        </p:nvGrpSpPr>
        <p:grpSpPr>
          <a:xfrm>
            <a:off x="759109" y="2443692"/>
            <a:ext cx="4250292" cy="3563860"/>
            <a:chOff x="759109" y="2443692"/>
            <a:chExt cx="4250292" cy="3563860"/>
          </a:xfrm>
        </p:grpSpPr>
        <p:grpSp>
          <p:nvGrpSpPr>
            <p:cNvPr id="5" name="Group 4"/>
            <p:cNvGrpSpPr/>
            <p:nvPr/>
          </p:nvGrpSpPr>
          <p:grpSpPr>
            <a:xfrm>
              <a:off x="1397521" y="3754463"/>
              <a:ext cx="3611880" cy="1201698"/>
              <a:chOff x="1397521" y="3754463"/>
              <a:chExt cx="3611880" cy="1201698"/>
            </a:xfrm>
          </p:grpSpPr>
          <p:sp>
            <p:nvSpPr>
              <p:cNvPr id="39" name="TextBox 38"/>
              <p:cNvSpPr txBox="1"/>
              <p:nvPr/>
            </p:nvSpPr>
            <p:spPr>
              <a:xfrm>
                <a:off x="1397521" y="3754463"/>
                <a:ext cx="3611880" cy="523220"/>
              </a:xfrm>
              <a:prstGeom prst="rect">
                <a:avLst/>
              </a:prstGeom>
              <a:noFill/>
            </p:spPr>
            <p:txBody>
              <a:bodyPr wrap="square" rtlCol="0">
                <a:spAutoFit/>
              </a:bodyPr>
              <a:lstStyle/>
              <a:p>
                <a:pPr marL="285750" indent="-192024">
                  <a:buFont typeface="Wingdings" charset="2"/>
                  <a:buChar char="§"/>
                </a:pPr>
                <a:r>
                  <a:rPr lang="en-US" sz="1400" b="1" dirty="0" smtClean="0"/>
                  <a:t>GPU writes DDR:</a:t>
                </a:r>
                <a:r>
                  <a:rPr lang="en-US" sz="1400" dirty="0" smtClean="0"/>
                  <a:t> </a:t>
                </a:r>
              </a:p>
              <a:p>
                <a:r>
                  <a:rPr lang="en-US" sz="1400" dirty="0" smtClean="0"/>
                  <a:t>       DIR handles invalidation of CPU caches</a:t>
                </a:r>
                <a:endParaRPr lang="en-US" sz="1400" dirty="0"/>
              </a:p>
            </p:txBody>
          </p:sp>
          <p:sp>
            <p:nvSpPr>
              <p:cNvPr id="40" name="TextBox 39"/>
              <p:cNvSpPr txBox="1"/>
              <p:nvPr/>
            </p:nvSpPr>
            <p:spPr>
              <a:xfrm>
                <a:off x="1397521" y="4217497"/>
                <a:ext cx="3611880" cy="738664"/>
              </a:xfrm>
              <a:prstGeom prst="rect">
                <a:avLst/>
              </a:prstGeom>
              <a:noFill/>
            </p:spPr>
            <p:txBody>
              <a:bodyPr wrap="square" rtlCol="0">
                <a:spAutoFit/>
              </a:bodyPr>
              <a:lstStyle/>
              <a:p>
                <a:pPr marL="285750" indent="-192024">
                  <a:buFont typeface="Wingdings" charset="2"/>
                  <a:buChar char="§"/>
                </a:pPr>
                <a:r>
                  <a:rPr lang="en-US" sz="1400" b="1" dirty="0" smtClean="0"/>
                  <a:t>CPU reads/writes GDDR: </a:t>
                </a:r>
              </a:p>
              <a:p>
                <a:r>
                  <a:rPr lang="en-US" sz="1400" dirty="0" smtClean="0"/>
                  <a:t>       Line inserted in Remote Directory (Filter) </a:t>
                </a:r>
                <a:br>
                  <a:rPr lang="en-US" sz="1400" dirty="0" smtClean="0"/>
                </a:br>
                <a:r>
                  <a:rPr lang="en-US" sz="1400" dirty="0" smtClean="0"/>
                  <a:t>       GPU can’t cache lines found in this filter</a:t>
                </a:r>
                <a:endParaRPr lang="en-US" sz="1400" dirty="0"/>
              </a:p>
            </p:txBody>
          </p:sp>
        </p:grpSp>
        <p:grpSp>
          <p:nvGrpSpPr>
            <p:cNvPr id="3" name="Group 2"/>
            <p:cNvGrpSpPr/>
            <p:nvPr/>
          </p:nvGrpSpPr>
          <p:grpSpPr>
            <a:xfrm>
              <a:off x="759109" y="2443692"/>
              <a:ext cx="3700024" cy="3563860"/>
              <a:chOff x="759109" y="2443692"/>
              <a:chExt cx="3700024" cy="3563860"/>
            </a:xfrm>
          </p:grpSpPr>
          <p:sp>
            <p:nvSpPr>
              <p:cNvPr id="31" name="Rounded Rectangle 30"/>
              <p:cNvSpPr/>
              <p:nvPr/>
            </p:nvSpPr>
            <p:spPr>
              <a:xfrm>
                <a:off x="759111" y="2443692"/>
                <a:ext cx="1005805" cy="838200"/>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32" name="Rounded Rectangle 31"/>
              <p:cNvSpPr/>
              <p:nvPr/>
            </p:nvSpPr>
            <p:spPr>
              <a:xfrm>
                <a:off x="759109" y="5000737"/>
                <a:ext cx="1600200" cy="1006815"/>
              </a:xfrm>
              <a:prstGeom prst="roundRect">
                <a:avLst/>
              </a:prstGeom>
              <a:noFill/>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b="1" dirty="0" smtClean="0">
                  <a:solidFill>
                    <a:srgbClr val="000000"/>
                  </a:solidFill>
                </a:endParaRPr>
              </a:p>
              <a:p>
                <a:pPr algn="ctr"/>
                <a:endParaRPr lang="en-US" sz="1200" b="1" dirty="0" smtClean="0">
                  <a:solidFill>
                    <a:srgbClr val="000000"/>
                  </a:solidFill>
                </a:endParaRPr>
              </a:p>
              <a:p>
                <a:pPr algn="ctr"/>
                <a:endParaRPr lang="en-US" sz="1200" b="1" dirty="0">
                  <a:solidFill>
                    <a:srgbClr val="000000"/>
                  </a:solidFill>
                </a:endParaRPr>
              </a:p>
            </p:txBody>
          </p:sp>
          <p:sp>
            <p:nvSpPr>
              <p:cNvPr id="33" name="Up-Down Arrow 32"/>
              <p:cNvSpPr/>
              <p:nvPr/>
            </p:nvSpPr>
            <p:spPr>
              <a:xfrm>
                <a:off x="1051519" y="3295745"/>
                <a:ext cx="274320" cy="1689101"/>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34" name="Rounded Rectangle 33"/>
              <p:cNvSpPr/>
              <p:nvPr/>
            </p:nvSpPr>
            <p:spPr>
              <a:xfrm>
                <a:off x="849494" y="2875205"/>
                <a:ext cx="807421" cy="30479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Directory</a:t>
                </a:r>
                <a:endParaRPr lang="en-US" sz="1200" b="1" dirty="0">
                  <a:solidFill>
                    <a:srgbClr val="000000"/>
                  </a:solidFill>
                </a:endParaRPr>
              </a:p>
            </p:txBody>
          </p:sp>
          <p:sp>
            <p:nvSpPr>
              <p:cNvPr id="35" name="Rounded Rectangle 34"/>
              <p:cNvSpPr/>
              <p:nvPr/>
            </p:nvSpPr>
            <p:spPr>
              <a:xfrm>
                <a:off x="851069" y="2503460"/>
                <a:ext cx="805845"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smtClean="0">
                    <a:solidFill>
                      <a:srgbClr val="000000"/>
                    </a:solidFill>
                  </a:rPr>
                  <a:t>CPUs</a:t>
                </a:r>
                <a:endParaRPr lang="en-US" sz="1200" b="1" dirty="0">
                  <a:solidFill>
                    <a:srgbClr val="000000"/>
                  </a:solidFill>
                </a:endParaRPr>
              </a:p>
            </p:txBody>
          </p:sp>
          <p:sp>
            <p:nvSpPr>
              <p:cNvPr id="36" name="Rounded Rectangle 35"/>
              <p:cNvSpPr/>
              <p:nvPr/>
            </p:nvSpPr>
            <p:spPr>
              <a:xfrm rot="16200000">
                <a:off x="1579161" y="5287190"/>
                <a:ext cx="890713" cy="42671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Remote Directory</a:t>
                </a:r>
                <a:endParaRPr lang="en-US" sz="1200" b="1" dirty="0">
                  <a:solidFill>
                    <a:srgbClr val="000000"/>
                  </a:solidFill>
                </a:endParaRPr>
              </a:p>
            </p:txBody>
          </p:sp>
          <p:sp>
            <p:nvSpPr>
              <p:cNvPr id="37" name="Up-Down Arrow 36"/>
              <p:cNvSpPr/>
              <p:nvPr/>
            </p:nvSpPr>
            <p:spPr>
              <a:xfrm rot="5400000">
                <a:off x="2351677" y="2215219"/>
                <a:ext cx="228600" cy="1188226"/>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dirty="0"/>
              </a:p>
            </p:txBody>
          </p:sp>
          <p:sp>
            <p:nvSpPr>
              <p:cNvPr id="38" name="TextBox 37"/>
              <p:cNvSpPr txBox="1"/>
              <p:nvPr/>
            </p:nvSpPr>
            <p:spPr>
              <a:xfrm>
                <a:off x="1399189" y="3293176"/>
                <a:ext cx="2880360" cy="523220"/>
              </a:xfrm>
              <a:prstGeom prst="rect">
                <a:avLst/>
              </a:prstGeom>
              <a:noFill/>
            </p:spPr>
            <p:txBody>
              <a:bodyPr wrap="square" rtlCol="0">
                <a:spAutoFit/>
              </a:bodyPr>
              <a:lstStyle/>
              <a:p>
                <a:pPr marL="285750" indent="-192024">
                  <a:buFont typeface="Wingdings" charset="2"/>
                  <a:buChar char="§"/>
                </a:pPr>
                <a:r>
                  <a:rPr lang="en-US" sz="1400" b="1" dirty="0" smtClean="0"/>
                  <a:t>GPU reads DDR: </a:t>
                </a:r>
              </a:p>
              <a:p>
                <a:r>
                  <a:rPr lang="en-US" sz="1400" dirty="0" smtClean="0"/>
                  <a:t>       DIR sends most recent copy</a:t>
                </a:r>
                <a:endParaRPr lang="en-US" sz="1400" dirty="0"/>
              </a:p>
            </p:txBody>
          </p:sp>
          <p:grpSp>
            <p:nvGrpSpPr>
              <p:cNvPr id="41" name="Group 40"/>
              <p:cNvGrpSpPr/>
              <p:nvPr/>
            </p:nvGrpSpPr>
            <p:grpSpPr>
              <a:xfrm>
                <a:off x="3134435" y="2560925"/>
                <a:ext cx="1251794" cy="644769"/>
                <a:chOff x="1772862" y="650631"/>
                <a:chExt cx="894138" cy="644769"/>
              </a:xfrm>
            </p:grpSpPr>
            <p:sp>
              <p:nvSpPr>
                <p:cNvPr id="42" name="Rounded Rectangle 41"/>
                <p:cNvSpPr/>
                <p:nvPr/>
              </p:nvSpPr>
              <p:spPr>
                <a:xfrm>
                  <a:off x="1772862" y="6506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43" name="Rounded Rectangle 42"/>
                <p:cNvSpPr/>
                <p:nvPr/>
              </p:nvSpPr>
              <p:spPr>
                <a:xfrm>
                  <a:off x="1849062" y="7268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44" name="Rounded Rectangle 43"/>
                <p:cNvSpPr/>
                <p:nvPr/>
              </p:nvSpPr>
              <p:spPr>
                <a:xfrm>
                  <a:off x="1925262" y="8030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45" name="Rounded Rectangle 44"/>
                <p:cNvSpPr/>
                <p:nvPr/>
              </p:nvSpPr>
              <p:spPr>
                <a:xfrm>
                  <a:off x="2001462" y="8792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grpSp>
          <p:grpSp>
            <p:nvGrpSpPr>
              <p:cNvPr id="47" name="Group 46"/>
              <p:cNvGrpSpPr/>
              <p:nvPr/>
            </p:nvGrpSpPr>
            <p:grpSpPr>
              <a:xfrm>
                <a:off x="3134585" y="4987729"/>
                <a:ext cx="1324548" cy="819641"/>
                <a:chOff x="2362200" y="4114800"/>
                <a:chExt cx="1324548" cy="819641"/>
              </a:xfrm>
            </p:grpSpPr>
            <p:sp>
              <p:nvSpPr>
                <p:cNvPr id="48" name="Rounded Rectangle 47"/>
                <p:cNvSpPr/>
                <p:nvPr/>
              </p:nvSpPr>
              <p:spPr>
                <a:xfrm>
                  <a:off x="2362200" y="41148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49" name="Rounded Rectangle 48"/>
                <p:cNvSpPr/>
                <p:nvPr/>
              </p:nvSpPr>
              <p:spPr>
                <a:xfrm>
                  <a:off x="2415520" y="4158798"/>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0" name="Rounded Rectangle 49"/>
                <p:cNvSpPr/>
                <p:nvPr/>
              </p:nvSpPr>
              <p:spPr>
                <a:xfrm>
                  <a:off x="2465073" y="42164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1" name="Rounded Rectangle 50"/>
                <p:cNvSpPr/>
                <p:nvPr/>
              </p:nvSpPr>
              <p:spPr>
                <a:xfrm>
                  <a:off x="2526042" y="4279476"/>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2" name="Rounded Rectangle 51"/>
                <p:cNvSpPr/>
                <p:nvPr/>
              </p:nvSpPr>
              <p:spPr>
                <a:xfrm>
                  <a:off x="2569961" y="43307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3" name="Rounded Rectangle 52"/>
                <p:cNvSpPr/>
                <p:nvPr/>
              </p:nvSpPr>
              <p:spPr>
                <a:xfrm>
                  <a:off x="2630609" y="4381414"/>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4" name="Rounded Rectangle 53"/>
                <p:cNvSpPr/>
                <p:nvPr/>
              </p:nvSpPr>
              <p:spPr>
                <a:xfrm>
                  <a:off x="2679773" y="444186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55" name="Rounded Rectangle 54"/>
                <p:cNvSpPr/>
                <p:nvPr/>
              </p:nvSpPr>
              <p:spPr>
                <a:xfrm>
                  <a:off x="2726629" y="450264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grpSp>
          <p:sp>
            <p:nvSpPr>
              <p:cNvPr id="56" name="Rounded Rectangle 55"/>
              <p:cNvSpPr/>
              <p:nvPr/>
            </p:nvSpPr>
            <p:spPr>
              <a:xfrm>
                <a:off x="919911" y="5352794"/>
                <a:ext cx="746760"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a:solidFill>
                      <a:srgbClr val="000000"/>
                    </a:solidFill>
                  </a:rPr>
                  <a:t>G</a:t>
                </a:r>
                <a:r>
                  <a:rPr lang="en-US" sz="1200" b="1" dirty="0" smtClean="0">
                    <a:solidFill>
                      <a:srgbClr val="000000"/>
                    </a:solidFill>
                  </a:rPr>
                  <a:t>PU</a:t>
                </a:r>
                <a:endParaRPr lang="en-US" sz="1200" b="1" dirty="0">
                  <a:solidFill>
                    <a:srgbClr val="000000"/>
                  </a:solidFill>
                </a:endParaRPr>
              </a:p>
            </p:txBody>
          </p:sp>
          <p:pic>
            <p:nvPicPr>
              <p:cNvPr id="57" name="Picture 56"/>
              <p:cNvPicPr>
                <a:picLocks noChangeAspect="1"/>
              </p:cNvPicPr>
              <p:nvPr/>
            </p:nvPicPr>
            <p:blipFill>
              <a:blip r:embed="rId4"/>
              <a:stretch>
                <a:fillRect/>
              </a:stretch>
            </p:blipFill>
            <p:spPr>
              <a:xfrm>
                <a:off x="2421855" y="5272437"/>
                <a:ext cx="664522" cy="268247"/>
              </a:xfrm>
              <a:prstGeom prst="rect">
                <a:avLst/>
              </a:prstGeom>
            </p:spPr>
          </p:pic>
        </p:grpSp>
      </p:grpSp>
      <p:grpSp>
        <p:nvGrpSpPr>
          <p:cNvPr id="63" name="Group 62"/>
          <p:cNvGrpSpPr/>
          <p:nvPr/>
        </p:nvGrpSpPr>
        <p:grpSpPr>
          <a:xfrm>
            <a:off x="0" y="1354191"/>
            <a:ext cx="12302068" cy="457200"/>
            <a:chOff x="321733" y="1213428"/>
            <a:chExt cx="11533191" cy="457200"/>
          </a:xfrm>
        </p:grpSpPr>
        <p:sp>
          <p:nvSpPr>
            <p:cNvPr id="59" name="Rounded Rectangle 58"/>
            <p:cNvSpPr/>
            <p:nvPr/>
          </p:nvSpPr>
          <p:spPr>
            <a:xfrm>
              <a:off x="321733" y="1213428"/>
              <a:ext cx="11430000" cy="457200"/>
            </a:xfrm>
            <a:prstGeom prst="roundRect">
              <a:avLst/>
            </a:prstGeom>
            <a:solidFill>
              <a:schemeClr val="bg1">
                <a:lumMod val="85000"/>
              </a:schemeClr>
            </a:solidFill>
            <a:ln w="6350" cmpd="sng">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60" name="TextBox 59"/>
            <p:cNvSpPr txBox="1"/>
            <p:nvPr/>
          </p:nvSpPr>
          <p:spPr>
            <a:xfrm>
              <a:off x="321733" y="1254715"/>
              <a:ext cx="31242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CPU caches all memory</a:t>
              </a:r>
            </a:p>
          </p:txBody>
        </p:sp>
        <p:sp>
          <p:nvSpPr>
            <p:cNvPr id="61" name="TextBox 60"/>
            <p:cNvSpPr txBox="1"/>
            <p:nvPr/>
          </p:nvSpPr>
          <p:spPr>
            <a:xfrm>
              <a:off x="6597124" y="1254715"/>
              <a:ext cx="52578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caches GPU-memory if CPU not caching</a:t>
              </a:r>
            </a:p>
          </p:txBody>
        </p:sp>
        <p:sp>
          <p:nvSpPr>
            <p:cNvPr id="62" name="TextBox 61"/>
            <p:cNvSpPr txBox="1"/>
            <p:nvPr/>
          </p:nvSpPr>
          <p:spPr>
            <a:xfrm>
              <a:off x="3025723" y="1254715"/>
              <a:ext cx="38100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never caches CPU-memory</a:t>
              </a:r>
            </a:p>
          </p:txBody>
        </p:sp>
      </p:grpSp>
      <p:sp>
        <p:nvSpPr>
          <p:cNvPr id="46" name="TextBox 45"/>
          <p:cNvSpPr txBox="1"/>
          <p:nvPr/>
        </p:nvSpPr>
        <p:spPr>
          <a:xfrm>
            <a:off x="-2" y="6242640"/>
            <a:ext cx="5295016" cy="502766"/>
          </a:xfrm>
          <a:prstGeom prst="rect">
            <a:avLst/>
          </a:prstGeom>
          <a:noFill/>
        </p:spPr>
        <p:txBody>
          <a:bodyPr wrap="square" rtlCol="0">
            <a:spAutoFit/>
          </a:bodyPr>
          <a:lstStyle/>
          <a:p>
            <a:pPr algn="ctr"/>
            <a:r>
              <a:rPr lang="en-US" sz="2667" dirty="0" smtClean="0">
                <a:solidFill>
                  <a:srgbClr val="FF0000"/>
                </a:solidFill>
                <a:latin typeface="Helvetica" charset="0"/>
                <a:ea typeface="Helvetica" charset="0"/>
                <a:cs typeface="Helvetica" charset="0"/>
              </a:rPr>
              <a:t>Achieves 40% performance only</a:t>
            </a:r>
            <a:endParaRPr lang="en-US" sz="2667"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92222443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Request Coalescing</a:t>
            </a:r>
          </a:p>
        </p:txBody>
      </p:sp>
      <p:sp>
        <p:nvSpPr>
          <p:cNvPr id="4" name="Slide Number Placeholder 3"/>
          <p:cNvSpPr>
            <a:spLocks noGrp="1"/>
          </p:cNvSpPr>
          <p:nvPr>
            <p:ph type="sldNum" sz="quarter" idx="12"/>
          </p:nvPr>
        </p:nvSpPr>
        <p:spPr/>
        <p:txBody>
          <a:bodyPr/>
          <a:lstStyle/>
          <a:p>
            <a:fld id="{24EAD923-3004-4A31-84C7-9B440B785588}" type="slidenum">
              <a:rPr lang="en-US" smtClean="0"/>
              <a:pPr/>
              <a:t>23</a:t>
            </a:fld>
            <a:endParaRPr lang="en-US" dirty="0"/>
          </a:p>
        </p:txBody>
      </p:sp>
      <p:grpSp>
        <p:nvGrpSpPr>
          <p:cNvPr id="39" name="Group 38"/>
          <p:cNvGrpSpPr/>
          <p:nvPr/>
        </p:nvGrpSpPr>
        <p:grpSpPr>
          <a:xfrm>
            <a:off x="0" y="1354191"/>
            <a:ext cx="12302068" cy="457200"/>
            <a:chOff x="321733" y="1213428"/>
            <a:chExt cx="11533191" cy="457200"/>
          </a:xfrm>
        </p:grpSpPr>
        <p:sp>
          <p:nvSpPr>
            <p:cNvPr id="40" name="Rounded Rectangle 39"/>
            <p:cNvSpPr/>
            <p:nvPr/>
          </p:nvSpPr>
          <p:spPr>
            <a:xfrm>
              <a:off x="321733" y="1213428"/>
              <a:ext cx="11430000" cy="457200"/>
            </a:xfrm>
            <a:prstGeom prst="roundRect">
              <a:avLst/>
            </a:prstGeom>
            <a:solidFill>
              <a:schemeClr val="bg1">
                <a:lumMod val="85000"/>
              </a:schemeClr>
            </a:solidFill>
            <a:ln w="6350" cmpd="sng">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41" name="TextBox 40"/>
            <p:cNvSpPr txBox="1"/>
            <p:nvPr/>
          </p:nvSpPr>
          <p:spPr>
            <a:xfrm>
              <a:off x="321733" y="1254715"/>
              <a:ext cx="31242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CPU caches all memory</a:t>
              </a:r>
            </a:p>
          </p:txBody>
        </p:sp>
        <p:sp>
          <p:nvSpPr>
            <p:cNvPr id="42" name="TextBox 41"/>
            <p:cNvSpPr txBox="1"/>
            <p:nvPr/>
          </p:nvSpPr>
          <p:spPr>
            <a:xfrm>
              <a:off x="6597124" y="1254715"/>
              <a:ext cx="52578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caches GPU-memory if CPU not caching</a:t>
              </a:r>
            </a:p>
          </p:txBody>
        </p:sp>
        <p:sp>
          <p:nvSpPr>
            <p:cNvPr id="43" name="TextBox 42"/>
            <p:cNvSpPr txBox="1"/>
            <p:nvPr/>
          </p:nvSpPr>
          <p:spPr>
            <a:xfrm>
              <a:off x="3025723" y="1254715"/>
              <a:ext cx="38100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never caches CPU-memory</a:t>
              </a:r>
            </a:p>
          </p:txBody>
        </p:sp>
      </p:grpSp>
      <p:grpSp>
        <p:nvGrpSpPr>
          <p:cNvPr id="51" name="Group 50"/>
          <p:cNvGrpSpPr/>
          <p:nvPr/>
        </p:nvGrpSpPr>
        <p:grpSpPr>
          <a:xfrm>
            <a:off x="0" y="2299131"/>
            <a:ext cx="6079146" cy="3804226"/>
            <a:chOff x="3237801" y="2338311"/>
            <a:chExt cx="6079146" cy="3804226"/>
          </a:xfrm>
        </p:grpSpPr>
        <p:sp>
          <p:nvSpPr>
            <p:cNvPr id="53" name="TextBox 52"/>
            <p:cNvSpPr txBox="1"/>
            <p:nvPr/>
          </p:nvSpPr>
          <p:spPr>
            <a:xfrm>
              <a:off x="3278356" y="5419485"/>
              <a:ext cx="1354975" cy="523220"/>
            </a:xfrm>
            <a:prstGeom prst="rect">
              <a:avLst/>
            </a:prstGeom>
            <a:noFill/>
          </p:spPr>
          <p:txBody>
            <a:bodyPr wrap="square" rtlCol="0">
              <a:spAutoFit/>
            </a:bodyPr>
            <a:lstStyle/>
            <a:p>
              <a:pPr algn="ctr"/>
              <a:r>
                <a:rPr lang="en-US" sz="1400" dirty="0" smtClean="0"/>
                <a:t>Coalesces GPU </a:t>
              </a:r>
              <a:br>
                <a:rPr lang="en-US" sz="1400" dirty="0" smtClean="0"/>
              </a:br>
              <a:r>
                <a:rPr lang="en-US" sz="1400" dirty="0" smtClean="0"/>
                <a:t>requests to DDR</a:t>
              </a:r>
              <a:endParaRPr lang="en-US" sz="1400" dirty="0"/>
            </a:p>
          </p:txBody>
        </p:sp>
        <p:sp>
          <p:nvSpPr>
            <p:cNvPr id="54" name="Rounded Rectangle 53"/>
            <p:cNvSpPr/>
            <p:nvPr/>
          </p:nvSpPr>
          <p:spPr>
            <a:xfrm>
              <a:off x="5117205" y="2338311"/>
              <a:ext cx="1596806" cy="838200"/>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55" name="Rounded Rectangle 54"/>
            <p:cNvSpPr/>
            <p:nvPr/>
          </p:nvSpPr>
          <p:spPr>
            <a:xfrm>
              <a:off x="5122845" y="4808691"/>
              <a:ext cx="1804665" cy="1333846"/>
            </a:xfrm>
            <a:prstGeom prst="roundRect">
              <a:avLst/>
            </a:prstGeom>
            <a:noFill/>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b="1" dirty="0" smtClean="0">
                <a:solidFill>
                  <a:srgbClr val="000000"/>
                </a:solidFill>
              </a:endParaRPr>
            </a:p>
            <a:p>
              <a:pPr algn="ctr"/>
              <a:endParaRPr lang="en-US" sz="1200" b="1" dirty="0" smtClean="0">
                <a:solidFill>
                  <a:srgbClr val="000000"/>
                </a:solidFill>
              </a:endParaRPr>
            </a:p>
            <a:p>
              <a:pPr algn="ctr"/>
              <a:endParaRPr lang="en-US" sz="1200" b="1" dirty="0">
                <a:solidFill>
                  <a:srgbClr val="000000"/>
                </a:solidFill>
              </a:endParaRPr>
            </a:p>
          </p:txBody>
        </p:sp>
        <p:sp>
          <p:nvSpPr>
            <p:cNvPr id="56" name="Up-Down Arrow 55"/>
            <p:cNvSpPr/>
            <p:nvPr/>
          </p:nvSpPr>
          <p:spPr>
            <a:xfrm>
              <a:off x="5534103" y="3178407"/>
              <a:ext cx="294404" cy="1625424"/>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57" name="Rounded Rectangle 56"/>
            <p:cNvSpPr/>
            <p:nvPr/>
          </p:nvSpPr>
          <p:spPr>
            <a:xfrm>
              <a:off x="5215063" y="2820152"/>
              <a:ext cx="849518" cy="30479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Directory</a:t>
              </a:r>
              <a:endParaRPr lang="en-US" sz="1200" b="1" dirty="0">
                <a:solidFill>
                  <a:srgbClr val="000000"/>
                </a:solidFill>
              </a:endParaRPr>
            </a:p>
          </p:txBody>
        </p:sp>
        <p:sp>
          <p:nvSpPr>
            <p:cNvPr id="58" name="Rounded Rectangle 57"/>
            <p:cNvSpPr/>
            <p:nvPr/>
          </p:nvSpPr>
          <p:spPr>
            <a:xfrm>
              <a:off x="5223884" y="2409350"/>
              <a:ext cx="849518"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smtClean="0">
                  <a:solidFill>
                    <a:srgbClr val="000000"/>
                  </a:solidFill>
                </a:rPr>
                <a:t>CPUs</a:t>
              </a:r>
              <a:endParaRPr lang="en-US" sz="1200" b="1" dirty="0">
                <a:solidFill>
                  <a:srgbClr val="000000"/>
                </a:solidFill>
              </a:endParaRPr>
            </a:p>
          </p:txBody>
        </p:sp>
        <p:sp>
          <p:nvSpPr>
            <p:cNvPr id="60" name="Up-Down Arrow 59"/>
            <p:cNvSpPr/>
            <p:nvPr/>
          </p:nvSpPr>
          <p:spPr>
            <a:xfrm rot="5400000">
              <a:off x="7019952" y="2408697"/>
              <a:ext cx="199317" cy="668147"/>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61" name="Rounded Rectangle 60"/>
            <p:cNvSpPr/>
            <p:nvPr/>
          </p:nvSpPr>
          <p:spPr>
            <a:xfrm>
              <a:off x="5336510" y="5326897"/>
              <a:ext cx="851631" cy="403425"/>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Request </a:t>
              </a:r>
              <a:r>
                <a:rPr lang="en-US" sz="1200" b="1" dirty="0" err="1" smtClean="0">
                  <a:solidFill>
                    <a:srgbClr val="000000"/>
                  </a:solidFill>
                </a:rPr>
                <a:t>Coalescer</a:t>
              </a:r>
              <a:endParaRPr lang="en-US" sz="1200" b="1" dirty="0">
                <a:solidFill>
                  <a:srgbClr val="000000"/>
                </a:solidFill>
              </a:endParaRPr>
            </a:p>
          </p:txBody>
        </p:sp>
        <p:cxnSp>
          <p:nvCxnSpPr>
            <p:cNvPr id="62" name="Straight Arrow Connector 61"/>
            <p:cNvCxnSpPr/>
            <p:nvPr/>
          </p:nvCxnSpPr>
          <p:spPr>
            <a:xfrm>
              <a:off x="4577279" y="5636015"/>
              <a:ext cx="759231" cy="6895"/>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65" name="Group 64"/>
            <p:cNvGrpSpPr/>
            <p:nvPr/>
          </p:nvGrpSpPr>
          <p:grpSpPr>
            <a:xfrm>
              <a:off x="7538023" y="2479755"/>
              <a:ext cx="1249141" cy="644769"/>
              <a:chOff x="1223198" y="650631"/>
              <a:chExt cx="894139" cy="644769"/>
            </a:xfrm>
          </p:grpSpPr>
          <p:sp>
            <p:nvSpPr>
              <p:cNvPr id="108" name="Rounded Rectangle 107"/>
              <p:cNvSpPr/>
              <p:nvPr/>
            </p:nvSpPr>
            <p:spPr>
              <a:xfrm>
                <a:off x="1223198" y="6506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0" name="Rounded Rectangle 109"/>
              <p:cNvSpPr/>
              <p:nvPr/>
            </p:nvSpPr>
            <p:spPr>
              <a:xfrm>
                <a:off x="1299399" y="7268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1" name="Rounded Rectangle 110"/>
              <p:cNvSpPr/>
              <p:nvPr/>
            </p:nvSpPr>
            <p:spPr>
              <a:xfrm>
                <a:off x="1375599" y="8030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21" name="Rounded Rectangle 120"/>
              <p:cNvSpPr/>
              <p:nvPr/>
            </p:nvSpPr>
            <p:spPr>
              <a:xfrm>
                <a:off x="1451799" y="8792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grpSp>
        <p:sp>
          <p:nvSpPr>
            <p:cNvPr id="66" name="Rounded Rectangle 65"/>
            <p:cNvSpPr/>
            <p:nvPr/>
          </p:nvSpPr>
          <p:spPr>
            <a:xfrm>
              <a:off x="5354760" y="5794344"/>
              <a:ext cx="745177"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a:solidFill>
                    <a:srgbClr val="000000"/>
                  </a:solidFill>
                </a:rPr>
                <a:t>G</a:t>
              </a:r>
              <a:r>
                <a:rPr lang="en-US" sz="1200" b="1" dirty="0" smtClean="0">
                  <a:solidFill>
                    <a:srgbClr val="000000"/>
                  </a:solidFill>
                </a:rPr>
                <a:t>PU</a:t>
              </a:r>
              <a:endParaRPr lang="en-US" sz="1200" b="1" dirty="0">
                <a:solidFill>
                  <a:srgbClr val="000000"/>
                </a:solidFill>
              </a:endParaRPr>
            </a:p>
          </p:txBody>
        </p:sp>
        <p:pic>
          <p:nvPicPr>
            <p:cNvPr id="68" name="Picture 67"/>
            <p:cNvPicPr>
              <a:picLocks noChangeAspect="1"/>
            </p:cNvPicPr>
            <p:nvPr/>
          </p:nvPicPr>
          <p:blipFill>
            <a:blip r:embed="rId3"/>
            <a:stretch>
              <a:fillRect/>
            </a:stretch>
          </p:blipFill>
          <p:spPr>
            <a:xfrm>
              <a:off x="6968065" y="5326897"/>
              <a:ext cx="569958" cy="268247"/>
            </a:xfrm>
            <a:prstGeom prst="rect">
              <a:avLst/>
            </a:prstGeom>
          </p:spPr>
        </p:pic>
        <p:sp>
          <p:nvSpPr>
            <p:cNvPr id="71" name="TextBox 70"/>
            <p:cNvSpPr txBox="1"/>
            <p:nvPr/>
          </p:nvSpPr>
          <p:spPr>
            <a:xfrm>
              <a:off x="3237801" y="5178927"/>
              <a:ext cx="401910" cy="400110"/>
            </a:xfrm>
            <a:prstGeom prst="rect">
              <a:avLst/>
            </a:prstGeom>
            <a:noFill/>
          </p:spPr>
          <p:txBody>
            <a:bodyPr wrap="square" rtlCol="0">
              <a:spAutoFit/>
            </a:bodyPr>
            <a:lstStyle/>
            <a:p>
              <a:r>
                <a:rPr lang="en-US" sz="2000" dirty="0" smtClean="0">
                  <a:latin typeface="Wingdings 2" charset="2"/>
                  <a:cs typeface="Wingdings 2" charset="2"/>
                </a:rPr>
                <a:t>u</a:t>
              </a:r>
              <a:endParaRPr lang="en-US" sz="2000" dirty="0">
                <a:latin typeface="Wingdings 2" charset="2"/>
                <a:cs typeface="Wingdings 2" charset="2"/>
              </a:endParaRPr>
            </a:p>
          </p:txBody>
        </p:sp>
        <p:sp>
          <p:nvSpPr>
            <p:cNvPr id="75" name="Rounded Rectangle 74"/>
            <p:cNvSpPr/>
            <p:nvPr/>
          </p:nvSpPr>
          <p:spPr>
            <a:xfrm rot="16200000">
              <a:off x="6173512" y="5264316"/>
              <a:ext cx="890713" cy="42671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Remote Directory</a:t>
              </a:r>
              <a:endParaRPr lang="en-US" sz="1200" b="1" dirty="0">
                <a:solidFill>
                  <a:srgbClr val="000000"/>
                </a:solidFill>
              </a:endParaRPr>
            </a:p>
          </p:txBody>
        </p:sp>
        <p:grpSp>
          <p:nvGrpSpPr>
            <p:cNvPr id="77" name="Group 76"/>
            <p:cNvGrpSpPr/>
            <p:nvPr/>
          </p:nvGrpSpPr>
          <p:grpSpPr>
            <a:xfrm>
              <a:off x="7553547" y="5009469"/>
              <a:ext cx="1324548" cy="819641"/>
              <a:chOff x="2362200" y="4114800"/>
              <a:chExt cx="1324548" cy="819641"/>
            </a:xfrm>
          </p:grpSpPr>
          <p:sp>
            <p:nvSpPr>
              <p:cNvPr id="98" name="Rounded Rectangle 97"/>
              <p:cNvSpPr/>
              <p:nvPr/>
            </p:nvSpPr>
            <p:spPr>
              <a:xfrm>
                <a:off x="2362200" y="41148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0" name="Rounded Rectangle 99"/>
              <p:cNvSpPr/>
              <p:nvPr/>
            </p:nvSpPr>
            <p:spPr>
              <a:xfrm>
                <a:off x="2415520" y="4158798"/>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1" name="Rounded Rectangle 100"/>
              <p:cNvSpPr/>
              <p:nvPr/>
            </p:nvSpPr>
            <p:spPr>
              <a:xfrm>
                <a:off x="2465073" y="42164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2" name="Rounded Rectangle 101"/>
              <p:cNvSpPr/>
              <p:nvPr/>
            </p:nvSpPr>
            <p:spPr>
              <a:xfrm>
                <a:off x="2526042" y="4279476"/>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3" name="Rounded Rectangle 102"/>
              <p:cNvSpPr/>
              <p:nvPr/>
            </p:nvSpPr>
            <p:spPr>
              <a:xfrm>
                <a:off x="2569961" y="43307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4" name="Rounded Rectangle 103"/>
              <p:cNvSpPr/>
              <p:nvPr/>
            </p:nvSpPr>
            <p:spPr>
              <a:xfrm>
                <a:off x="2630609" y="4381414"/>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6" name="Rounded Rectangle 105"/>
              <p:cNvSpPr/>
              <p:nvPr/>
            </p:nvSpPr>
            <p:spPr>
              <a:xfrm>
                <a:off x="2679773" y="444186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7" name="Rounded Rectangle 106"/>
              <p:cNvSpPr/>
              <p:nvPr/>
            </p:nvSpPr>
            <p:spPr>
              <a:xfrm>
                <a:off x="2726629" y="450264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grpSp>
        <p:sp>
          <p:nvSpPr>
            <p:cNvPr id="84" name="TextBox 83"/>
            <p:cNvSpPr txBox="1"/>
            <p:nvPr/>
          </p:nvSpPr>
          <p:spPr>
            <a:xfrm>
              <a:off x="5705067" y="3610420"/>
              <a:ext cx="3611880" cy="523220"/>
            </a:xfrm>
            <a:prstGeom prst="rect">
              <a:avLst/>
            </a:prstGeom>
            <a:noFill/>
          </p:spPr>
          <p:txBody>
            <a:bodyPr wrap="square" rtlCol="0">
              <a:spAutoFit/>
            </a:bodyPr>
            <a:lstStyle/>
            <a:p>
              <a:pPr marL="285750" indent="-192024">
                <a:buFont typeface="Wingdings" charset="2"/>
                <a:buChar char="§"/>
              </a:pPr>
              <a:r>
                <a:rPr lang="en-US" sz="1400" b="1" dirty="0" smtClean="0"/>
                <a:t>GPU writes DDR:</a:t>
              </a:r>
              <a:r>
                <a:rPr lang="en-US" sz="1400" dirty="0" smtClean="0"/>
                <a:t> </a:t>
              </a:r>
            </a:p>
            <a:p>
              <a:r>
                <a:rPr lang="en-US" sz="1400" dirty="0" smtClean="0"/>
                <a:t>       DIR handles invalidation of CPU caches</a:t>
              </a:r>
              <a:endParaRPr lang="en-US" sz="1400" dirty="0"/>
            </a:p>
          </p:txBody>
        </p:sp>
        <p:sp>
          <p:nvSpPr>
            <p:cNvPr id="90" name="TextBox 89"/>
            <p:cNvSpPr txBox="1"/>
            <p:nvPr/>
          </p:nvSpPr>
          <p:spPr>
            <a:xfrm>
              <a:off x="5705067" y="4073454"/>
              <a:ext cx="3611880" cy="738664"/>
            </a:xfrm>
            <a:prstGeom prst="rect">
              <a:avLst/>
            </a:prstGeom>
            <a:noFill/>
          </p:spPr>
          <p:txBody>
            <a:bodyPr wrap="square" rtlCol="0">
              <a:spAutoFit/>
            </a:bodyPr>
            <a:lstStyle/>
            <a:p>
              <a:pPr marL="285750" indent="-192024">
                <a:buFont typeface="Wingdings" charset="2"/>
                <a:buChar char="§"/>
              </a:pPr>
              <a:r>
                <a:rPr lang="en-US" sz="1400" b="1" dirty="0" smtClean="0"/>
                <a:t>CPU reads/writes GDDR: </a:t>
              </a:r>
            </a:p>
            <a:p>
              <a:r>
                <a:rPr lang="en-US" sz="1400" dirty="0" smtClean="0"/>
                <a:t>       Line inserted in Remote Directory (Filter) </a:t>
              </a:r>
              <a:br>
                <a:rPr lang="en-US" sz="1400" dirty="0" smtClean="0"/>
              </a:br>
              <a:r>
                <a:rPr lang="en-US" sz="1400" dirty="0" smtClean="0"/>
                <a:t>       GPU can’t cache lines found in this filter</a:t>
              </a:r>
              <a:endParaRPr lang="en-US" sz="1400" dirty="0"/>
            </a:p>
          </p:txBody>
        </p:sp>
        <p:sp>
          <p:nvSpPr>
            <p:cNvPr id="91" name="TextBox 90"/>
            <p:cNvSpPr txBox="1"/>
            <p:nvPr/>
          </p:nvSpPr>
          <p:spPr>
            <a:xfrm>
              <a:off x="5706735" y="3149133"/>
              <a:ext cx="2880360" cy="523220"/>
            </a:xfrm>
            <a:prstGeom prst="rect">
              <a:avLst/>
            </a:prstGeom>
            <a:noFill/>
          </p:spPr>
          <p:txBody>
            <a:bodyPr wrap="square" rtlCol="0">
              <a:spAutoFit/>
            </a:bodyPr>
            <a:lstStyle/>
            <a:p>
              <a:pPr marL="285750" indent="-192024">
                <a:buFont typeface="Wingdings" charset="2"/>
                <a:buChar char="§"/>
              </a:pPr>
              <a:r>
                <a:rPr lang="en-US" sz="1400" b="1" dirty="0" smtClean="0"/>
                <a:t>GPU reads DDR: </a:t>
              </a:r>
            </a:p>
            <a:p>
              <a:r>
                <a:rPr lang="en-US" sz="1400" dirty="0" smtClean="0"/>
                <a:t>       DIR sends most recent copy</a:t>
              </a:r>
              <a:endParaRPr lang="en-US" sz="1400" dirty="0"/>
            </a:p>
          </p:txBody>
        </p:sp>
      </p:grpSp>
      <p:sp>
        <p:nvSpPr>
          <p:cNvPr id="122" name="TextBox 121"/>
          <p:cNvSpPr txBox="1"/>
          <p:nvPr/>
        </p:nvSpPr>
        <p:spPr>
          <a:xfrm>
            <a:off x="5640294" y="3361368"/>
            <a:ext cx="6526306" cy="1938992"/>
          </a:xfrm>
          <a:prstGeom prst="rect">
            <a:avLst/>
          </a:prstGeom>
          <a:noFill/>
        </p:spPr>
        <p:txBody>
          <a:bodyPr wrap="square" rtlCol="0">
            <a:spAutoFit/>
          </a:bodyPr>
          <a:lstStyle/>
          <a:p>
            <a:pPr algn="ctr"/>
            <a:r>
              <a:rPr lang="en-US" sz="2400" dirty="0" smtClean="0">
                <a:solidFill>
                  <a:srgbClr val="FF0000"/>
                </a:solidFill>
                <a:latin typeface="Helvetica" charset="0"/>
                <a:ea typeface="Helvetica" charset="0"/>
                <a:cs typeface="Helvetica" charset="0"/>
              </a:rPr>
              <a:t>Capture spatial locality</a:t>
            </a:r>
          </a:p>
          <a:p>
            <a:pPr algn="ctr"/>
            <a:r>
              <a:rPr lang="en-US" sz="2400" dirty="0" smtClean="0">
                <a:solidFill>
                  <a:srgbClr val="FF0000"/>
                </a:solidFill>
                <a:latin typeface="Helvetica" charset="0"/>
                <a:ea typeface="Helvetica" charset="0"/>
                <a:cs typeface="Helvetica" charset="0"/>
              </a:rPr>
              <a:t>Reduce traffic to CPU memory</a:t>
            </a:r>
          </a:p>
          <a:p>
            <a:pPr algn="ctr"/>
            <a:endParaRPr lang="en-US" sz="2400" dirty="0">
              <a:solidFill>
                <a:srgbClr val="FF0000"/>
              </a:solidFill>
              <a:latin typeface="Helvetica" charset="0"/>
              <a:ea typeface="Helvetica" charset="0"/>
              <a:cs typeface="Helvetica" charset="0"/>
            </a:endParaRPr>
          </a:p>
          <a:p>
            <a:pPr algn="ctr"/>
            <a:r>
              <a:rPr lang="en-US" sz="2400" dirty="0" smtClean="0">
                <a:solidFill>
                  <a:srgbClr val="FF0000"/>
                </a:solidFill>
                <a:latin typeface="Helvetica" charset="0"/>
                <a:ea typeface="Helvetica" charset="0"/>
                <a:cs typeface="Helvetica" charset="0"/>
              </a:rPr>
              <a:t>35% requests are coalesced</a:t>
            </a:r>
          </a:p>
          <a:p>
            <a:pPr algn="ctr"/>
            <a:r>
              <a:rPr lang="en-US" sz="2400" dirty="0">
                <a:solidFill>
                  <a:srgbClr val="FF0000"/>
                </a:solidFill>
                <a:latin typeface="Helvetica" charset="0"/>
                <a:ea typeface="Helvetica" charset="0"/>
                <a:cs typeface="Helvetica" charset="0"/>
              </a:rPr>
              <a:t>≈</a:t>
            </a:r>
            <a:r>
              <a:rPr lang="en-US" sz="2400" dirty="0" smtClean="0">
                <a:solidFill>
                  <a:srgbClr val="FF0000"/>
                </a:solidFill>
                <a:latin typeface="Helvetica" charset="0"/>
                <a:ea typeface="Helvetica" charset="0"/>
                <a:cs typeface="Helvetica" charset="0"/>
              </a:rPr>
              <a:t> 80% of L1-hits</a:t>
            </a:r>
          </a:p>
        </p:txBody>
      </p:sp>
    </p:spTree>
    <p:extLst>
      <p:ext uri="{BB962C8B-B14F-4D97-AF65-F5344CB8AC3E}">
        <p14:creationId xmlns:p14="http://schemas.microsoft.com/office/powerpoint/2010/main" val="13288130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0673" y="1769439"/>
            <a:ext cx="6415000" cy="4845972"/>
          </a:xfrm>
          <a:prstGeom prst="rect">
            <a:avLst/>
          </a:prstGeom>
        </p:spPr>
      </p:pic>
      <p:sp>
        <p:nvSpPr>
          <p:cNvPr id="2" name="Title 1"/>
          <p:cNvSpPr>
            <a:spLocks noGrp="1"/>
          </p:cNvSpPr>
          <p:nvPr>
            <p:ph type="title"/>
          </p:nvPr>
        </p:nvSpPr>
        <p:spPr/>
        <p:txBody>
          <a:bodyPr/>
          <a:lstStyle/>
          <a:p>
            <a:r>
              <a:rPr lang="en-US" dirty="0"/>
              <a:t>Request Coalescing</a:t>
            </a:r>
          </a:p>
        </p:txBody>
      </p:sp>
      <p:sp>
        <p:nvSpPr>
          <p:cNvPr id="4" name="Slide Number Placeholder 3"/>
          <p:cNvSpPr>
            <a:spLocks noGrp="1"/>
          </p:cNvSpPr>
          <p:nvPr>
            <p:ph type="sldNum" sz="quarter" idx="12"/>
          </p:nvPr>
        </p:nvSpPr>
        <p:spPr/>
        <p:txBody>
          <a:bodyPr/>
          <a:lstStyle/>
          <a:p>
            <a:fld id="{24EAD923-3004-4A31-84C7-9B440B785588}" type="slidenum">
              <a:rPr lang="en-US" smtClean="0"/>
              <a:pPr/>
              <a:t>24</a:t>
            </a:fld>
            <a:endParaRPr lang="en-US" dirty="0"/>
          </a:p>
        </p:txBody>
      </p:sp>
      <p:grpSp>
        <p:nvGrpSpPr>
          <p:cNvPr id="39" name="Group 38"/>
          <p:cNvGrpSpPr/>
          <p:nvPr/>
        </p:nvGrpSpPr>
        <p:grpSpPr>
          <a:xfrm>
            <a:off x="0" y="1354191"/>
            <a:ext cx="12302068" cy="457200"/>
            <a:chOff x="321733" y="1213428"/>
            <a:chExt cx="11533191" cy="457200"/>
          </a:xfrm>
        </p:grpSpPr>
        <p:sp>
          <p:nvSpPr>
            <p:cNvPr id="40" name="Rounded Rectangle 39"/>
            <p:cNvSpPr/>
            <p:nvPr/>
          </p:nvSpPr>
          <p:spPr>
            <a:xfrm>
              <a:off x="321733" y="1213428"/>
              <a:ext cx="11430000" cy="457200"/>
            </a:xfrm>
            <a:prstGeom prst="roundRect">
              <a:avLst/>
            </a:prstGeom>
            <a:solidFill>
              <a:schemeClr val="bg1">
                <a:lumMod val="85000"/>
              </a:schemeClr>
            </a:solidFill>
            <a:ln w="6350" cmpd="sng">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41" name="TextBox 40"/>
            <p:cNvSpPr txBox="1"/>
            <p:nvPr/>
          </p:nvSpPr>
          <p:spPr>
            <a:xfrm>
              <a:off x="321733" y="1254715"/>
              <a:ext cx="31242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CPU caches all memory</a:t>
              </a:r>
            </a:p>
          </p:txBody>
        </p:sp>
        <p:sp>
          <p:nvSpPr>
            <p:cNvPr id="42" name="TextBox 41"/>
            <p:cNvSpPr txBox="1"/>
            <p:nvPr/>
          </p:nvSpPr>
          <p:spPr>
            <a:xfrm>
              <a:off x="6597124" y="1254715"/>
              <a:ext cx="52578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caches GPU-memory if CPU not caching</a:t>
              </a:r>
            </a:p>
          </p:txBody>
        </p:sp>
        <p:sp>
          <p:nvSpPr>
            <p:cNvPr id="43" name="TextBox 42"/>
            <p:cNvSpPr txBox="1"/>
            <p:nvPr/>
          </p:nvSpPr>
          <p:spPr>
            <a:xfrm>
              <a:off x="3025723" y="1254715"/>
              <a:ext cx="38100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never caches CPU-memory</a:t>
              </a:r>
            </a:p>
          </p:txBody>
        </p:sp>
      </p:grpSp>
      <p:grpSp>
        <p:nvGrpSpPr>
          <p:cNvPr id="51" name="Group 50"/>
          <p:cNvGrpSpPr/>
          <p:nvPr/>
        </p:nvGrpSpPr>
        <p:grpSpPr>
          <a:xfrm>
            <a:off x="0" y="2299131"/>
            <a:ext cx="6079146" cy="3804226"/>
            <a:chOff x="3237801" y="2338311"/>
            <a:chExt cx="6079146" cy="3804226"/>
          </a:xfrm>
        </p:grpSpPr>
        <p:sp>
          <p:nvSpPr>
            <p:cNvPr id="53" name="TextBox 52"/>
            <p:cNvSpPr txBox="1"/>
            <p:nvPr/>
          </p:nvSpPr>
          <p:spPr>
            <a:xfrm>
              <a:off x="3278356" y="5419485"/>
              <a:ext cx="1354975" cy="523220"/>
            </a:xfrm>
            <a:prstGeom prst="rect">
              <a:avLst/>
            </a:prstGeom>
            <a:noFill/>
          </p:spPr>
          <p:txBody>
            <a:bodyPr wrap="square" rtlCol="0">
              <a:spAutoFit/>
            </a:bodyPr>
            <a:lstStyle/>
            <a:p>
              <a:pPr algn="ctr"/>
              <a:r>
                <a:rPr lang="en-US" sz="1400" dirty="0" smtClean="0"/>
                <a:t>Coalesces GPU </a:t>
              </a:r>
              <a:br>
                <a:rPr lang="en-US" sz="1400" dirty="0" smtClean="0"/>
              </a:br>
              <a:r>
                <a:rPr lang="en-US" sz="1400" dirty="0" smtClean="0"/>
                <a:t>requests to DDR</a:t>
              </a:r>
              <a:endParaRPr lang="en-US" sz="1400" dirty="0"/>
            </a:p>
          </p:txBody>
        </p:sp>
        <p:sp>
          <p:nvSpPr>
            <p:cNvPr id="54" name="Rounded Rectangle 53"/>
            <p:cNvSpPr/>
            <p:nvPr/>
          </p:nvSpPr>
          <p:spPr>
            <a:xfrm>
              <a:off x="5117205" y="2338311"/>
              <a:ext cx="1596806" cy="838200"/>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55" name="Rounded Rectangle 54"/>
            <p:cNvSpPr/>
            <p:nvPr/>
          </p:nvSpPr>
          <p:spPr>
            <a:xfrm>
              <a:off x="5122845" y="4808691"/>
              <a:ext cx="1804665" cy="1333846"/>
            </a:xfrm>
            <a:prstGeom prst="roundRect">
              <a:avLst/>
            </a:prstGeom>
            <a:noFill/>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b="1" dirty="0" smtClean="0">
                <a:solidFill>
                  <a:srgbClr val="000000"/>
                </a:solidFill>
              </a:endParaRPr>
            </a:p>
            <a:p>
              <a:pPr algn="ctr"/>
              <a:endParaRPr lang="en-US" sz="1200" b="1" dirty="0" smtClean="0">
                <a:solidFill>
                  <a:srgbClr val="000000"/>
                </a:solidFill>
              </a:endParaRPr>
            </a:p>
            <a:p>
              <a:pPr algn="ctr"/>
              <a:endParaRPr lang="en-US" sz="1200" b="1" dirty="0">
                <a:solidFill>
                  <a:srgbClr val="000000"/>
                </a:solidFill>
              </a:endParaRPr>
            </a:p>
          </p:txBody>
        </p:sp>
        <p:sp>
          <p:nvSpPr>
            <p:cNvPr id="56" name="Up-Down Arrow 55"/>
            <p:cNvSpPr/>
            <p:nvPr/>
          </p:nvSpPr>
          <p:spPr>
            <a:xfrm>
              <a:off x="5534103" y="3178407"/>
              <a:ext cx="294404" cy="1625424"/>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57" name="Rounded Rectangle 56"/>
            <p:cNvSpPr/>
            <p:nvPr/>
          </p:nvSpPr>
          <p:spPr>
            <a:xfrm>
              <a:off x="5215063" y="2820152"/>
              <a:ext cx="849518" cy="30479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Directory</a:t>
              </a:r>
              <a:endParaRPr lang="en-US" sz="1200" b="1" dirty="0">
                <a:solidFill>
                  <a:srgbClr val="000000"/>
                </a:solidFill>
              </a:endParaRPr>
            </a:p>
          </p:txBody>
        </p:sp>
        <p:sp>
          <p:nvSpPr>
            <p:cNvPr id="58" name="Rounded Rectangle 57"/>
            <p:cNvSpPr/>
            <p:nvPr/>
          </p:nvSpPr>
          <p:spPr>
            <a:xfrm>
              <a:off x="5223884" y="2409350"/>
              <a:ext cx="849518"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smtClean="0">
                  <a:solidFill>
                    <a:srgbClr val="000000"/>
                  </a:solidFill>
                </a:rPr>
                <a:t>CPUs</a:t>
              </a:r>
              <a:endParaRPr lang="en-US" sz="1200" b="1" dirty="0">
                <a:solidFill>
                  <a:srgbClr val="000000"/>
                </a:solidFill>
              </a:endParaRPr>
            </a:p>
          </p:txBody>
        </p:sp>
        <p:sp>
          <p:nvSpPr>
            <p:cNvPr id="60" name="Up-Down Arrow 59"/>
            <p:cNvSpPr/>
            <p:nvPr/>
          </p:nvSpPr>
          <p:spPr>
            <a:xfrm rot="5400000">
              <a:off x="7019952" y="2408697"/>
              <a:ext cx="199317" cy="668147"/>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61" name="Rounded Rectangle 60"/>
            <p:cNvSpPr/>
            <p:nvPr/>
          </p:nvSpPr>
          <p:spPr>
            <a:xfrm>
              <a:off x="5336510" y="5326897"/>
              <a:ext cx="851631" cy="403425"/>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Request </a:t>
              </a:r>
              <a:r>
                <a:rPr lang="en-US" sz="1200" b="1" dirty="0" err="1" smtClean="0">
                  <a:solidFill>
                    <a:srgbClr val="000000"/>
                  </a:solidFill>
                </a:rPr>
                <a:t>Coalescer</a:t>
              </a:r>
              <a:endParaRPr lang="en-US" sz="1200" b="1" dirty="0">
                <a:solidFill>
                  <a:srgbClr val="000000"/>
                </a:solidFill>
              </a:endParaRPr>
            </a:p>
          </p:txBody>
        </p:sp>
        <p:cxnSp>
          <p:nvCxnSpPr>
            <p:cNvPr id="62" name="Straight Arrow Connector 61"/>
            <p:cNvCxnSpPr/>
            <p:nvPr/>
          </p:nvCxnSpPr>
          <p:spPr>
            <a:xfrm>
              <a:off x="4577279" y="5636015"/>
              <a:ext cx="759231" cy="6895"/>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65" name="Group 64"/>
            <p:cNvGrpSpPr/>
            <p:nvPr/>
          </p:nvGrpSpPr>
          <p:grpSpPr>
            <a:xfrm>
              <a:off x="7538023" y="2479755"/>
              <a:ext cx="1249141" cy="644769"/>
              <a:chOff x="1223198" y="650631"/>
              <a:chExt cx="894139" cy="644769"/>
            </a:xfrm>
          </p:grpSpPr>
          <p:sp>
            <p:nvSpPr>
              <p:cNvPr id="108" name="Rounded Rectangle 107"/>
              <p:cNvSpPr/>
              <p:nvPr/>
            </p:nvSpPr>
            <p:spPr>
              <a:xfrm>
                <a:off x="1223198" y="6506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0" name="Rounded Rectangle 109"/>
              <p:cNvSpPr/>
              <p:nvPr/>
            </p:nvSpPr>
            <p:spPr>
              <a:xfrm>
                <a:off x="1299399" y="7268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1" name="Rounded Rectangle 110"/>
              <p:cNvSpPr/>
              <p:nvPr/>
            </p:nvSpPr>
            <p:spPr>
              <a:xfrm>
                <a:off x="1375599" y="8030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21" name="Rounded Rectangle 120"/>
              <p:cNvSpPr/>
              <p:nvPr/>
            </p:nvSpPr>
            <p:spPr>
              <a:xfrm>
                <a:off x="1451799" y="8792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grpSp>
        <p:sp>
          <p:nvSpPr>
            <p:cNvPr id="66" name="Rounded Rectangle 65"/>
            <p:cNvSpPr/>
            <p:nvPr/>
          </p:nvSpPr>
          <p:spPr>
            <a:xfrm>
              <a:off x="5354760" y="5794344"/>
              <a:ext cx="745177"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a:solidFill>
                    <a:srgbClr val="000000"/>
                  </a:solidFill>
                </a:rPr>
                <a:t>G</a:t>
              </a:r>
              <a:r>
                <a:rPr lang="en-US" sz="1200" b="1" dirty="0" smtClean="0">
                  <a:solidFill>
                    <a:srgbClr val="000000"/>
                  </a:solidFill>
                </a:rPr>
                <a:t>PU</a:t>
              </a:r>
              <a:endParaRPr lang="en-US" sz="1200" b="1" dirty="0">
                <a:solidFill>
                  <a:srgbClr val="000000"/>
                </a:solidFill>
              </a:endParaRPr>
            </a:p>
          </p:txBody>
        </p:sp>
        <p:pic>
          <p:nvPicPr>
            <p:cNvPr id="68" name="Picture 67"/>
            <p:cNvPicPr>
              <a:picLocks noChangeAspect="1"/>
            </p:cNvPicPr>
            <p:nvPr/>
          </p:nvPicPr>
          <p:blipFill>
            <a:blip r:embed="rId4"/>
            <a:stretch>
              <a:fillRect/>
            </a:stretch>
          </p:blipFill>
          <p:spPr>
            <a:xfrm>
              <a:off x="6968065" y="5326897"/>
              <a:ext cx="569958" cy="268247"/>
            </a:xfrm>
            <a:prstGeom prst="rect">
              <a:avLst/>
            </a:prstGeom>
          </p:spPr>
        </p:pic>
        <p:sp>
          <p:nvSpPr>
            <p:cNvPr id="71" name="TextBox 70"/>
            <p:cNvSpPr txBox="1"/>
            <p:nvPr/>
          </p:nvSpPr>
          <p:spPr>
            <a:xfrm>
              <a:off x="3237801" y="5178927"/>
              <a:ext cx="401910" cy="400110"/>
            </a:xfrm>
            <a:prstGeom prst="rect">
              <a:avLst/>
            </a:prstGeom>
            <a:noFill/>
          </p:spPr>
          <p:txBody>
            <a:bodyPr wrap="square" rtlCol="0">
              <a:spAutoFit/>
            </a:bodyPr>
            <a:lstStyle/>
            <a:p>
              <a:r>
                <a:rPr lang="en-US" sz="2000" dirty="0" smtClean="0">
                  <a:latin typeface="Wingdings 2" charset="2"/>
                  <a:cs typeface="Wingdings 2" charset="2"/>
                </a:rPr>
                <a:t>u</a:t>
              </a:r>
              <a:endParaRPr lang="en-US" sz="2000" dirty="0">
                <a:latin typeface="Wingdings 2" charset="2"/>
                <a:cs typeface="Wingdings 2" charset="2"/>
              </a:endParaRPr>
            </a:p>
          </p:txBody>
        </p:sp>
        <p:sp>
          <p:nvSpPr>
            <p:cNvPr id="75" name="Rounded Rectangle 74"/>
            <p:cNvSpPr/>
            <p:nvPr/>
          </p:nvSpPr>
          <p:spPr>
            <a:xfrm rot="16200000">
              <a:off x="6173512" y="5264316"/>
              <a:ext cx="890713" cy="42671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Remote Directory</a:t>
              </a:r>
              <a:endParaRPr lang="en-US" sz="1200" b="1" dirty="0">
                <a:solidFill>
                  <a:srgbClr val="000000"/>
                </a:solidFill>
              </a:endParaRPr>
            </a:p>
          </p:txBody>
        </p:sp>
        <p:grpSp>
          <p:nvGrpSpPr>
            <p:cNvPr id="77" name="Group 76"/>
            <p:cNvGrpSpPr/>
            <p:nvPr/>
          </p:nvGrpSpPr>
          <p:grpSpPr>
            <a:xfrm>
              <a:off x="7553547" y="5009469"/>
              <a:ext cx="1324548" cy="819641"/>
              <a:chOff x="2362200" y="4114800"/>
              <a:chExt cx="1324548" cy="819641"/>
            </a:xfrm>
          </p:grpSpPr>
          <p:sp>
            <p:nvSpPr>
              <p:cNvPr id="98" name="Rounded Rectangle 97"/>
              <p:cNvSpPr/>
              <p:nvPr/>
            </p:nvSpPr>
            <p:spPr>
              <a:xfrm>
                <a:off x="2362200" y="41148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0" name="Rounded Rectangle 99"/>
              <p:cNvSpPr/>
              <p:nvPr/>
            </p:nvSpPr>
            <p:spPr>
              <a:xfrm>
                <a:off x="2415520" y="4158798"/>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1" name="Rounded Rectangle 100"/>
              <p:cNvSpPr/>
              <p:nvPr/>
            </p:nvSpPr>
            <p:spPr>
              <a:xfrm>
                <a:off x="2465073" y="42164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2" name="Rounded Rectangle 101"/>
              <p:cNvSpPr/>
              <p:nvPr/>
            </p:nvSpPr>
            <p:spPr>
              <a:xfrm>
                <a:off x="2526042" y="4279476"/>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3" name="Rounded Rectangle 102"/>
              <p:cNvSpPr/>
              <p:nvPr/>
            </p:nvSpPr>
            <p:spPr>
              <a:xfrm>
                <a:off x="2569961" y="43307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4" name="Rounded Rectangle 103"/>
              <p:cNvSpPr/>
              <p:nvPr/>
            </p:nvSpPr>
            <p:spPr>
              <a:xfrm>
                <a:off x="2630609" y="4381414"/>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6" name="Rounded Rectangle 105"/>
              <p:cNvSpPr/>
              <p:nvPr/>
            </p:nvSpPr>
            <p:spPr>
              <a:xfrm>
                <a:off x="2679773" y="444186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7" name="Rounded Rectangle 106"/>
              <p:cNvSpPr/>
              <p:nvPr/>
            </p:nvSpPr>
            <p:spPr>
              <a:xfrm>
                <a:off x="2726629" y="450264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grpSp>
        <p:sp>
          <p:nvSpPr>
            <p:cNvPr id="84" name="TextBox 83"/>
            <p:cNvSpPr txBox="1"/>
            <p:nvPr/>
          </p:nvSpPr>
          <p:spPr>
            <a:xfrm>
              <a:off x="5705067" y="3610420"/>
              <a:ext cx="3611880" cy="523220"/>
            </a:xfrm>
            <a:prstGeom prst="rect">
              <a:avLst/>
            </a:prstGeom>
            <a:noFill/>
          </p:spPr>
          <p:txBody>
            <a:bodyPr wrap="square" rtlCol="0">
              <a:spAutoFit/>
            </a:bodyPr>
            <a:lstStyle/>
            <a:p>
              <a:pPr marL="285750" indent="-192024">
                <a:buFont typeface="Wingdings" charset="2"/>
                <a:buChar char="§"/>
              </a:pPr>
              <a:r>
                <a:rPr lang="en-US" sz="1400" b="1" dirty="0" smtClean="0"/>
                <a:t>GPU writes DDR:</a:t>
              </a:r>
              <a:r>
                <a:rPr lang="en-US" sz="1400" dirty="0" smtClean="0"/>
                <a:t> </a:t>
              </a:r>
            </a:p>
            <a:p>
              <a:r>
                <a:rPr lang="en-US" sz="1400" dirty="0" smtClean="0"/>
                <a:t>       DIR handles invalidation of CPU caches</a:t>
              </a:r>
              <a:endParaRPr lang="en-US" sz="1400" dirty="0"/>
            </a:p>
          </p:txBody>
        </p:sp>
        <p:sp>
          <p:nvSpPr>
            <p:cNvPr id="90" name="TextBox 89"/>
            <p:cNvSpPr txBox="1"/>
            <p:nvPr/>
          </p:nvSpPr>
          <p:spPr>
            <a:xfrm>
              <a:off x="5705067" y="4073454"/>
              <a:ext cx="3611880" cy="738664"/>
            </a:xfrm>
            <a:prstGeom prst="rect">
              <a:avLst/>
            </a:prstGeom>
            <a:noFill/>
          </p:spPr>
          <p:txBody>
            <a:bodyPr wrap="square" rtlCol="0">
              <a:spAutoFit/>
            </a:bodyPr>
            <a:lstStyle/>
            <a:p>
              <a:pPr marL="285750" indent="-192024">
                <a:buFont typeface="Wingdings" charset="2"/>
                <a:buChar char="§"/>
              </a:pPr>
              <a:r>
                <a:rPr lang="en-US" sz="1400" b="1" dirty="0" smtClean="0"/>
                <a:t>CPU reads/writes GDDR: </a:t>
              </a:r>
            </a:p>
            <a:p>
              <a:r>
                <a:rPr lang="en-US" sz="1400" dirty="0" smtClean="0"/>
                <a:t>       Line inserted in Remote Directory (Filter) </a:t>
              </a:r>
              <a:br>
                <a:rPr lang="en-US" sz="1400" dirty="0" smtClean="0"/>
              </a:br>
              <a:r>
                <a:rPr lang="en-US" sz="1400" dirty="0" smtClean="0"/>
                <a:t>       GPU can’t cache lines found in this filter</a:t>
              </a:r>
              <a:endParaRPr lang="en-US" sz="1400" dirty="0"/>
            </a:p>
          </p:txBody>
        </p:sp>
        <p:sp>
          <p:nvSpPr>
            <p:cNvPr id="91" name="TextBox 90"/>
            <p:cNvSpPr txBox="1"/>
            <p:nvPr/>
          </p:nvSpPr>
          <p:spPr>
            <a:xfrm>
              <a:off x="5706735" y="3149133"/>
              <a:ext cx="2880360" cy="523220"/>
            </a:xfrm>
            <a:prstGeom prst="rect">
              <a:avLst/>
            </a:prstGeom>
            <a:noFill/>
          </p:spPr>
          <p:txBody>
            <a:bodyPr wrap="square" rtlCol="0">
              <a:spAutoFit/>
            </a:bodyPr>
            <a:lstStyle/>
            <a:p>
              <a:pPr marL="285750" indent="-192024">
                <a:buFont typeface="Wingdings" charset="2"/>
                <a:buChar char="§"/>
              </a:pPr>
              <a:r>
                <a:rPr lang="en-US" sz="1400" b="1" dirty="0" smtClean="0"/>
                <a:t>GPU reads DDR: </a:t>
              </a:r>
            </a:p>
            <a:p>
              <a:r>
                <a:rPr lang="en-US" sz="1400" dirty="0" smtClean="0"/>
                <a:t>       DIR sends most recent copy</a:t>
              </a:r>
              <a:endParaRPr lang="en-US" sz="1400" dirty="0"/>
            </a:p>
          </p:txBody>
        </p:sp>
      </p:grpSp>
      <p:sp>
        <p:nvSpPr>
          <p:cNvPr id="45" name="TextBox 44"/>
          <p:cNvSpPr txBox="1"/>
          <p:nvPr/>
        </p:nvSpPr>
        <p:spPr>
          <a:xfrm>
            <a:off x="-2" y="6242640"/>
            <a:ext cx="5295016" cy="502766"/>
          </a:xfrm>
          <a:prstGeom prst="rect">
            <a:avLst/>
          </a:prstGeom>
          <a:noFill/>
        </p:spPr>
        <p:txBody>
          <a:bodyPr wrap="square" rtlCol="0">
            <a:spAutoFit/>
          </a:bodyPr>
          <a:lstStyle/>
          <a:p>
            <a:pPr algn="ctr"/>
            <a:r>
              <a:rPr lang="en-US" sz="2667" smtClean="0">
                <a:solidFill>
                  <a:srgbClr val="FF0000"/>
                </a:solidFill>
                <a:latin typeface="Helvetica" charset="0"/>
                <a:ea typeface="Helvetica" charset="0"/>
                <a:cs typeface="Helvetica" charset="0"/>
              </a:rPr>
              <a:t>80% performance</a:t>
            </a:r>
            <a:endParaRPr lang="en-US" sz="2667"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212786118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CPU-side Client Cache</a:t>
            </a:r>
          </a:p>
        </p:txBody>
      </p:sp>
      <p:sp>
        <p:nvSpPr>
          <p:cNvPr id="4" name="Slide Number Placeholder 3"/>
          <p:cNvSpPr>
            <a:spLocks noGrp="1"/>
          </p:cNvSpPr>
          <p:nvPr>
            <p:ph type="sldNum" sz="quarter" idx="12"/>
          </p:nvPr>
        </p:nvSpPr>
        <p:spPr/>
        <p:txBody>
          <a:bodyPr/>
          <a:lstStyle/>
          <a:p>
            <a:fld id="{24EAD923-3004-4A31-84C7-9B440B785588}" type="slidenum">
              <a:rPr lang="en-US" smtClean="0"/>
              <a:pPr/>
              <a:t>25</a:t>
            </a:fld>
            <a:endParaRPr lang="en-US" dirty="0"/>
          </a:p>
        </p:txBody>
      </p:sp>
      <p:grpSp>
        <p:nvGrpSpPr>
          <p:cNvPr id="39" name="Group 38"/>
          <p:cNvGrpSpPr/>
          <p:nvPr/>
        </p:nvGrpSpPr>
        <p:grpSpPr>
          <a:xfrm>
            <a:off x="0" y="1354191"/>
            <a:ext cx="12302068" cy="457200"/>
            <a:chOff x="321733" y="1213428"/>
            <a:chExt cx="11533191" cy="457200"/>
          </a:xfrm>
        </p:grpSpPr>
        <p:sp>
          <p:nvSpPr>
            <p:cNvPr id="40" name="Rounded Rectangle 39"/>
            <p:cNvSpPr/>
            <p:nvPr/>
          </p:nvSpPr>
          <p:spPr>
            <a:xfrm>
              <a:off x="321733" y="1213428"/>
              <a:ext cx="11430000" cy="457200"/>
            </a:xfrm>
            <a:prstGeom prst="roundRect">
              <a:avLst/>
            </a:prstGeom>
            <a:solidFill>
              <a:schemeClr val="bg1">
                <a:lumMod val="85000"/>
              </a:schemeClr>
            </a:solidFill>
            <a:ln w="6350" cmpd="sng">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41" name="TextBox 40"/>
            <p:cNvSpPr txBox="1"/>
            <p:nvPr/>
          </p:nvSpPr>
          <p:spPr>
            <a:xfrm>
              <a:off x="321733" y="1254715"/>
              <a:ext cx="31242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CPU caches all memory</a:t>
              </a:r>
            </a:p>
          </p:txBody>
        </p:sp>
        <p:sp>
          <p:nvSpPr>
            <p:cNvPr id="42" name="TextBox 41"/>
            <p:cNvSpPr txBox="1"/>
            <p:nvPr/>
          </p:nvSpPr>
          <p:spPr>
            <a:xfrm>
              <a:off x="6597124" y="1254715"/>
              <a:ext cx="52578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caches GPU-memory if CPU not caching</a:t>
              </a:r>
            </a:p>
          </p:txBody>
        </p:sp>
        <p:sp>
          <p:nvSpPr>
            <p:cNvPr id="43" name="TextBox 42"/>
            <p:cNvSpPr txBox="1"/>
            <p:nvPr/>
          </p:nvSpPr>
          <p:spPr>
            <a:xfrm>
              <a:off x="3025723" y="1254715"/>
              <a:ext cx="38100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never caches CPU-memory</a:t>
              </a:r>
            </a:p>
          </p:txBody>
        </p:sp>
      </p:grpSp>
      <p:grpSp>
        <p:nvGrpSpPr>
          <p:cNvPr id="51" name="Group 50"/>
          <p:cNvGrpSpPr/>
          <p:nvPr/>
        </p:nvGrpSpPr>
        <p:grpSpPr>
          <a:xfrm>
            <a:off x="0" y="2200908"/>
            <a:ext cx="6079146" cy="3902449"/>
            <a:chOff x="3237801" y="2240088"/>
            <a:chExt cx="6079146" cy="3902449"/>
          </a:xfrm>
        </p:grpSpPr>
        <p:sp>
          <p:nvSpPr>
            <p:cNvPr id="52" name="TextBox 51"/>
            <p:cNvSpPr txBox="1"/>
            <p:nvPr/>
          </p:nvSpPr>
          <p:spPr>
            <a:xfrm>
              <a:off x="3280737" y="2516977"/>
              <a:ext cx="1622758" cy="523220"/>
            </a:xfrm>
            <a:prstGeom prst="rect">
              <a:avLst/>
            </a:prstGeom>
            <a:noFill/>
          </p:spPr>
          <p:txBody>
            <a:bodyPr wrap="square" rtlCol="0">
              <a:spAutoFit/>
            </a:bodyPr>
            <a:lstStyle/>
            <a:p>
              <a:pPr algn="ctr"/>
              <a:r>
                <a:rPr lang="en-US" sz="1400" dirty="0" smtClean="0"/>
                <a:t>Reduces DDR traffic from the GPU</a:t>
              </a:r>
              <a:endParaRPr lang="en-US" sz="1400" dirty="0"/>
            </a:p>
          </p:txBody>
        </p:sp>
        <p:sp>
          <p:nvSpPr>
            <p:cNvPr id="53" name="TextBox 52"/>
            <p:cNvSpPr txBox="1"/>
            <p:nvPr/>
          </p:nvSpPr>
          <p:spPr>
            <a:xfrm>
              <a:off x="3278356" y="5419485"/>
              <a:ext cx="1354975" cy="523220"/>
            </a:xfrm>
            <a:prstGeom prst="rect">
              <a:avLst/>
            </a:prstGeom>
            <a:noFill/>
          </p:spPr>
          <p:txBody>
            <a:bodyPr wrap="square" rtlCol="0">
              <a:spAutoFit/>
            </a:bodyPr>
            <a:lstStyle/>
            <a:p>
              <a:pPr algn="ctr"/>
              <a:r>
                <a:rPr lang="en-US" sz="1400" dirty="0" smtClean="0"/>
                <a:t>Coalesces GPU </a:t>
              </a:r>
              <a:br>
                <a:rPr lang="en-US" sz="1400" dirty="0" smtClean="0"/>
              </a:br>
              <a:r>
                <a:rPr lang="en-US" sz="1400" dirty="0" smtClean="0"/>
                <a:t>requests to DDR</a:t>
              </a:r>
              <a:endParaRPr lang="en-US" sz="1400" dirty="0"/>
            </a:p>
          </p:txBody>
        </p:sp>
        <p:sp>
          <p:nvSpPr>
            <p:cNvPr id="54" name="Rounded Rectangle 53"/>
            <p:cNvSpPr/>
            <p:nvPr/>
          </p:nvSpPr>
          <p:spPr>
            <a:xfrm>
              <a:off x="5117205" y="2338311"/>
              <a:ext cx="1596806" cy="838200"/>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55" name="Rounded Rectangle 54"/>
            <p:cNvSpPr/>
            <p:nvPr/>
          </p:nvSpPr>
          <p:spPr>
            <a:xfrm>
              <a:off x="5122845" y="4808691"/>
              <a:ext cx="1804665" cy="1333846"/>
            </a:xfrm>
            <a:prstGeom prst="roundRect">
              <a:avLst/>
            </a:prstGeom>
            <a:noFill/>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b="1" dirty="0" smtClean="0">
                <a:solidFill>
                  <a:srgbClr val="000000"/>
                </a:solidFill>
              </a:endParaRPr>
            </a:p>
            <a:p>
              <a:pPr algn="ctr"/>
              <a:endParaRPr lang="en-US" sz="1200" b="1" dirty="0" smtClean="0">
                <a:solidFill>
                  <a:srgbClr val="000000"/>
                </a:solidFill>
              </a:endParaRPr>
            </a:p>
            <a:p>
              <a:pPr algn="ctr"/>
              <a:endParaRPr lang="en-US" sz="1200" b="1" dirty="0">
                <a:solidFill>
                  <a:srgbClr val="000000"/>
                </a:solidFill>
              </a:endParaRPr>
            </a:p>
          </p:txBody>
        </p:sp>
        <p:sp>
          <p:nvSpPr>
            <p:cNvPr id="56" name="Up-Down Arrow 55"/>
            <p:cNvSpPr/>
            <p:nvPr/>
          </p:nvSpPr>
          <p:spPr>
            <a:xfrm>
              <a:off x="5534103" y="3178407"/>
              <a:ext cx="294404" cy="1625424"/>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57" name="Rounded Rectangle 56"/>
            <p:cNvSpPr/>
            <p:nvPr/>
          </p:nvSpPr>
          <p:spPr>
            <a:xfrm>
              <a:off x="5215063" y="2820152"/>
              <a:ext cx="849518" cy="30479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Directory</a:t>
              </a:r>
              <a:endParaRPr lang="en-US" sz="1200" b="1" dirty="0">
                <a:solidFill>
                  <a:srgbClr val="000000"/>
                </a:solidFill>
              </a:endParaRPr>
            </a:p>
          </p:txBody>
        </p:sp>
        <p:sp>
          <p:nvSpPr>
            <p:cNvPr id="58" name="Rounded Rectangle 57"/>
            <p:cNvSpPr/>
            <p:nvPr/>
          </p:nvSpPr>
          <p:spPr>
            <a:xfrm>
              <a:off x="5223884" y="2409350"/>
              <a:ext cx="849518"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smtClean="0">
                  <a:solidFill>
                    <a:srgbClr val="000000"/>
                  </a:solidFill>
                </a:rPr>
                <a:t>CPUs</a:t>
              </a:r>
              <a:endParaRPr lang="en-US" sz="1200" b="1" dirty="0">
                <a:solidFill>
                  <a:srgbClr val="000000"/>
                </a:solidFill>
              </a:endParaRPr>
            </a:p>
          </p:txBody>
        </p:sp>
        <p:sp>
          <p:nvSpPr>
            <p:cNvPr id="59" name="Rounded Rectangle 58"/>
            <p:cNvSpPr/>
            <p:nvPr/>
          </p:nvSpPr>
          <p:spPr>
            <a:xfrm rot="16200000">
              <a:off x="6092118" y="2554801"/>
              <a:ext cx="609597" cy="42581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Client Cache</a:t>
              </a:r>
              <a:endParaRPr lang="en-US" sz="1200" b="1" dirty="0">
                <a:solidFill>
                  <a:srgbClr val="000000"/>
                </a:solidFill>
              </a:endParaRPr>
            </a:p>
          </p:txBody>
        </p:sp>
        <p:sp>
          <p:nvSpPr>
            <p:cNvPr id="60" name="Up-Down Arrow 59"/>
            <p:cNvSpPr/>
            <p:nvPr/>
          </p:nvSpPr>
          <p:spPr>
            <a:xfrm rot="5400000">
              <a:off x="7019952" y="2408697"/>
              <a:ext cx="199317" cy="668147"/>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61" name="Rounded Rectangle 60"/>
            <p:cNvSpPr/>
            <p:nvPr/>
          </p:nvSpPr>
          <p:spPr>
            <a:xfrm>
              <a:off x="5336510" y="5326897"/>
              <a:ext cx="851631" cy="403425"/>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Request </a:t>
              </a:r>
              <a:r>
                <a:rPr lang="en-US" sz="1200" b="1" dirty="0" err="1" smtClean="0">
                  <a:solidFill>
                    <a:srgbClr val="000000"/>
                  </a:solidFill>
                </a:rPr>
                <a:t>Coalescer</a:t>
              </a:r>
              <a:endParaRPr lang="en-US" sz="1200" b="1" dirty="0">
                <a:solidFill>
                  <a:srgbClr val="000000"/>
                </a:solidFill>
              </a:endParaRPr>
            </a:p>
          </p:txBody>
        </p:sp>
        <p:cxnSp>
          <p:nvCxnSpPr>
            <p:cNvPr id="62" name="Straight Arrow Connector 61"/>
            <p:cNvCxnSpPr/>
            <p:nvPr/>
          </p:nvCxnSpPr>
          <p:spPr>
            <a:xfrm>
              <a:off x="4577279" y="5636015"/>
              <a:ext cx="759231" cy="6895"/>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flipV="1">
              <a:off x="4550412" y="2760176"/>
              <a:ext cx="1633598" cy="12378"/>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65" name="Group 64"/>
            <p:cNvGrpSpPr/>
            <p:nvPr/>
          </p:nvGrpSpPr>
          <p:grpSpPr>
            <a:xfrm>
              <a:off x="7538023" y="2479755"/>
              <a:ext cx="1249141" cy="644769"/>
              <a:chOff x="1223198" y="650631"/>
              <a:chExt cx="894139" cy="644769"/>
            </a:xfrm>
          </p:grpSpPr>
          <p:sp>
            <p:nvSpPr>
              <p:cNvPr id="108" name="Rounded Rectangle 107"/>
              <p:cNvSpPr/>
              <p:nvPr/>
            </p:nvSpPr>
            <p:spPr>
              <a:xfrm>
                <a:off x="1223198" y="6506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0" name="Rounded Rectangle 109"/>
              <p:cNvSpPr/>
              <p:nvPr/>
            </p:nvSpPr>
            <p:spPr>
              <a:xfrm>
                <a:off x="1299399" y="7268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1" name="Rounded Rectangle 110"/>
              <p:cNvSpPr/>
              <p:nvPr/>
            </p:nvSpPr>
            <p:spPr>
              <a:xfrm>
                <a:off x="1375599" y="8030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21" name="Rounded Rectangle 120"/>
              <p:cNvSpPr/>
              <p:nvPr/>
            </p:nvSpPr>
            <p:spPr>
              <a:xfrm>
                <a:off x="1451799" y="8792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grpSp>
        <p:sp>
          <p:nvSpPr>
            <p:cNvPr id="66" name="Rounded Rectangle 65"/>
            <p:cNvSpPr/>
            <p:nvPr/>
          </p:nvSpPr>
          <p:spPr>
            <a:xfrm>
              <a:off x="5354760" y="5794344"/>
              <a:ext cx="745177"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a:solidFill>
                    <a:srgbClr val="000000"/>
                  </a:solidFill>
                </a:rPr>
                <a:t>G</a:t>
              </a:r>
              <a:r>
                <a:rPr lang="en-US" sz="1200" b="1" dirty="0" smtClean="0">
                  <a:solidFill>
                    <a:srgbClr val="000000"/>
                  </a:solidFill>
                </a:rPr>
                <a:t>PU</a:t>
              </a:r>
              <a:endParaRPr lang="en-US" sz="1200" b="1" dirty="0">
                <a:solidFill>
                  <a:srgbClr val="000000"/>
                </a:solidFill>
              </a:endParaRPr>
            </a:p>
          </p:txBody>
        </p:sp>
        <p:pic>
          <p:nvPicPr>
            <p:cNvPr id="68" name="Picture 67"/>
            <p:cNvPicPr>
              <a:picLocks noChangeAspect="1"/>
            </p:cNvPicPr>
            <p:nvPr/>
          </p:nvPicPr>
          <p:blipFill>
            <a:blip r:embed="rId3"/>
            <a:stretch>
              <a:fillRect/>
            </a:stretch>
          </p:blipFill>
          <p:spPr>
            <a:xfrm>
              <a:off x="6968065" y="5326897"/>
              <a:ext cx="569958" cy="268247"/>
            </a:xfrm>
            <a:prstGeom prst="rect">
              <a:avLst/>
            </a:prstGeom>
          </p:spPr>
        </p:pic>
        <p:sp>
          <p:nvSpPr>
            <p:cNvPr id="71" name="TextBox 70"/>
            <p:cNvSpPr txBox="1"/>
            <p:nvPr/>
          </p:nvSpPr>
          <p:spPr>
            <a:xfrm>
              <a:off x="3237801" y="5178927"/>
              <a:ext cx="401910" cy="400110"/>
            </a:xfrm>
            <a:prstGeom prst="rect">
              <a:avLst/>
            </a:prstGeom>
            <a:noFill/>
          </p:spPr>
          <p:txBody>
            <a:bodyPr wrap="square" rtlCol="0">
              <a:spAutoFit/>
            </a:bodyPr>
            <a:lstStyle/>
            <a:p>
              <a:r>
                <a:rPr lang="en-US" sz="2000" dirty="0" smtClean="0">
                  <a:latin typeface="Wingdings 2" charset="2"/>
                  <a:cs typeface="Wingdings 2" charset="2"/>
                </a:rPr>
                <a:t>u</a:t>
              </a:r>
              <a:endParaRPr lang="en-US" sz="2000" dirty="0">
                <a:latin typeface="Wingdings 2" charset="2"/>
                <a:cs typeface="Wingdings 2" charset="2"/>
              </a:endParaRPr>
            </a:p>
          </p:txBody>
        </p:sp>
        <p:sp>
          <p:nvSpPr>
            <p:cNvPr id="73" name="TextBox 72"/>
            <p:cNvSpPr txBox="1"/>
            <p:nvPr/>
          </p:nvSpPr>
          <p:spPr>
            <a:xfrm>
              <a:off x="3273207" y="2240088"/>
              <a:ext cx="375457" cy="400110"/>
            </a:xfrm>
            <a:prstGeom prst="rect">
              <a:avLst/>
            </a:prstGeom>
            <a:noFill/>
          </p:spPr>
          <p:txBody>
            <a:bodyPr wrap="square" rtlCol="0">
              <a:spAutoFit/>
            </a:bodyPr>
            <a:lstStyle/>
            <a:p>
              <a:r>
                <a:rPr lang="en-US" sz="2000" dirty="0" smtClean="0">
                  <a:latin typeface="Wingdings 2" charset="2"/>
                  <a:cs typeface="Wingdings 2" charset="2"/>
                </a:rPr>
                <a:t>v</a:t>
              </a:r>
              <a:endParaRPr lang="en-US" sz="2000" dirty="0">
                <a:latin typeface="Wingdings 2" charset="2"/>
                <a:cs typeface="Wingdings 2" charset="2"/>
              </a:endParaRPr>
            </a:p>
          </p:txBody>
        </p:sp>
        <p:sp>
          <p:nvSpPr>
            <p:cNvPr id="75" name="Rounded Rectangle 74"/>
            <p:cNvSpPr/>
            <p:nvPr/>
          </p:nvSpPr>
          <p:spPr>
            <a:xfrm rot="16200000">
              <a:off x="6173512" y="5264316"/>
              <a:ext cx="890713" cy="42671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Remote Directory</a:t>
              </a:r>
              <a:endParaRPr lang="en-US" sz="1200" b="1" dirty="0">
                <a:solidFill>
                  <a:srgbClr val="000000"/>
                </a:solidFill>
              </a:endParaRPr>
            </a:p>
          </p:txBody>
        </p:sp>
        <p:grpSp>
          <p:nvGrpSpPr>
            <p:cNvPr id="77" name="Group 76"/>
            <p:cNvGrpSpPr/>
            <p:nvPr/>
          </p:nvGrpSpPr>
          <p:grpSpPr>
            <a:xfrm>
              <a:off x="7553547" y="5009469"/>
              <a:ext cx="1324548" cy="819641"/>
              <a:chOff x="2362200" y="4114800"/>
              <a:chExt cx="1324548" cy="819641"/>
            </a:xfrm>
          </p:grpSpPr>
          <p:sp>
            <p:nvSpPr>
              <p:cNvPr id="98" name="Rounded Rectangle 97"/>
              <p:cNvSpPr/>
              <p:nvPr/>
            </p:nvSpPr>
            <p:spPr>
              <a:xfrm>
                <a:off x="2362200" y="41148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0" name="Rounded Rectangle 99"/>
              <p:cNvSpPr/>
              <p:nvPr/>
            </p:nvSpPr>
            <p:spPr>
              <a:xfrm>
                <a:off x="2415520" y="4158798"/>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1" name="Rounded Rectangle 100"/>
              <p:cNvSpPr/>
              <p:nvPr/>
            </p:nvSpPr>
            <p:spPr>
              <a:xfrm>
                <a:off x="2465073" y="42164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2" name="Rounded Rectangle 101"/>
              <p:cNvSpPr/>
              <p:nvPr/>
            </p:nvSpPr>
            <p:spPr>
              <a:xfrm>
                <a:off x="2526042" y="4279476"/>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3" name="Rounded Rectangle 102"/>
              <p:cNvSpPr/>
              <p:nvPr/>
            </p:nvSpPr>
            <p:spPr>
              <a:xfrm>
                <a:off x="2569961" y="43307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4" name="Rounded Rectangle 103"/>
              <p:cNvSpPr/>
              <p:nvPr/>
            </p:nvSpPr>
            <p:spPr>
              <a:xfrm>
                <a:off x="2630609" y="4381414"/>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6" name="Rounded Rectangle 105"/>
              <p:cNvSpPr/>
              <p:nvPr/>
            </p:nvSpPr>
            <p:spPr>
              <a:xfrm>
                <a:off x="2679773" y="444186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7" name="Rounded Rectangle 106"/>
              <p:cNvSpPr/>
              <p:nvPr/>
            </p:nvSpPr>
            <p:spPr>
              <a:xfrm>
                <a:off x="2726629" y="450264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grpSp>
        <p:sp>
          <p:nvSpPr>
            <p:cNvPr id="84" name="TextBox 83"/>
            <p:cNvSpPr txBox="1"/>
            <p:nvPr/>
          </p:nvSpPr>
          <p:spPr>
            <a:xfrm>
              <a:off x="5705067" y="3610420"/>
              <a:ext cx="3611880" cy="523220"/>
            </a:xfrm>
            <a:prstGeom prst="rect">
              <a:avLst/>
            </a:prstGeom>
            <a:noFill/>
          </p:spPr>
          <p:txBody>
            <a:bodyPr wrap="square" rtlCol="0">
              <a:spAutoFit/>
            </a:bodyPr>
            <a:lstStyle/>
            <a:p>
              <a:pPr marL="285750" indent="-192024">
                <a:buFont typeface="Wingdings" charset="2"/>
                <a:buChar char="§"/>
              </a:pPr>
              <a:r>
                <a:rPr lang="en-US" sz="1400" b="1" dirty="0" smtClean="0"/>
                <a:t>GPU writes DDR:</a:t>
              </a:r>
              <a:r>
                <a:rPr lang="en-US" sz="1400" dirty="0" smtClean="0"/>
                <a:t> </a:t>
              </a:r>
            </a:p>
            <a:p>
              <a:r>
                <a:rPr lang="en-US" sz="1400" dirty="0" smtClean="0"/>
                <a:t>       DIR handles invalidation of CPU caches</a:t>
              </a:r>
              <a:endParaRPr lang="en-US" sz="1400" dirty="0"/>
            </a:p>
          </p:txBody>
        </p:sp>
        <p:sp>
          <p:nvSpPr>
            <p:cNvPr id="90" name="TextBox 89"/>
            <p:cNvSpPr txBox="1"/>
            <p:nvPr/>
          </p:nvSpPr>
          <p:spPr>
            <a:xfrm>
              <a:off x="5705067" y="4073454"/>
              <a:ext cx="3611880" cy="738664"/>
            </a:xfrm>
            <a:prstGeom prst="rect">
              <a:avLst/>
            </a:prstGeom>
            <a:noFill/>
          </p:spPr>
          <p:txBody>
            <a:bodyPr wrap="square" rtlCol="0">
              <a:spAutoFit/>
            </a:bodyPr>
            <a:lstStyle/>
            <a:p>
              <a:pPr marL="285750" indent="-192024">
                <a:buFont typeface="Wingdings" charset="2"/>
                <a:buChar char="§"/>
              </a:pPr>
              <a:r>
                <a:rPr lang="en-US" sz="1400" b="1" dirty="0" smtClean="0"/>
                <a:t>CPU reads/writes GDDR: </a:t>
              </a:r>
            </a:p>
            <a:p>
              <a:r>
                <a:rPr lang="en-US" sz="1400" dirty="0" smtClean="0"/>
                <a:t>       Line inserted in Remote Directory (Filter) </a:t>
              </a:r>
              <a:br>
                <a:rPr lang="en-US" sz="1400" dirty="0" smtClean="0"/>
              </a:br>
              <a:r>
                <a:rPr lang="en-US" sz="1400" dirty="0" smtClean="0"/>
                <a:t>       GPU can’t cache lines found in this filter</a:t>
              </a:r>
              <a:endParaRPr lang="en-US" sz="1400" dirty="0"/>
            </a:p>
          </p:txBody>
        </p:sp>
        <p:sp>
          <p:nvSpPr>
            <p:cNvPr id="91" name="TextBox 90"/>
            <p:cNvSpPr txBox="1"/>
            <p:nvPr/>
          </p:nvSpPr>
          <p:spPr>
            <a:xfrm>
              <a:off x="5706735" y="3149133"/>
              <a:ext cx="2880360" cy="523220"/>
            </a:xfrm>
            <a:prstGeom prst="rect">
              <a:avLst/>
            </a:prstGeom>
            <a:noFill/>
          </p:spPr>
          <p:txBody>
            <a:bodyPr wrap="square" rtlCol="0">
              <a:spAutoFit/>
            </a:bodyPr>
            <a:lstStyle/>
            <a:p>
              <a:pPr marL="285750" indent="-192024">
                <a:buFont typeface="Wingdings" charset="2"/>
                <a:buChar char="§"/>
              </a:pPr>
              <a:r>
                <a:rPr lang="en-US" sz="1400" b="1" dirty="0" smtClean="0"/>
                <a:t>GPU reads DDR: </a:t>
              </a:r>
            </a:p>
            <a:p>
              <a:r>
                <a:rPr lang="en-US" sz="1400" dirty="0" smtClean="0"/>
                <a:t>       DIR sends most recent copy</a:t>
              </a:r>
              <a:endParaRPr lang="en-US" sz="1400" dirty="0"/>
            </a:p>
          </p:txBody>
        </p:sp>
      </p:grpSp>
      <p:sp>
        <p:nvSpPr>
          <p:cNvPr id="78" name="TextBox 77"/>
          <p:cNvSpPr txBox="1"/>
          <p:nvPr/>
        </p:nvSpPr>
        <p:spPr>
          <a:xfrm>
            <a:off x="5665692" y="3225184"/>
            <a:ext cx="6526306" cy="1815882"/>
          </a:xfrm>
          <a:prstGeom prst="rect">
            <a:avLst/>
          </a:prstGeom>
          <a:noFill/>
        </p:spPr>
        <p:txBody>
          <a:bodyPr wrap="square" rtlCol="0">
            <a:spAutoFit/>
          </a:bodyPr>
          <a:lstStyle/>
          <a:p>
            <a:pPr algn="ctr"/>
            <a:endParaRPr lang="en-US" sz="2800" dirty="0" smtClean="0">
              <a:solidFill>
                <a:srgbClr val="FF0000"/>
              </a:solidFill>
              <a:latin typeface="Helvetica" charset="0"/>
              <a:ea typeface="Helvetica" charset="0"/>
              <a:cs typeface="Helvetica" charset="0"/>
            </a:endParaRPr>
          </a:p>
          <a:p>
            <a:pPr algn="ctr"/>
            <a:r>
              <a:rPr lang="en-US" sz="2800" dirty="0" smtClean="0">
                <a:solidFill>
                  <a:srgbClr val="FF0000"/>
                </a:solidFill>
                <a:latin typeface="Helvetica" charset="0"/>
                <a:ea typeface="Helvetica" charset="0"/>
                <a:cs typeface="Helvetica" charset="0"/>
              </a:rPr>
              <a:t>Capture temporal locality</a:t>
            </a:r>
          </a:p>
          <a:p>
            <a:pPr algn="ctr"/>
            <a:endParaRPr lang="en-US" sz="2800" dirty="0" smtClean="0">
              <a:solidFill>
                <a:srgbClr val="FF0000"/>
              </a:solidFill>
              <a:latin typeface="Helvetica" charset="0"/>
              <a:ea typeface="Helvetica" charset="0"/>
              <a:cs typeface="Helvetica" charset="0"/>
            </a:endParaRPr>
          </a:p>
          <a:p>
            <a:pPr algn="ctr"/>
            <a:r>
              <a:rPr lang="en-US" sz="2800" dirty="0" smtClean="0">
                <a:solidFill>
                  <a:srgbClr val="FF0000"/>
                </a:solidFill>
                <a:latin typeface="Helvetica" charset="0"/>
                <a:ea typeface="Helvetica" charset="0"/>
                <a:cs typeface="Helvetica" charset="0"/>
              </a:rPr>
              <a:t>Coherence traffic within CPU die only</a:t>
            </a:r>
          </a:p>
        </p:txBody>
      </p:sp>
    </p:spTree>
    <p:extLst>
      <p:ext uri="{BB962C8B-B14F-4D97-AF65-F5344CB8AC3E}">
        <p14:creationId xmlns:p14="http://schemas.microsoft.com/office/powerpoint/2010/main" val="199571777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19480" y="1824103"/>
            <a:ext cx="6372518" cy="4813880"/>
          </a:xfrm>
          <a:prstGeom prst="rect">
            <a:avLst/>
          </a:prstGeom>
        </p:spPr>
      </p:pic>
      <p:sp>
        <p:nvSpPr>
          <p:cNvPr id="2" name="Title 1"/>
          <p:cNvSpPr>
            <a:spLocks noGrp="1"/>
          </p:cNvSpPr>
          <p:nvPr>
            <p:ph type="title"/>
          </p:nvPr>
        </p:nvSpPr>
        <p:spPr/>
        <p:txBody>
          <a:bodyPr/>
          <a:lstStyle/>
          <a:p>
            <a:r>
              <a:rPr lang="en-US" dirty="0"/>
              <a:t>CPU-side Client Cache</a:t>
            </a:r>
          </a:p>
        </p:txBody>
      </p:sp>
      <p:sp>
        <p:nvSpPr>
          <p:cNvPr id="4" name="Slide Number Placeholder 3"/>
          <p:cNvSpPr>
            <a:spLocks noGrp="1"/>
          </p:cNvSpPr>
          <p:nvPr>
            <p:ph type="sldNum" sz="quarter" idx="12"/>
          </p:nvPr>
        </p:nvSpPr>
        <p:spPr/>
        <p:txBody>
          <a:bodyPr/>
          <a:lstStyle/>
          <a:p>
            <a:fld id="{24EAD923-3004-4A31-84C7-9B440B785588}" type="slidenum">
              <a:rPr lang="en-US" smtClean="0"/>
              <a:pPr/>
              <a:t>26</a:t>
            </a:fld>
            <a:endParaRPr lang="en-US" dirty="0"/>
          </a:p>
        </p:txBody>
      </p:sp>
      <p:grpSp>
        <p:nvGrpSpPr>
          <p:cNvPr id="39" name="Group 38"/>
          <p:cNvGrpSpPr/>
          <p:nvPr/>
        </p:nvGrpSpPr>
        <p:grpSpPr>
          <a:xfrm>
            <a:off x="0" y="1354191"/>
            <a:ext cx="12302068" cy="457200"/>
            <a:chOff x="321733" y="1213428"/>
            <a:chExt cx="11533191" cy="457200"/>
          </a:xfrm>
        </p:grpSpPr>
        <p:sp>
          <p:nvSpPr>
            <p:cNvPr id="40" name="Rounded Rectangle 39"/>
            <p:cNvSpPr/>
            <p:nvPr/>
          </p:nvSpPr>
          <p:spPr>
            <a:xfrm>
              <a:off x="321733" y="1213428"/>
              <a:ext cx="11430000" cy="457200"/>
            </a:xfrm>
            <a:prstGeom prst="roundRect">
              <a:avLst/>
            </a:prstGeom>
            <a:solidFill>
              <a:schemeClr val="bg1">
                <a:lumMod val="85000"/>
              </a:schemeClr>
            </a:solidFill>
            <a:ln w="6350" cmpd="sng">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41" name="TextBox 40"/>
            <p:cNvSpPr txBox="1"/>
            <p:nvPr/>
          </p:nvSpPr>
          <p:spPr>
            <a:xfrm>
              <a:off x="321733" y="1254715"/>
              <a:ext cx="31242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CPU caches all memory</a:t>
              </a:r>
            </a:p>
          </p:txBody>
        </p:sp>
        <p:sp>
          <p:nvSpPr>
            <p:cNvPr id="42" name="TextBox 41"/>
            <p:cNvSpPr txBox="1"/>
            <p:nvPr/>
          </p:nvSpPr>
          <p:spPr>
            <a:xfrm>
              <a:off x="6597124" y="1254715"/>
              <a:ext cx="52578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caches GPU-memory if CPU not caching</a:t>
              </a:r>
            </a:p>
          </p:txBody>
        </p:sp>
        <p:sp>
          <p:nvSpPr>
            <p:cNvPr id="43" name="TextBox 42"/>
            <p:cNvSpPr txBox="1"/>
            <p:nvPr/>
          </p:nvSpPr>
          <p:spPr>
            <a:xfrm>
              <a:off x="3025723" y="1254715"/>
              <a:ext cx="38100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never caches CPU-memory</a:t>
              </a:r>
            </a:p>
          </p:txBody>
        </p:sp>
      </p:grpSp>
      <p:grpSp>
        <p:nvGrpSpPr>
          <p:cNvPr id="51" name="Group 50"/>
          <p:cNvGrpSpPr/>
          <p:nvPr/>
        </p:nvGrpSpPr>
        <p:grpSpPr>
          <a:xfrm>
            <a:off x="0" y="2200908"/>
            <a:ext cx="6079146" cy="3902449"/>
            <a:chOff x="3237801" y="2240088"/>
            <a:chExt cx="6079146" cy="3902449"/>
          </a:xfrm>
        </p:grpSpPr>
        <p:sp>
          <p:nvSpPr>
            <p:cNvPr id="52" name="TextBox 51"/>
            <p:cNvSpPr txBox="1"/>
            <p:nvPr/>
          </p:nvSpPr>
          <p:spPr>
            <a:xfrm>
              <a:off x="3280737" y="2516977"/>
              <a:ext cx="1622758" cy="523220"/>
            </a:xfrm>
            <a:prstGeom prst="rect">
              <a:avLst/>
            </a:prstGeom>
            <a:noFill/>
          </p:spPr>
          <p:txBody>
            <a:bodyPr wrap="square" rtlCol="0">
              <a:spAutoFit/>
            </a:bodyPr>
            <a:lstStyle/>
            <a:p>
              <a:pPr algn="ctr"/>
              <a:r>
                <a:rPr lang="en-US" sz="1400" dirty="0" smtClean="0"/>
                <a:t>Reduces DDR traffic from the GPU</a:t>
              </a:r>
              <a:endParaRPr lang="en-US" sz="1400" dirty="0"/>
            </a:p>
          </p:txBody>
        </p:sp>
        <p:sp>
          <p:nvSpPr>
            <p:cNvPr id="53" name="TextBox 52"/>
            <p:cNvSpPr txBox="1"/>
            <p:nvPr/>
          </p:nvSpPr>
          <p:spPr>
            <a:xfrm>
              <a:off x="3278356" y="5419485"/>
              <a:ext cx="1354975" cy="523220"/>
            </a:xfrm>
            <a:prstGeom prst="rect">
              <a:avLst/>
            </a:prstGeom>
            <a:noFill/>
          </p:spPr>
          <p:txBody>
            <a:bodyPr wrap="square" rtlCol="0">
              <a:spAutoFit/>
            </a:bodyPr>
            <a:lstStyle/>
            <a:p>
              <a:pPr algn="ctr"/>
              <a:r>
                <a:rPr lang="en-US" sz="1400" dirty="0" smtClean="0"/>
                <a:t>Coalesces GPU </a:t>
              </a:r>
              <a:br>
                <a:rPr lang="en-US" sz="1400" dirty="0" smtClean="0"/>
              </a:br>
              <a:r>
                <a:rPr lang="en-US" sz="1400" dirty="0" smtClean="0"/>
                <a:t>requests to DDR</a:t>
              </a:r>
              <a:endParaRPr lang="en-US" sz="1400" dirty="0"/>
            </a:p>
          </p:txBody>
        </p:sp>
        <p:sp>
          <p:nvSpPr>
            <p:cNvPr id="54" name="Rounded Rectangle 53"/>
            <p:cNvSpPr/>
            <p:nvPr/>
          </p:nvSpPr>
          <p:spPr>
            <a:xfrm>
              <a:off x="5117205" y="2338311"/>
              <a:ext cx="1596806" cy="838200"/>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55" name="Rounded Rectangle 54"/>
            <p:cNvSpPr/>
            <p:nvPr/>
          </p:nvSpPr>
          <p:spPr>
            <a:xfrm>
              <a:off x="5122845" y="4808691"/>
              <a:ext cx="1804665" cy="1333846"/>
            </a:xfrm>
            <a:prstGeom prst="roundRect">
              <a:avLst/>
            </a:prstGeom>
            <a:noFill/>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b="1" dirty="0" smtClean="0">
                <a:solidFill>
                  <a:srgbClr val="000000"/>
                </a:solidFill>
              </a:endParaRPr>
            </a:p>
            <a:p>
              <a:pPr algn="ctr"/>
              <a:endParaRPr lang="en-US" sz="1200" b="1" dirty="0" smtClean="0">
                <a:solidFill>
                  <a:srgbClr val="000000"/>
                </a:solidFill>
              </a:endParaRPr>
            </a:p>
            <a:p>
              <a:pPr algn="ctr"/>
              <a:endParaRPr lang="en-US" sz="1200" b="1" dirty="0">
                <a:solidFill>
                  <a:srgbClr val="000000"/>
                </a:solidFill>
              </a:endParaRPr>
            </a:p>
          </p:txBody>
        </p:sp>
        <p:sp>
          <p:nvSpPr>
            <p:cNvPr id="56" name="Up-Down Arrow 55"/>
            <p:cNvSpPr/>
            <p:nvPr/>
          </p:nvSpPr>
          <p:spPr>
            <a:xfrm>
              <a:off x="5534103" y="3178407"/>
              <a:ext cx="294404" cy="1625424"/>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57" name="Rounded Rectangle 56"/>
            <p:cNvSpPr/>
            <p:nvPr/>
          </p:nvSpPr>
          <p:spPr>
            <a:xfrm>
              <a:off x="5215063" y="2820152"/>
              <a:ext cx="849518" cy="30479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Directory</a:t>
              </a:r>
              <a:endParaRPr lang="en-US" sz="1200" b="1" dirty="0">
                <a:solidFill>
                  <a:srgbClr val="000000"/>
                </a:solidFill>
              </a:endParaRPr>
            </a:p>
          </p:txBody>
        </p:sp>
        <p:sp>
          <p:nvSpPr>
            <p:cNvPr id="58" name="Rounded Rectangle 57"/>
            <p:cNvSpPr/>
            <p:nvPr/>
          </p:nvSpPr>
          <p:spPr>
            <a:xfrm>
              <a:off x="5223884" y="2409350"/>
              <a:ext cx="849518"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smtClean="0">
                  <a:solidFill>
                    <a:srgbClr val="000000"/>
                  </a:solidFill>
                </a:rPr>
                <a:t>CPUs</a:t>
              </a:r>
              <a:endParaRPr lang="en-US" sz="1200" b="1" dirty="0">
                <a:solidFill>
                  <a:srgbClr val="000000"/>
                </a:solidFill>
              </a:endParaRPr>
            </a:p>
          </p:txBody>
        </p:sp>
        <p:sp>
          <p:nvSpPr>
            <p:cNvPr id="59" name="Rounded Rectangle 58"/>
            <p:cNvSpPr/>
            <p:nvPr/>
          </p:nvSpPr>
          <p:spPr>
            <a:xfrm rot="16200000">
              <a:off x="6092118" y="2554801"/>
              <a:ext cx="609597" cy="42581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Client Cache</a:t>
              </a:r>
              <a:endParaRPr lang="en-US" sz="1200" b="1" dirty="0">
                <a:solidFill>
                  <a:srgbClr val="000000"/>
                </a:solidFill>
              </a:endParaRPr>
            </a:p>
          </p:txBody>
        </p:sp>
        <p:sp>
          <p:nvSpPr>
            <p:cNvPr id="60" name="Up-Down Arrow 59"/>
            <p:cNvSpPr/>
            <p:nvPr/>
          </p:nvSpPr>
          <p:spPr>
            <a:xfrm rot="5400000">
              <a:off x="7019952" y="2408697"/>
              <a:ext cx="199317" cy="668147"/>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61" name="Rounded Rectangle 60"/>
            <p:cNvSpPr/>
            <p:nvPr/>
          </p:nvSpPr>
          <p:spPr>
            <a:xfrm>
              <a:off x="5336510" y="5326897"/>
              <a:ext cx="851631" cy="403425"/>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Request </a:t>
              </a:r>
              <a:r>
                <a:rPr lang="en-US" sz="1200" b="1" dirty="0" err="1" smtClean="0">
                  <a:solidFill>
                    <a:srgbClr val="000000"/>
                  </a:solidFill>
                </a:rPr>
                <a:t>Coalescer</a:t>
              </a:r>
              <a:endParaRPr lang="en-US" sz="1200" b="1" dirty="0">
                <a:solidFill>
                  <a:srgbClr val="000000"/>
                </a:solidFill>
              </a:endParaRPr>
            </a:p>
          </p:txBody>
        </p:sp>
        <p:cxnSp>
          <p:nvCxnSpPr>
            <p:cNvPr id="62" name="Straight Arrow Connector 61"/>
            <p:cNvCxnSpPr/>
            <p:nvPr/>
          </p:nvCxnSpPr>
          <p:spPr>
            <a:xfrm>
              <a:off x="4577279" y="5636015"/>
              <a:ext cx="759231" cy="6895"/>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flipV="1">
              <a:off x="4550412" y="2760176"/>
              <a:ext cx="1633598" cy="12378"/>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65" name="Group 64"/>
            <p:cNvGrpSpPr/>
            <p:nvPr/>
          </p:nvGrpSpPr>
          <p:grpSpPr>
            <a:xfrm>
              <a:off x="7538023" y="2479755"/>
              <a:ext cx="1249141" cy="644769"/>
              <a:chOff x="1223198" y="650631"/>
              <a:chExt cx="894139" cy="644769"/>
            </a:xfrm>
          </p:grpSpPr>
          <p:sp>
            <p:nvSpPr>
              <p:cNvPr id="108" name="Rounded Rectangle 107"/>
              <p:cNvSpPr/>
              <p:nvPr/>
            </p:nvSpPr>
            <p:spPr>
              <a:xfrm>
                <a:off x="1223198" y="6506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0" name="Rounded Rectangle 109"/>
              <p:cNvSpPr/>
              <p:nvPr/>
            </p:nvSpPr>
            <p:spPr>
              <a:xfrm>
                <a:off x="1299399" y="7268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1" name="Rounded Rectangle 110"/>
              <p:cNvSpPr/>
              <p:nvPr/>
            </p:nvSpPr>
            <p:spPr>
              <a:xfrm>
                <a:off x="1375599" y="8030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21" name="Rounded Rectangle 120"/>
              <p:cNvSpPr/>
              <p:nvPr/>
            </p:nvSpPr>
            <p:spPr>
              <a:xfrm>
                <a:off x="1451799" y="8792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grpSp>
        <p:sp>
          <p:nvSpPr>
            <p:cNvPr id="66" name="Rounded Rectangle 65"/>
            <p:cNvSpPr/>
            <p:nvPr/>
          </p:nvSpPr>
          <p:spPr>
            <a:xfrm>
              <a:off x="5354760" y="5794344"/>
              <a:ext cx="745177"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a:solidFill>
                    <a:srgbClr val="000000"/>
                  </a:solidFill>
                </a:rPr>
                <a:t>G</a:t>
              </a:r>
              <a:r>
                <a:rPr lang="en-US" sz="1200" b="1" dirty="0" smtClean="0">
                  <a:solidFill>
                    <a:srgbClr val="000000"/>
                  </a:solidFill>
                </a:rPr>
                <a:t>PU</a:t>
              </a:r>
              <a:endParaRPr lang="en-US" sz="1200" b="1" dirty="0">
                <a:solidFill>
                  <a:srgbClr val="000000"/>
                </a:solidFill>
              </a:endParaRPr>
            </a:p>
          </p:txBody>
        </p:sp>
        <p:pic>
          <p:nvPicPr>
            <p:cNvPr id="68" name="Picture 67"/>
            <p:cNvPicPr>
              <a:picLocks noChangeAspect="1"/>
            </p:cNvPicPr>
            <p:nvPr/>
          </p:nvPicPr>
          <p:blipFill>
            <a:blip r:embed="rId4"/>
            <a:stretch>
              <a:fillRect/>
            </a:stretch>
          </p:blipFill>
          <p:spPr>
            <a:xfrm>
              <a:off x="6968065" y="5326897"/>
              <a:ext cx="569958" cy="268247"/>
            </a:xfrm>
            <a:prstGeom prst="rect">
              <a:avLst/>
            </a:prstGeom>
          </p:spPr>
        </p:pic>
        <p:sp>
          <p:nvSpPr>
            <p:cNvPr id="71" name="TextBox 70"/>
            <p:cNvSpPr txBox="1"/>
            <p:nvPr/>
          </p:nvSpPr>
          <p:spPr>
            <a:xfrm>
              <a:off x="3237801" y="5178927"/>
              <a:ext cx="401910" cy="400110"/>
            </a:xfrm>
            <a:prstGeom prst="rect">
              <a:avLst/>
            </a:prstGeom>
            <a:noFill/>
          </p:spPr>
          <p:txBody>
            <a:bodyPr wrap="square" rtlCol="0">
              <a:spAutoFit/>
            </a:bodyPr>
            <a:lstStyle/>
            <a:p>
              <a:r>
                <a:rPr lang="en-US" sz="2000" smtClean="0">
                  <a:latin typeface="Wingdings 2" charset="2"/>
                  <a:cs typeface="Wingdings 2" charset="2"/>
                </a:rPr>
                <a:t>u</a:t>
              </a:r>
              <a:endParaRPr lang="en-US" sz="2000" dirty="0">
                <a:latin typeface="Wingdings 2" charset="2"/>
                <a:cs typeface="Wingdings 2" charset="2"/>
              </a:endParaRPr>
            </a:p>
          </p:txBody>
        </p:sp>
        <p:sp>
          <p:nvSpPr>
            <p:cNvPr id="73" name="TextBox 72"/>
            <p:cNvSpPr txBox="1"/>
            <p:nvPr/>
          </p:nvSpPr>
          <p:spPr>
            <a:xfrm>
              <a:off x="3273207" y="2240088"/>
              <a:ext cx="375457" cy="400110"/>
            </a:xfrm>
            <a:prstGeom prst="rect">
              <a:avLst/>
            </a:prstGeom>
            <a:noFill/>
          </p:spPr>
          <p:txBody>
            <a:bodyPr wrap="square" rtlCol="0">
              <a:spAutoFit/>
            </a:bodyPr>
            <a:lstStyle/>
            <a:p>
              <a:r>
                <a:rPr lang="en-US" sz="2000" dirty="0" smtClean="0">
                  <a:latin typeface="Wingdings 2" charset="2"/>
                  <a:cs typeface="Wingdings 2" charset="2"/>
                </a:rPr>
                <a:t>v</a:t>
              </a:r>
              <a:endParaRPr lang="en-US" sz="2000" dirty="0">
                <a:latin typeface="Wingdings 2" charset="2"/>
                <a:cs typeface="Wingdings 2" charset="2"/>
              </a:endParaRPr>
            </a:p>
          </p:txBody>
        </p:sp>
        <p:sp>
          <p:nvSpPr>
            <p:cNvPr id="75" name="Rounded Rectangle 74"/>
            <p:cNvSpPr/>
            <p:nvPr/>
          </p:nvSpPr>
          <p:spPr>
            <a:xfrm rot="16200000">
              <a:off x="6173512" y="5264316"/>
              <a:ext cx="890713" cy="42671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Remote Directory</a:t>
              </a:r>
              <a:endParaRPr lang="en-US" sz="1200" b="1" dirty="0">
                <a:solidFill>
                  <a:srgbClr val="000000"/>
                </a:solidFill>
              </a:endParaRPr>
            </a:p>
          </p:txBody>
        </p:sp>
        <p:grpSp>
          <p:nvGrpSpPr>
            <p:cNvPr id="77" name="Group 76"/>
            <p:cNvGrpSpPr/>
            <p:nvPr/>
          </p:nvGrpSpPr>
          <p:grpSpPr>
            <a:xfrm>
              <a:off x="7553547" y="5009469"/>
              <a:ext cx="1324548" cy="819641"/>
              <a:chOff x="2362200" y="4114800"/>
              <a:chExt cx="1324548" cy="819641"/>
            </a:xfrm>
          </p:grpSpPr>
          <p:sp>
            <p:nvSpPr>
              <p:cNvPr id="98" name="Rounded Rectangle 97"/>
              <p:cNvSpPr/>
              <p:nvPr/>
            </p:nvSpPr>
            <p:spPr>
              <a:xfrm>
                <a:off x="2362200" y="41148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0" name="Rounded Rectangle 99"/>
              <p:cNvSpPr/>
              <p:nvPr/>
            </p:nvSpPr>
            <p:spPr>
              <a:xfrm>
                <a:off x="2415520" y="4158798"/>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1" name="Rounded Rectangle 100"/>
              <p:cNvSpPr/>
              <p:nvPr/>
            </p:nvSpPr>
            <p:spPr>
              <a:xfrm>
                <a:off x="2465073" y="42164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2" name="Rounded Rectangle 101"/>
              <p:cNvSpPr/>
              <p:nvPr/>
            </p:nvSpPr>
            <p:spPr>
              <a:xfrm>
                <a:off x="2526042" y="4279476"/>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3" name="Rounded Rectangle 102"/>
              <p:cNvSpPr/>
              <p:nvPr/>
            </p:nvSpPr>
            <p:spPr>
              <a:xfrm>
                <a:off x="2569961" y="43307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4" name="Rounded Rectangle 103"/>
              <p:cNvSpPr/>
              <p:nvPr/>
            </p:nvSpPr>
            <p:spPr>
              <a:xfrm>
                <a:off x="2630609" y="4381414"/>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6" name="Rounded Rectangle 105"/>
              <p:cNvSpPr/>
              <p:nvPr/>
            </p:nvSpPr>
            <p:spPr>
              <a:xfrm>
                <a:off x="2679773" y="444186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7" name="Rounded Rectangle 106"/>
              <p:cNvSpPr/>
              <p:nvPr/>
            </p:nvSpPr>
            <p:spPr>
              <a:xfrm>
                <a:off x="2726629" y="450264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grpSp>
        <p:sp>
          <p:nvSpPr>
            <p:cNvPr id="84" name="TextBox 83"/>
            <p:cNvSpPr txBox="1"/>
            <p:nvPr/>
          </p:nvSpPr>
          <p:spPr>
            <a:xfrm>
              <a:off x="5705067" y="3610420"/>
              <a:ext cx="3611880" cy="523220"/>
            </a:xfrm>
            <a:prstGeom prst="rect">
              <a:avLst/>
            </a:prstGeom>
            <a:noFill/>
          </p:spPr>
          <p:txBody>
            <a:bodyPr wrap="square" rtlCol="0">
              <a:spAutoFit/>
            </a:bodyPr>
            <a:lstStyle/>
            <a:p>
              <a:pPr marL="285750" indent="-192024">
                <a:buFont typeface="Wingdings" charset="2"/>
                <a:buChar char="§"/>
              </a:pPr>
              <a:r>
                <a:rPr lang="en-US" sz="1400" b="1" dirty="0" smtClean="0"/>
                <a:t>GPU writes DDR:</a:t>
              </a:r>
              <a:r>
                <a:rPr lang="en-US" sz="1400" dirty="0" smtClean="0"/>
                <a:t> </a:t>
              </a:r>
            </a:p>
            <a:p>
              <a:r>
                <a:rPr lang="en-US" sz="1400" dirty="0" smtClean="0"/>
                <a:t>       DIR handles invalidation of CPU caches</a:t>
              </a:r>
              <a:endParaRPr lang="en-US" sz="1400" dirty="0"/>
            </a:p>
          </p:txBody>
        </p:sp>
        <p:sp>
          <p:nvSpPr>
            <p:cNvPr id="90" name="TextBox 89"/>
            <p:cNvSpPr txBox="1"/>
            <p:nvPr/>
          </p:nvSpPr>
          <p:spPr>
            <a:xfrm>
              <a:off x="5705067" y="4073454"/>
              <a:ext cx="3611880" cy="738664"/>
            </a:xfrm>
            <a:prstGeom prst="rect">
              <a:avLst/>
            </a:prstGeom>
            <a:noFill/>
          </p:spPr>
          <p:txBody>
            <a:bodyPr wrap="square" rtlCol="0">
              <a:spAutoFit/>
            </a:bodyPr>
            <a:lstStyle/>
            <a:p>
              <a:pPr marL="285750" indent="-192024">
                <a:buFont typeface="Wingdings" charset="2"/>
                <a:buChar char="§"/>
              </a:pPr>
              <a:r>
                <a:rPr lang="en-US" sz="1400" b="1" dirty="0" smtClean="0"/>
                <a:t>CPU reads/writes GDDR: </a:t>
              </a:r>
            </a:p>
            <a:p>
              <a:r>
                <a:rPr lang="en-US" sz="1400" dirty="0" smtClean="0"/>
                <a:t>       Line inserted in Remote Directory (Filter) </a:t>
              </a:r>
              <a:br>
                <a:rPr lang="en-US" sz="1400" dirty="0" smtClean="0"/>
              </a:br>
              <a:r>
                <a:rPr lang="en-US" sz="1400" dirty="0" smtClean="0"/>
                <a:t>       GPU can’t cache lines found in this filter</a:t>
              </a:r>
              <a:endParaRPr lang="en-US" sz="1400" dirty="0"/>
            </a:p>
          </p:txBody>
        </p:sp>
        <p:sp>
          <p:nvSpPr>
            <p:cNvPr id="91" name="TextBox 90"/>
            <p:cNvSpPr txBox="1"/>
            <p:nvPr/>
          </p:nvSpPr>
          <p:spPr>
            <a:xfrm>
              <a:off x="5706735" y="3149133"/>
              <a:ext cx="2880360" cy="523220"/>
            </a:xfrm>
            <a:prstGeom prst="rect">
              <a:avLst/>
            </a:prstGeom>
            <a:noFill/>
          </p:spPr>
          <p:txBody>
            <a:bodyPr wrap="square" rtlCol="0">
              <a:spAutoFit/>
            </a:bodyPr>
            <a:lstStyle/>
            <a:p>
              <a:pPr marL="285750" indent="-192024">
                <a:buFont typeface="Wingdings" charset="2"/>
                <a:buChar char="§"/>
              </a:pPr>
              <a:r>
                <a:rPr lang="en-US" sz="1400" b="1" dirty="0" smtClean="0"/>
                <a:t>GPU reads DDR: </a:t>
              </a:r>
            </a:p>
            <a:p>
              <a:r>
                <a:rPr lang="en-US" sz="1400" dirty="0" smtClean="0"/>
                <a:t>       DIR sends most recent copy</a:t>
              </a:r>
              <a:endParaRPr lang="en-US" sz="1400" dirty="0"/>
            </a:p>
          </p:txBody>
        </p:sp>
      </p:grpSp>
      <p:sp>
        <p:nvSpPr>
          <p:cNvPr id="45" name="TextBox 44"/>
          <p:cNvSpPr txBox="1"/>
          <p:nvPr/>
        </p:nvSpPr>
        <p:spPr>
          <a:xfrm>
            <a:off x="-2" y="6242640"/>
            <a:ext cx="5295016" cy="502766"/>
          </a:xfrm>
          <a:prstGeom prst="rect">
            <a:avLst/>
          </a:prstGeom>
          <a:noFill/>
        </p:spPr>
        <p:txBody>
          <a:bodyPr wrap="square" rtlCol="0">
            <a:spAutoFit/>
          </a:bodyPr>
          <a:lstStyle/>
          <a:p>
            <a:pPr algn="ctr"/>
            <a:r>
              <a:rPr lang="en-US" sz="2667" dirty="0">
                <a:solidFill>
                  <a:srgbClr val="FF0000"/>
                </a:solidFill>
                <a:latin typeface="Helvetica" charset="0"/>
                <a:ea typeface="Helvetica" charset="0"/>
                <a:cs typeface="Helvetica" charset="0"/>
              </a:rPr>
              <a:t>9</a:t>
            </a:r>
            <a:r>
              <a:rPr lang="en-US" sz="2667" dirty="0" smtClean="0">
                <a:solidFill>
                  <a:srgbClr val="FF0000"/>
                </a:solidFill>
                <a:latin typeface="Helvetica" charset="0"/>
                <a:ea typeface="Helvetica" charset="0"/>
                <a:cs typeface="Helvetica" charset="0"/>
              </a:rPr>
              <a:t>0% performance</a:t>
            </a:r>
            <a:endParaRPr lang="en-US" sz="2667"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71047264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Variable Width Request Transfer</a:t>
            </a:r>
          </a:p>
        </p:txBody>
      </p:sp>
      <p:sp>
        <p:nvSpPr>
          <p:cNvPr id="4" name="Slide Number Placeholder 3"/>
          <p:cNvSpPr>
            <a:spLocks noGrp="1"/>
          </p:cNvSpPr>
          <p:nvPr>
            <p:ph type="sldNum" sz="quarter" idx="12"/>
          </p:nvPr>
        </p:nvSpPr>
        <p:spPr/>
        <p:txBody>
          <a:bodyPr/>
          <a:lstStyle/>
          <a:p>
            <a:fld id="{24EAD923-3004-4A31-84C7-9B440B785588}" type="slidenum">
              <a:rPr lang="en-US" smtClean="0"/>
              <a:pPr/>
              <a:t>27</a:t>
            </a:fld>
            <a:endParaRPr lang="en-US" dirty="0"/>
          </a:p>
        </p:txBody>
      </p:sp>
      <p:grpSp>
        <p:nvGrpSpPr>
          <p:cNvPr id="39" name="Group 38"/>
          <p:cNvGrpSpPr/>
          <p:nvPr/>
        </p:nvGrpSpPr>
        <p:grpSpPr>
          <a:xfrm>
            <a:off x="0" y="1354191"/>
            <a:ext cx="12302068" cy="457200"/>
            <a:chOff x="321733" y="1213428"/>
            <a:chExt cx="11533191" cy="457200"/>
          </a:xfrm>
        </p:grpSpPr>
        <p:sp>
          <p:nvSpPr>
            <p:cNvPr id="40" name="Rounded Rectangle 39"/>
            <p:cNvSpPr/>
            <p:nvPr/>
          </p:nvSpPr>
          <p:spPr>
            <a:xfrm>
              <a:off x="321733" y="1213428"/>
              <a:ext cx="11430000" cy="457200"/>
            </a:xfrm>
            <a:prstGeom prst="roundRect">
              <a:avLst/>
            </a:prstGeom>
            <a:solidFill>
              <a:schemeClr val="bg1">
                <a:lumMod val="85000"/>
              </a:schemeClr>
            </a:solidFill>
            <a:ln w="6350" cmpd="sng">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41" name="TextBox 40"/>
            <p:cNvSpPr txBox="1"/>
            <p:nvPr/>
          </p:nvSpPr>
          <p:spPr>
            <a:xfrm>
              <a:off x="321733" y="1254715"/>
              <a:ext cx="31242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CPU caches all memory</a:t>
              </a:r>
            </a:p>
          </p:txBody>
        </p:sp>
        <p:sp>
          <p:nvSpPr>
            <p:cNvPr id="42" name="TextBox 41"/>
            <p:cNvSpPr txBox="1"/>
            <p:nvPr/>
          </p:nvSpPr>
          <p:spPr>
            <a:xfrm>
              <a:off x="6597124" y="1254715"/>
              <a:ext cx="52578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caches GPU-memory if CPU not caching</a:t>
              </a:r>
            </a:p>
          </p:txBody>
        </p:sp>
        <p:sp>
          <p:nvSpPr>
            <p:cNvPr id="43" name="TextBox 42"/>
            <p:cNvSpPr txBox="1"/>
            <p:nvPr/>
          </p:nvSpPr>
          <p:spPr>
            <a:xfrm>
              <a:off x="3025723" y="1254715"/>
              <a:ext cx="38100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never caches CPU-memory</a:t>
              </a:r>
            </a:p>
          </p:txBody>
        </p:sp>
      </p:grpSp>
      <p:grpSp>
        <p:nvGrpSpPr>
          <p:cNvPr id="51" name="Group 50"/>
          <p:cNvGrpSpPr/>
          <p:nvPr/>
        </p:nvGrpSpPr>
        <p:grpSpPr>
          <a:xfrm>
            <a:off x="0" y="2200908"/>
            <a:ext cx="6079146" cy="3902449"/>
            <a:chOff x="3237801" y="2240088"/>
            <a:chExt cx="6079146" cy="3902449"/>
          </a:xfrm>
        </p:grpSpPr>
        <p:sp>
          <p:nvSpPr>
            <p:cNvPr id="52" name="TextBox 51"/>
            <p:cNvSpPr txBox="1"/>
            <p:nvPr/>
          </p:nvSpPr>
          <p:spPr>
            <a:xfrm>
              <a:off x="3280737" y="2516977"/>
              <a:ext cx="1622758" cy="523220"/>
            </a:xfrm>
            <a:prstGeom prst="rect">
              <a:avLst/>
            </a:prstGeom>
            <a:noFill/>
          </p:spPr>
          <p:txBody>
            <a:bodyPr wrap="square" rtlCol="0">
              <a:spAutoFit/>
            </a:bodyPr>
            <a:lstStyle/>
            <a:p>
              <a:pPr algn="ctr"/>
              <a:r>
                <a:rPr lang="en-US" sz="1400" dirty="0" smtClean="0"/>
                <a:t>Reduces DDR traffic from the GPU</a:t>
              </a:r>
              <a:endParaRPr lang="en-US" sz="1400" dirty="0"/>
            </a:p>
          </p:txBody>
        </p:sp>
        <p:sp>
          <p:nvSpPr>
            <p:cNvPr id="53" name="TextBox 52"/>
            <p:cNvSpPr txBox="1"/>
            <p:nvPr/>
          </p:nvSpPr>
          <p:spPr>
            <a:xfrm>
              <a:off x="3278356" y="5419485"/>
              <a:ext cx="1354975" cy="523220"/>
            </a:xfrm>
            <a:prstGeom prst="rect">
              <a:avLst/>
            </a:prstGeom>
            <a:noFill/>
          </p:spPr>
          <p:txBody>
            <a:bodyPr wrap="square" rtlCol="0">
              <a:spAutoFit/>
            </a:bodyPr>
            <a:lstStyle/>
            <a:p>
              <a:pPr algn="ctr"/>
              <a:r>
                <a:rPr lang="en-US" sz="1400" dirty="0" smtClean="0"/>
                <a:t>Coalesces GPU </a:t>
              </a:r>
              <a:br>
                <a:rPr lang="en-US" sz="1400" dirty="0" smtClean="0"/>
              </a:br>
              <a:r>
                <a:rPr lang="en-US" sz="1400" dirty="0" smtClean="0"/>
                <a:t>requests to DDR</a:t>
              </a:r>
              <a:endParaRPr lang="en-US" sz="1400" dirty="0"/>
            </a:p>
          </p:txBody>
        </p:sp>
        <p:sp>
          <p:nvSpPr>
            <p:cNvPr id="54" name="Rounded Rectangle 53"/>
            <p:cNvSpPr/>
            <p:nvPr/>
          </p:nvSpPr>
          <p:spPr>
            <a:xfrm>
              <a:off x="5117205" y="2338311"/>
              <a:ext cx="1596806" cy="838200"/>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55" name="Rounded Rectangle 54"/>
            <p:cNvSpPr/>
            <p:nvPr/>
          </p:nvSpPr>
          <p:spPr>
            <a:xfrm>
              <a:off x="5122845" y="4808691"/>
              <a:ext cx="1804665" cy="1333846"/>
            </a:xfrm>
            <a:prstGeom prst="roundRect">
              <a:avLst/>
            </a:prstGeom>
            <a:noFill/>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b="1" dirty="0" smtClean="0">
                <a:solidFill>
                  <a:srgbClr val="000000"/>
                </a:solidFill>
              </a:endParaRPr>
            </a:p>
            <a:p>
              <a:pPr algn="ctr"/>
              <a:endParaRPr lang="en-US" sz="1200" b="1" dirty="0" smtClean="0">
                <a:solidFill>
                  <a:srgbClr val="000000"/>
                </a:solidFill>
              </a:endParaRPr>
            </a:p>
            <a:p>
              <a:pPr algn="ctr"/>
              <a:endParaRPr lang="en-US" sz="1200" b="1" dirty="0">
                <a:solidFill>
                  <a:srgbClr val="000000"/>
                </a:solidFill>
              </a:endParaRPr>
            </a:p>
          </p:txBody>
        </p:sp>
        <p:sp>
          <p:nvSpPr>
            <p:cNvPr id="56" name="Up-Down Arrow 55"/>
            <p:cNvSpPr/>
            <p:nvPr/>
          </p:nvSpPr>
          <p:spPr>
            <a:xfrm>
              <a:off x="5534103" y="3178407"/>
              <a:ext cx="294404" cy="1625424"/>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57" name="Rounded Rectangle 56"/>
            <p:cNvSpPr/>
            <p:nvPr/>
          </p:nvSpPr>
          <p:spPr>
            <a:xfrm>
              <a:off x="5215063" y="2820152"/>
              <a:ext cx="849518" cy="30479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Directory</a:t>
              </a:r>
              <a:endParaRPr lang="en-US" sz="1200" b="1" dirty="0">
                <a:solidFill>
                  <a:srgbClr val="000000"/>
                </a:solidFill>
              </a:endParaRPr>
            </a:p>
          </p:txBody>
        </p:sp>
        <p:sp>
          <p:nvSpPr>
            <p:cNvPr id="58" name="Rounded Rectangle 57"/>
            <p:cNvSpPr/>
            <p:nvPr/>
          </p:nvSpPr>
          <p:spPr>
            <a:xfrm>
              <a:off x="5223884" y="2409350"/>
              <a:ext cx="849518"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smtClean="0">
                  <a:solidFill>
                    <a:srgbClr val="000000"/>
                  </a:solidFill>
                </a:rPr>
                <a:t>CPUs</a:t>
              </a:r>
              <a:endParaRPr lang="en-US" sz="1200" b="1" dirty="0">
                <a:solidFill>
                  <a:srgbClr val="000000"/>
                </a:solidFill>
              </a:endParaRPr>
            </a:p>
          </p:txBody>
        </p:sp>
        <p:sp>
          <p:nvSpPr>
            <p:cNvPr id="59" name="Rounded Rectangle 58"/>
            <p:cNvSpPr/>
            <p:nvPr/>
          </p:nvSpPr>
          <p:spPr>
            <a:xfrm rot="16200000">
              <a:off x="6092118" y="2554801"/>
              <a:ext cx="609597" cy="42581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Client Cache</a:t>
              </a:r>
              <a:endParaRPr lang="en-US" sz="1200" b="1" dirty="0">
                <a:solidFill>
                  <a:srgbClr val="000000"/>
                </a:solidFill>
              </a:endParaRPr>
            </a:p>
          </p:txBody>
        </p:sp>
        <p:sp>
          <p:nvSpPr>
            <p:cNvPr id="60" name="Up-Down Arrow 59"/>
            <p:cNvSpPr/>
            <p:nvPr/>
          </p:nvSpPr>
          <p:spPr>
            <a:xfrm rot="5400000">
              <a:off x="7019952" y="2408697"/>
              <a:ext cx="199317" cy="668147"/>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61" name="Rounded Rectangle 60"/>
            <p:cNvSpPr/>
            <p:nvPr/>
          </p:nvSpPr>
          <p:spPr>
            <a:xfrm>
              <a:off x="5336510" y="5326897"/>
              <a:ext cx="851631" cy="403425"/>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Request </a:t>
              </a:r>
              <a:r>
                <a:rPr lang="en-US" sz="1200" b="1" dirty="0" err="1" smtClean="0">
                  <a:solidFill>
                    <a:srgbClr val="000000"/>
                  </a:solidFill>
                </a:rPr>
                <a:t>Coalescer</a:t>
              </a:r>
              <a:endParaRPr lang="en-US" sz="1200" b="1" dirty="0">
                <a:solidFill>
                  <a:srgbClr val="000000"/>
                </a:solidFill>
              </a:endParaRPr>
            </a:p>
          </p:txBody>
        </p:sp>
        <p:cxnSp>
          <p:nvCxnSpPr>
            <p:cNvPr id="62" name="Straight Arrow Connector 61"/>
            <p:cNvCxnSpPr/>
            <p:nvPr/>
          </p:nvCxnSpPr>
          <p:spPr>
            <a:xfrm>
              <a:off x="4577279" y="5636015"/>
              <a:ext cx="759231" cy="6895"/>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flipV="1">
              <a:off x="4550412" y="2760176"/>
              <a:ext cx="1633598" cy="12378"/>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65" name="Group 64"/>
            <p:cNvGrpSpPr/>
            <p:nvPr/>
          </p:nvGrpSpPr>
          <p:grpSpPr>
            <a:xfrm>
              <a:off x="7538023" y="2479755"/>
              <a:ext cx="1249141" cy="644769"/>
              <a:chOff x="1223198" y="650631"/>
              <a:chExt cx="894139" cy="644769"/>
            </a:xfrm>
          </p:grpSpPr>
          <p:sp>
            <p:nvSpPr>
              <p:cNvPr id="108" name="Rounded Rectangle 107"/>
              <p:cNvSpPr/>
              <p:nvPr/>
            </p:nvSpPr>
            <p:spPr>
              <a:xfrm>
                <a:off x="1223198" y="6506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0" name="Rounded Rectangle 109"/>
              <p:cNvSpPr/>
              <p:nvPr/>
            </p:nvSpPr>
            <p:spPr>
              <a:xfrm>
                <a:off x="1299399" y="7268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1" name="Rounded Rectangle 110"/>
              <p:cNvSpPr/>
              <p:nvPr/>
            </p:nvSpPr>
            <p:spPr>
              <a:xfrm>
                <a:off x="1375599" y="8030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21" name="Rounded Rectangle 120"/>
              <p:cNvSpPr/>
              <p:nvPr/>
            </p:nvSpPr>
            <p:spPr>
              <a:xfrm>
                <a:off x="1451799" y="8792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grpSp>
        <p:sp>
          <p:nvSpPr>
            <p:cNvPr id="66" name="Rounded Rectangle 65"/>
            <p:cNvSpPr/>
            <p:nvPr/>
          </p:nvSpPr>
          <p:spPr>
            <a:xfrm>
              <a:off x="5354760" y="5794344"/>
              <a:ext cx="745177"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a:solidFill>
                    <a:srgbClr val="000000"/>
                  </a:solidFill>
                </a:rPr>
                <a:t>G</a:t>
              </a:r>
              <a:r>
                <a:rPr lang="en-US" sz="1200" b="1" dirty="0" smtClean="0">
                  <a:solidFill>
                    <a:srgbClr val="000000"/>
                  </a:solidFill>
                </a:rPr>
                <a:t>PU</a:t>
              </a:r>
              <a:endParaRPr lang="en-US" sz="1200" b="1" dirty="0">
                <a:solidFill>
                  <a:srgbClr val="000000"/>
                </a:solidFill>
              </a:endParaRPr>
            </a:p>
          </p:txBody>
        </p:sp>
        <p:sp>
          <p:nvSpPr>
            <p:cNvPr id="67" name="Rounded Rectangle 66"/>
            <p:cNvSpPr/>
            <p:nvPr/>
          </p:nvSpPr>
          <p:spPr>
            <a:xfrm rot="16200000">
              <a:off x="4826701" y="3798964"/>
              <a:ext cx="1032856" cy="39593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Variable-size Transfer</a:t>
              </a:r>
              <a:endParaRPr lang="en-US" sz="1200" b="1" dirty="0">
                <a:solidFill>
                  <a:srgbClr val="000000"/>
                </a:solidFill>
              </a:endParaRPr>
            </a:p>
          </p:txBody>
        </p:sp>
        <p:pic>
          <p:nvPicPr>
            <p:cNvPr id="68" name="Picture 67"/>
            <p:cNvPicPr>
              <a:picLocks noChangeAspect="1"/>
            </p:cNvPicPr>
            <p:nvPr/>
          </p:nvPicPr>
          <p:blipFill>
            <a:blip r:embed="rId3"/>
            <a:stretch>
              <a:fillRect/>
            </a:stretch>
          </p:blipFill>
          <p:spPr>
            <a:xfrm>
              <a:off x="6968065" y="5326897"/>
              <a:ext cx="569958" cy="268247"/>
            </a:xfrm>
            <a:prstGeom prst="rect">
              <a:avLst/>
            </a:prstGeom>
          </p:spPr>
        </p:pic>
        <p:sp>
          <p:nvSpPr>
            <p:cNvPr id="70" name="TextBox 69"/>
            <p:cNvSpPr txBox="1"/>
            <p:nvPr/>
          </p:nvSpPr>
          <p:spPr>
            <a:xfrm>
              <a:off x="3285650" y="3791463"/>
              <a:ext cx="1841218" cy="523220"/>
            </a:xfrm>
            <a:prstGeom prst="rect">
              <a:avLst/>
            </a:prstGeom>
            <a:noFill/>
          </p:spPr>
          <p:txBody>
            <a:bodyPr wrap="square" rtlCol="0">
              <a:spAutoFit/>
            </a:bodyPr>
            <a:lstStyle/>
            <a:p>
              <a:pPr algn="ctr"/>
              <a:r>
                <a:rPr lang="en-US" sz="1400" dirty="0" smtClean="0"/>
                <a:t>Improves CPU-GPU</a:t>
              </a:r>
              <a:br>
                <a:rPr lang="en-US" sz="1400" dirty="0" smtClean="0"/>
              </a:br>
              <a:r>
                <a:rPr lang="en-US" sz="1400" dirty="0" smtClean="0"/>
                <a:t>interconnect efficiency</a:t>
              </a:r>
              <a:endParaRPr lang="en-US" sz="1400" dirty="0"/>
            </a:p>
          </p:txBody>
        </p:sp>
        <p:sp>
          <p:nvSpPr>
            <p:cNvPr id="71" name="TextBox 70"/>
            <p:cNvSpPr txBox="1"/>
            <p:nvPr/>
          </p:nvSpPr>
          <p:spPr>
            <a:xfrm>
              <a:off x="3237801" y="5178927"/>
              <a:ext cx="401910" cy="400110"/>
            </a:xfrm>
            <a:prstGeom prst="rect">
              <a:avLst/>
            </a:prstGeom>
            <a:noFill/>
          </p:spPr>
          <p:txBody>
            <a:bodyPr wrap="square" rtlCol="0">
              <a:spAutoFit/>
            </a:bodyPr>
            <a:lstStyle/>
            <a:p>
              <a:r>
                <a:rPr lang="en-US" sz="2000" dirty="0" smtClean="0">
                  <a:latin typeface="Wingdings 2" charset="2"/>
                  <a:cs typeface="Wingdings 2" charset="2"/>
                </a:rPr>
                <a:t>u</a:t>
              </a:r>
              <a:endParaRPr lang="en-US" sz="2000" dirty="0">
                <a:latin typeface="Wingdings 2" charset="2"/>
                <a:cs typeface="Wingdings 2" charset="2"/>
              </a:endParaRPr>
            </a:p>
          </p:txBody>
        </p:sp>
        <p:sp>
          <p:nvSpPr>
            <p:cNvPr id="72" name="TextBox 71"/>
            <p:cNvSpPr txBox="1"/>
            <p:nvPr/>
          </p:nvSpPr>
          <p:spPr>
            <a:xfrm>
              <a:off x="3268046" y="3576314"/>
              <a:ext cx="351868" cy="400110"/>
            </a:xfrm>
            <a:prstGeom prst="rect">
              <a:avLst/>
            </a:prstGeom>
            <a:noFill/>
          </p:spPr>
          <p:txBody>
            <a:bodyPr wrap="square" rtlCol="0">
              <a:spAutoFit/>
            </a:bodyPr>
            <a:lstStyle/>
            <a:p>
              <a:r>
                <a:rPr lang="en-US" sz="2000" dirty="0" smtClean="0">
                  <a:latin typeface="Wingdings 2" charset="2"/>
                  <a:cs typeface="Wingdings 2" charset="2"/>
                </a:rPr>
                <a:t>w</a:t>
              </a:r>
              <a:endParaRPr lang="en-US" sz="2000" dirty="0">
                <a:latin typeface="Wingdings 2" charset="2"/>
                <a:cs typeface="Wingdings 2" charset="2"/>
              </a:endParaRPr>
            </a:p>
          </p:txBody>
        </p:sp>
        <p:sp>
          <p:nvSpPr>
            <p:cNvPr id="73" name="TextBox 72"/>
            <p:cNvSpPr txBox="1"/>
            <p:nvPr/>
          </p:nvSpPr>
          <p:spPr>
            <a:xfrm>
              <a:off x="3273207" y="2240088"/>
              <a:ext cx="375457" cy="400110"/>
            </a:xfrm>
            <a:prstGeom prst="rect">
              <a:avLst/>
            </a:prstGeom>
            <a:noFill/>
          </p:spPr>
          <p:txBody>
            <a:bodyPr wrap="square" rtlCol="0">
              <a:spAutoFit/>
            </a:bodyPr>
            <a:lstStyle/>
            <a:p>
              <a:r>
                <a:rPr lang="en-US" sz="2000" dirty="0" smtClean="0">
                  <a:latin typeface="Wingdings 2" charset="2"/>
                  <a:cs typeface="Wingdings 2" charset="2"/>
                </a:rPr>
                <a:t>v</a:t>
              </a:r>
              <a:endParaRPr lang="en-US" sz="2000" dirty="0">
                <a:latin typeface="Wingdings 2" charset="2"/>
                <a:cs typeface="Wingdings 2" charset="2"/>
              </a:endParaRPr>
            </a:p>
          </p:txBody>
        </p:sp>
        <p:sp>
          <p:nvSpPr>
            <p:cNvPr id="75" name="Rounded Rectangle 74"/>
            <p:cNvSpPr/>
            <p:nvPr/>
          </p:nvSpPr>
          <p:spPr>
            <a:xfrm rot="16200000">
              <a:off x="6173512" y="5264316"/>
              <a:ext cx="890713" cy="42671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Remote Directory</a:t>
              </a:r>
              <a:endParaRPr lang="en-US" sz="1200" b="1" dirty="0">
                <a:solidFill>
                  <a:srgbClr val="000000"/>
                </a:solidFill>
              </a:endParaRPr>
            </a:p>
          </p:txBody>
        </p:sp>
        <p:grpSp>
          <p:nvGrpSpPr>
            <p:cNvPr id="77" name="Group 76"/>
            <p:cNvGrpSpPr/>
            <p:nvPr/>
          </p:nvGrpSpPr>
          <p:grpSpPr>
            <a:xfrm>
              <a:off x="7553547" y="5009469"/>
              <a:ext cx="1324548" cy="819641"/>
              <a:chOff x="2362200" y="4114800"/>
              <a:chExt cx="1324548" cy="819641"/>
            </a:xfrm>
          </p:grpSpPr>
          <p:sp>
            <p:nvSpPr>
              <p:cNvPr id="98" name="Rounded Rectangle 97"/>
              <p:cNvSpPr/>
              <p:nvPr/>
            </p:nvSpPr>
            <p:spPr>
              <a:xfrm>
                <a:off x="2362200" y="41148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0" name="Rounded Rectangle 99"/>
              <p:cNvSpPr/>
              <p:nvPr/>
            </p:nvSpPr>
            <p:spPr>
              <a:xfrm>
                <a:off x="2415520" y="4158798"/>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1" name="Rounded Rectangle 100"/>
              <p:cNvSpPr/>
              <p:nvPr/>
            </p:nvSpPr>
            <p:spPr>
              <a:xfrm>
                <a:off x="2465073" y="42164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2" name="Rounded Rectangle 101"/>
              <p:cNvSpPr/>
              <p:nvPr/>
            </p:nvSpPr>
            <p:spPr>
              <a:xfrm>
                <a:off x="2526042" y="4279476"/>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3" name="Rounded Rectangle 102"/>
              <p:cNvSpPr/>
              <p:nvPr/>
            </p:nvSpPr>
            <p:spPr>
              <a:xfrm>
                <a:off x="2569961" y="43307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4" name="Rounded Rectangle 103"/>
              <p:cNvSpPr/>
              <p:nvPr/>
            </p:nvSpPr>
            <p:spPr>
              <a:xfrm>
                <a:off x="2630609" y="4381414"/>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6" name="Rounded Rectangle 105"/>
              <p:cNvSpPr/>
              <p:nvPr/>
            </p:nvSpPr>
            <p:spPr>
              <a:xfrm>
                <a:off x="2679773" y="444186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7" name="Rounded Rectangle 106"/>
              <p:cNvSpPr/>
              <p:nvPr/>
            </p:nvSpPr>
            <p:spPr>
              <a:xfrm>
                <a:off x="2726629" y="450264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grpSp>
        <p:sp>
          <p:nvSpPr>
            <p:cNvPr id="84" name="TextBox 83"/>
            <p:cNvSpPr txBox="1"/>
            <p:nvPr/>
          </p:nvSpPr>
          <p:spPr>
            <a:xfrm>
              <a:off x="5705067" y="3610420"/>
              <a:ext cx="3611880" cy="523220"/>
            </a:xfrm>
            <a:prstGeom prst="rect">
              <a:avLst/>
            </a:prstGeom>
            <a:noFill/>
          </p:spPr>
          <p:txBody>
            <a:bodyPr wrap="square" rtlCol="0">
              <a:spAutoFit/>
            </a:bodyPr>
            <a:lstStyle/>
            <a:p>
              <a:pPr marL="285750" indent="-192024">
                <a:buFont typeface="Wingdings" charset="2"/>
                <a:buChar char="§"/>
              </a:pPr>
              <a:r>
                <a:rPr lang="en-US" sz="1400" b="1" dirty="0" smtClean="0"/>
                <a:t>GPU writes DDR:</a:t>
              </a:r>
              <a:r>
                <a:rPr lang="en-US" sz="1400" dirty="0" smtClean="0"/>
                <a:t> </a:t>
              </a:r>
            </a:p>
            <a:p>
              <a:r>
                <a:rPr lang="en-US" sz="1400" dirty="0" smtClean="0"/>
                <a:t>       DIR handles invalidation of CPU caches</a:t>
              </a:r>
              <a:endParaRPr lang="en-US" sz="1400" dirty="0"/>
            </a:p>
          </p:txBody>
        </p:sp>
        <p:sp>
          <p:nvSpPr>
            <p:cNvPr id="90" name="TextBox 89"/>
            <p:cNvSpPr txBox="1"/>
            <p:nvPr/>
          </p:nvSpPr>
          <p:spPr>
            <a:xfrm>
              <a:off x="5705067" y="4073454"/>
              <a:ext cx="3611880" cy="738664"/>
            </a:xfrm>
            <a:prstGeom prst="rect">
              <a:avLst/>
            </a:prstGeom>
            <a:noFill/>
          </p:spPr>
          <p:txBody>
            <a:bodyPr wrap="square" rtlCol="0">
              <a:spAutoFit/>
            </a:bodyPr>
            <a:lstStyle/>
            <a:p>
              <a:pPr marL="285750" indent="-192024">
                <a:buFont typeface="Wingdings" charset="2"/>
                <a:buChar char="§"/>
              </a:pPr>
              <a:r>
                <a:rPr lang="en-US" sz="1400" b="1" dirty="0" smtClean="0"/>
                <a:t>CPU reads/writes GDDR: </a:t>
              </a:r>
            </a:p>
            <a:p>
              <a:r>
                <a:rPr lang="en-US" sz="1400" dirty="0" smtClean="0"/>
                <a:t>       Line inserted in Remote Directory (Filter) </a:t>
              </a:r>
              <a:br>
                <a:rPr lang="en-US" sz="1400" dirty="0" smtClean="0"/>
              </a:br>
              <a:r>
                <a:rPr lang="en-US" sz="1400" dirty="0" smtClean="0"/>
                <a:t>       GPU can’t cache lines found in this filter</a:t>
              </a:r>
              <a:endParaRPr lang="en-US" sz="1400" dirty="0"/>
            </a:p>
          </p:txBody>
        </p:sp>
        <p:sp>
          <p:nvSpPr>
            <p:cNvPr id="91" name="TextBox 90"/>
            <p:cNvSpPr txBox="1"/>
            <p:nvPr/>
          </p:nvSpPr>
          <p:spPr>
            <a:xfrm>
              <a:off x="5706735" y="3149133"/>
              <a:ext cx="2880360" cy="523220"/>
            </a:xfrm>
            <a:prstGeom prst="rect">
              <a:avLst/>
            </a:prstGeom>
            <a:noFill/>
          </p:spPr>
          <p:txBody>
            <a:bodyPr wrap="square" rtlCol="0">
              <a:spAutoFit/>
            </a:bodyPr>
            <a:lstStyle/>
            <a:p>
              <a:pPr marL="285750" indent="-192024">
                <a:buFont typeface="Wingdings" charset="2"/>
                <a:buChar char="§"/>
              </a:pPr>
              <a:r>
                <a:rPr lang="en-US" sz="1400" b="1" dirty="0" smtClean="0"/>
                <a:t>GPU reads DDR: </a:t>
              </a:r>
            </a:p>
            <a:p>
              <a:r>
                <a:rPr lang="en-US" sz="1400" dirty="0" smtClean="0"/>
                <a:t>       DIR sends most recent copy</a:t>
              </a:r>
              <a:endParaRPr lang="en-US" sz="1400" dirty="0"/>
            </a:p>
          </p:txBody>
        </p:sp>
      </p:grpSp>
      <p:sp>
        <p:nvSpPr>
          <p:cNvPr id="78" name="TextBox 77"/>
          <p:cNvSpPr txBox="1"/>
          <p:nvPr/>
        </p:nvSpPr>
        <p:spPr>
          <a:xfrm>
            <a:off x="5665692" y="3539514"/>
            <a:ext cx="6526306" cy="1200329"/>
          </a:xfrm>
          <a:prstGeom prst="rect">
            <a:avLst/>
          </a:prstGeom>
          <a:noFill/>
        </p:spPr>
        <p:txBody>
          <a:bodyPr wrap="square" rtlCol="0">
            <a:spAutoFit/>
          </a:bodyPr>
          <a:lstStyle/>
          <a:p>
            <a:pPr algn="ctr"/>
            <a:r>
              <a:rPr lang="en-US" sz="2400" dirty="0" smtClean="0">
                <a:solidFill>
                  <a:srgbClr val="FF0000"/>
                </a:solidFill>
                <a:latin typeface="Helvetica" charset="0"/>
                <a:ea typeface="Helvetica" charset="0"/>
                <a:cs typeface="Helvetica" charset="0"/>
              </a:rPr>
              <a:t>60% cache line utilization</a:t>
            </a:r>
          </a:p>
          <a:p>
            <a:pPr algn="ctr"/>
            <a:endParaRPr lang="en-US" sz="2400" dirty="0" smtClean="0">
              <a:solidFill>
                <a:srgbClr val="FF0000"/>
              </a:solidFill>
              <a:latin typeface="Helvetica" charset="0"/>
              <a:ea typeface="Helvetica" charset="0"/>
              <a:cs typeface="Helvetica" charset="0"/>
            </a:endParaRPr>
          </a:p>
          <a:p>
            <a:pPr algn="ctr"/>
            <a:r>
              <a:rPr lang="en-US" sz="2400" dirty="0" smtClean="0">
                <a:solidFill>
                  <a:srgbClr val="FF0000"/>
                </a:solidFill>
                <a:latin typeface="Helvetica" charset="0"/>
                <a:ea typeface="Helvetica" charset="0"/>
                <a:cs typeface="Helvetica" charset="0"/>
              </a:rPr>
              <a:t>Transfer only the required bytes</a:t>
            </a:r>
          </a:p>
        </p:txBody>
      </p:sp>
    </p:spTree>
    <p:extLst>
      <p:ext uri="{BB962C8B-B14F-4D97-AF65-F5344CB8AC3E}">
        <p14:creationId xmlns:p14="http://schemas.microsoft.com/office/powerpoint/2010/main" val="197511719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7235" y="1795588"/>
            <a:ext cx="6218395" cy="5062412"/>
          </a:xfrm>
          <a:prstGeom prst="rect">
            <a:avLst/>
          </a:prstGeom>
        </p:spPr>
      </p:pic>
      <p:sp>
        <p:nvSpPr>
          <p:cNvPr id="2" name="Title 1"/>
          <p:cNvSpPr>
            <a:spLocks noGrp="1"/>
          </p:cNvSpPr>
          <p:nvPr>
            <p:ph type="title"/>
          </p:nvPr>
        </p:nvSpPr>
        <p:spPr/>
        <p:txBody>
          <a:bodyPr/>
          <a:lstStyle/>
          <a:p>
            <a:r>
              <a:rPr lang="en-US" dirty="0"/>
              <a:t>Variable Width Request Transfer</a:t>
            </a:r>
          </a:p>
        </p:txBody>
      </p:sp>
      <p:sp>
        <p:nvSpPr>
          <p:cNvPr id="4" name="Slide Number Placeholder 3"/>
          <p:cNvSpPr>
            <a:spLocks noGrp="1"/>
          </p:cNvSpPr>
          <p:nvPr>
            <p:ph type="sldNum" sz="quarter" idx="12"/>
          </p:nvPr>
        </p:nvSpPr>
        <p:spPr/>
        <p:txBody>
          <a:bodyPr/>
          <a:lstStyle/>
          <a:p>
            <a:fld id="{24EAD923-3004-4A31-84C7-9B440B785588}" type="slidenum">
              <a:rPr lang="en-US" smtClean="0"/>
              <a:pPr/>
              <a:t>28</a:t>
            </a:fld>
            <a:endParaRPr lang="en-US" dirty="0"/>
          </a:p>
        </p:txBody>
      </p:sp>
      <p:grpSp>
        <p:nvGrpSpPr>
          <p:cNvPr id="39" name="Group 38"/>
          <p:cNvGrpSpPr/>
          <p:nvPr/>
        </p:nvGrpSpPr>
        <p:grpSpPr>
          <a:xfrm>
            <a:off x="0" y="1354191"/>
            <a:ext cx="12302068" cy="457200"/>
            <a:chOff x="321733" y="1213428"/>
            <a:chExt cx="11533191" cy="457200"/>
          </a:xfrm>
        </p:grpSpPr>
        <p:sp>
          <p:nvSpPr>
            <p:cNvPr id="40" name="Rounded Rectangle 39"/>
            <p:cNvSpPr/>
            <p:nvPr/>
          </p:nvSpPr>
          <p:spPr>
            <a:xfrm>
              <a:off x="321733" y="1213428"/>
              <a:ext cx="11430000" cy="457200"/>
            </a:xfrm>
            <a:prstGeom prst="roundRect">
              <a:avLst/>
            </a:prstGeom>
            <a:solidFill>
              <a:schemeClr val="bg1">
                <a:lumMod val="85000"/>
              </a:schemeClr>
            </a:solidFill>
            <a:ln w="6350" cmpd="sng">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41" name="TextBox 40"/>
            <p:cNvSpPr txBox="1"/>
            <p:nvPr/>
          </p:nvSpPr>
          <p:spPr>
            <a:xfrm>
              <a:off x="321733" y="1254715"/>
              <a:ext cx="31242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CPU caches all memory</a:t>
              </a:r>
            </a:p>
          </p:txBody>
        </p:sp>
        <p:sp>
          <p:nvSpPr>
            <p:cNvPr id="42" name="TextBox 41"/>
            <p:cNvSpPr txBox="1"/>
            <p:nvPr/>
          </p:nvSpPr>
          <p:spPr>
            <a:xfrm>
              <a:off x="6597124" y="1254715"/>
              <a:ext cx="52578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caches GPU-memory if CPU not caching</a:t>
              </a:r>
            </a:p>
          </p:txBody>
        </p:sp>
        <p:sp>
          <p:nvSpPr>
            <p:cNvPr id="43" name="TextBox 42"/>
            <p:cNvSpPr txBox="1"/>
            <p:nvPr/>
          </p:nvSpPr>
          <p:spPr>
            <a:xfrm>
              <a:off x="3025723" y="1254715"/>
              <a:ext cx="38100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never caches CPU-memory</a:t>
              </a:r>
            </a:p>
          </p:txBody>
        </p:sp>
      </p:grpSp>
      <p:grpSp>
        <p:nvGrpSpPr>
          <p:cNvPr id="51" name="Group 50"/>
          <p:cNvGrpSpPr/>
          <p:nvPr/>
        </p:nvGrpSpPr>
        <p:grpSpPr>
          <a:xfrm>
            <a:off x="0" y="2200908"/>
            <a:ext cx="6079146" cy="3902449"/>
            <a:chOff x="3237801" y="2240088"/>
            <a:chExt cx="6079146" cy="3902449"/>
          </a:xfrm>
        </p:grpSpPr>
        <p:sp>
          <p:nvSpPr>
            <p:cNvPr id="52" name="TextBox 51"/>
            <p:cNvSpPr txBox="1"/>
            <p:nvPr/>
          </p:nvSpPr>
          <p:spPr>
            <a:xfrm>
              <a:off x="3280737" y="2516977"/>
              <a:ext cx="1622758" cy="523220"/>
            </a:xfrm>
            <a:prstGeom prst="rect">
              <a:avLst/>
            </a:prstGeom>
            <a:noFill/>
          </p:spPr>
          <p:txBody>
            <a:bodyPr wrap="square" rtlCol="0">
              <a:spAutoFit/>
            </a:bodyPr>
            <a:lstStyle/>
            <a:p>
              <a:pPr algn="ctr"/>
              <a:r>
                <a:rPr lang="en-US" sz="1400" dirty="0" smtClean="0"/>
                <a:t>Reduces DDR traffic from the GPU</a:t>
              </a:r>
              <a:endParaRPr lang="en-US" sz="1400" dirty="0"/>
            </a:p>
          </p:txBody>
        </p:sp>
        <p:sp>
          <p:nvSpPr>
            <p:cNvPr id="53" name="TextBox 52"/>
            <p:cNvSpPr txBox="1"/>
            <p:nvPr/>
          </p:nvSpPr>
          <p:spPr>
            <a:xfrm>
              <a:off x="3278356" y="5419485"/>
              <a:ext cx="1354975" cy="523220"/>
            </a:xfrm>
            <a:prstGeom prst="rect">
              <a:avLst/>
            </a:prstGeom>
            <a:noFill/>
          </p:spPr>
          <p:txBody>
            <a:bodyPr wrap="square" rtlCol="0">
              <a:spAutoFit/>
            </a:bodyPr>
            <a:lstStyle/>
            <a:p>
              <a:pPr algn="ctr"/>
              <a:r>
                <a:rPr lang="en-US" sz="1400" dirty="0" smtClean="0"/>
                <a:t>Coalesces GPU </a:t>
              </a:r>
              <a:br>
                <a:rPr lang="en-US" sz="1400" dirty="0" smtClean="0"/>
              </a:br>
              <a:r>
                <a:rPr lang="en-US" sz="1400" dirty="0" smtClean="0"/>
                <a:t>requests to DDR</a:t>
              </a:r>
              <a:endParaRPr lang="en-US" sz="1400" dirty="0"/>
            </a:p>
          </p:txBody>
        </p:sp>
        <p:sp>
          <p:nvSpPr>
            <p:cNvPr id="54" name="Rounded Rectangle 53"/>
            <p:cNvSpPr/>
            <p:nvPr/>
          </p:nvSpPr>
          <p:spPr>
            <a:xfrm>
              <a:off x="5117205" y="2338311"/>
              <a:ext cx="1596806" cy="838200"/>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55" name="Rounded Rectangle 54"/>
            <p:cNvSpPr/>
            <p:nvPr/>
          </p:nvSpPr>
          <p:spPr>
            <a:xfrm>
              <a:off x="5122845" y="4808691"/>
              <a:ext cx="1804665" cy="1333846"/>
            </a:xfrm>
            <a:prstGeom prst="roundRect">
              <a:avLst/>
            </a:prstGeom>
            <a:noFill/>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b="1" dirty="0" smtClean="0">
                <a:solidFill>
                  <a:srgbClr val="000000"/>
                </a:solidFill>
              </a:endParaRPr>
            </a:p>
            <a:p>
              <a:pPr algn="ctr"/>
              <a:endParaRPr lang="en-US" sz="1200" b="1" dirty="0" smtClean="0">
                <a:solidFill>
                  <a:srgbClr val="000000"/>
                </a:solidFill>
              </a:endParaRPr>
            </a:p>
            <a:p>
              <a:pPr algn="ctr"/>
              <a:endParaRPr lang="en-US" sz="1200" b="1" dirty="0">
                <a:solidFill>
                  <a:srgbClr val="000000"/>
                </a:solidFill>
              </a:endParaRPr>
            </a:p>
          </p:txBody>
        </p:sp>
        <p:sp>
          <p:nvSpPr>
            <p:cNvPr id="56" name="Up-Down Arrow 55"/>
            <p:cNvSpPr/>
            <p:nvPr/>
          </p:nvSpPr>
          <p:spPr>
            <a:xfrm>
              <a:off x="5534103" y="3178407"/>
              <a:ext cx="294404" cy="1625424"/>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57" name="Rounded Rectangle 56"/>
            <p:cNvSpPr/>
            <p:nvPr/>
          </p:nvSpPr>
          <p:spPr>
            <a:xfrm>
              <a:off x="5215063" y="2820152"/>
              <a:ext cx="849518" cy="30479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Directory</a:t>
              </a:r>
              <a:endParaRPr lang="en-US" sz="1200" b="1" dirty="0">
                <a:solidFill>
                  <a:srgbClr val="000000"/>
                </a:solidFill>
              </a:endParaRPr>
            </a:p>
          </p:txBody>
        </p:sp>
        <p:sp>
          <p:nvSpPr>
            <p:cNvPr id="58" name="Rounded Rectangle 57"/>
            <p:cNvSpPr/>
            <p:nvPr/>
          </p:nvSpPr>
          <p:spPr>
            <a:xfrm>
              <a:off x="5223884" y="2409350"/>
              <a:ext cx="849518"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smtClean="0">
                  <a:solidFill>
                    <a:srgbClr val="000000"/>
                  </a:solidFill>
                </a:rPr>
                <a:t>CPUs</a:t>
              </a:r>
              <a:endParaRPr lang="en-US" sz="1200" b="1" dirty="0">
                <a:solidFill>
                  <a:srgbClr val="000000"/>
                </a:solidFill>
              </a:endParaRPr>
            </a:p>
          </p:txBody>
        </p:sp>
        <p:sp>
          <p:nvSpPr>
            <p:cNvPr id="59" name="Rounded Rectangle 58"/>
            <p:cNvSpPr/>
            <p:nvPr/>
          </p:nvSpPr>
          <p:spPr>
            <a:xfrm rot="16200000">
              <a:off x="6092118" y="2554801"/>
              <a:ext cx="609597" cy="42581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Client Cache</a:t>
              </a:r>
              <a:endParaRPr lang="en-US" sz="1200" b="1" dirty="0">
                <a:solidFill>
                  <a:srgbClr val="000000"/>
                </a:solidFill>
              </a:endParaRPr>
            </a:p>
          </p:txBody>
        </p:sp>
        <p:sp>
          <p:nvSpPr>
            <p:cNvPr id="60" name="Up-Down Arrow 59"/>
            <p:cNvSpPr/>
            <p:nvPr/>
          </p:nvSpPr>
          <p:spPr>
            <a:xfrm rot="5400000">
              <a:off x="7019952" y="2408697"/>
              <a:ext cx="199317" cy="668147"/>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61" name="Rounded Rectangle 60"/>
            <p:cNvSpPr/>
            <p:nvPr/>
          </p:nvSpPr>
          <p:spPr>
            <a:xfrm>
              <a:off x="5336510" y="5326897"/>
              <a:ext cx="851631" cy="403425"/>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Request </a:t>
              </a:r>
              <a:r>
                <a:rPr lang="en-US" sz="1200" b="1" dirty="0" err="1" smtClean="0">
                  <a:solidFill>
                    <a:srgbClr val="000000"/>
                  </a:solidFill>
                </a:rPr>
                <a:t>Coalescer</a:t>
              </a:r>
              <a:endParaRPr lang="en-US" sz="1200" b="1" dirty="0">
                <a:solidFill>
                  <a:srgbClr val="000000"/>
                </a:solidFill>
              </a:endParaRPr>
            </a:p>
          </p:txBody>
        </p:sp>
        <p:cxnSp>
          <p:nvCxnSpPr>
            <p:cNvPr id="62" name="Straight Arrow Connector 61"/>
            <p:cNvCxnSpPr/>
            <p:nvPr/>
          </p:nvCxnSpPr>
          <p:spPr>
            <a:xfrm>
              <a:off x="4577279" y="5636015"/>
              <a:ext cx="759231" cy="6895"/>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flipV="1">
              <a:off x="4550412" y="2760176"/>
              <a:ext cx="1633598" cy="12378"/>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65" name="Group 64"/>
            <p:cNvGrpSpPr/>
            <p:nvPr/>
          </p:nvGrpSpPr>
          <p:grpSpPr>
            <a:xfrm>
              <a:off x="7538023" y="2479755"/>
              <a:ext cx="1249141" cy="644769"/>
              <a:chOff x="1223198" y="650631"/>
              <a:chExt cx="894139" cy="644769"/>
            </a:xfrm>
          </p:grpSpPr>
          <p:sp>
            <p:nvSpPr>
              <p:cNvPr id="108" name="Rounded Rectangle 107"/>
              <p:cNvSpPr/>
              <p:nvPr/>
            </p:nvSpPr>
            <p:spPr>
              <a:xfrm>
                <a:off x="1223198" y="6506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0" name="Rounded Rectangle 109"/>
              <p:cNvSpPr/>
              <p:nvPr/>
            </p:nvSpPr>
            <p:spPr>
              <a:xfrm>
                <a:off x="1299399" y="7268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1" name="Rounded Rectangle 110"/>
              <p:cNvSpPr/>
              <p:nvPr/>
            </p:nvSpPr>
            <p:spPr>
              <a:xfrm>
                <a:off x="1375599" y="8030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21" name="Rounded Rectangle 120"/>
              <p:cNvSpPr/>
              <p:nvPr/>
            </p:nvSpPr>
            <p:spPr>
              <a:xfrm>
                <a:off x="1451799" y="8792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grpSp>
        <p:sp>
          <p:nvSpPr>
            <p:cNvPr id="66" name="Rounded Rectangle 65"/>
            <p:cNvSpPr/>
            <p:nvPr/>
          </p:nvSpPr>
          <p:spPr>
            <a:xfrm>
              <a:off x="5354760" y="5794344"/>
              <a:ext cx="745177"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a:solidFill>
                    <a:srgbClr val="000000"/>
                  </a:solidFill>
                </a:rPr>
                <a:t>G</a:t>
              </a:r>
              <a:r>
                <a:rPr lang="en-US" sz="1200" b="1" dirty="0" smtClean="0">
                  <a:solidFill>
                    <a:srgbClr val="000000"/>
                  </a:solidFill>
                </a:rPr>
                <a:t>PU</a:t>
              </a:r>
              <a:endParaRPr lang="en-US" sz="1200" b="1" dirty="0">
                <a:solidFill>
                  <a:srgbClr val="000000"/>
                </a:solidFill>
              </a:endParaRPr>
            </a:p>
          </p:txBody>
        </p:sp>
        <p:sp>
          <p:nvSpPr>
            <p:cNvPr id="67" name="Rounded Rectangle 66"/>
            <p:cNvSpPr/>
            <p:nvPr/>
          </p:nvSpPr>
          <p:spPr>
            <a:xfrm rot="16200000">
              <a:off x="4826701" y="3798964"/>
              <a:ext cx="1032856" cy="39593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Variable-size Transfer</a:t>
              </a:r>
              <a:endParaRPr lang="en-US" sz="1200" b="1" dirty="0">
                <a:solidFill>
                  <a:srgbClr val="000000"/>
                </a:solidFill>
              </a:endParaRPr>
            </a:p>
          </p:txBody>
        </p:sp>
        <p:pic>
          <p:nvPicPr>
            <p:cNvPr id="68" name="Picture 67"/>
            <p:cNvPicPr>
              <a:picLocks noChangeAspect="1"/>
            </p:cNvPicPr>
            <p:nvPr/>
          </p:nvPicPr>
          <p:blipFill>
            <a:blip r:embed="rId4"/>
            <a:stretch>
              <a:fillRect/>
            </a:stretch>
          </p:blipFill>
          <p:spPr>
            <a:xfrm>
              <a:off x="6968065" y="5326897"/>
              <a:ext cx="569958" cy="268247"/>
            </a:xfrm>
            <a:prstGeom prst="rect">
              <a:avLst/>
            </a:prstGeom>
          </p:spPr>
        </p:pic>
        <p:sp>
          <p:nvSpPr>
            <p:cNvPr id="70" name="TextBox 69"/>
            <p:cNvSpPr txBox="1"/>
            <p:nvPr/>
          </p:nvSpPr>
          <p:spPr>
            <a:xfrm>
              <a:off x="3285650" y="3791463"/>
              <a:ext cx="1841218" cy="523220"/>
            </a:xfrm>
            <a:prstGeom prst="rect">
              <a:avLst/>
            </a:prstGeom>
            <a:noFill/>
          </p:spPr>
          <p:txBody>
            <a:bodyPr wrap="square" rtlCol="0">
              <a:spAutoFit/>
            </a:bodyPr>
            <a:lstStyle/>
            <a:p>
              <a:pPr algn="ctr"/>
              <a:r>
                <a:rPr lang="en-US" sz="1400" dirty="0" smtClean="0"/>
                <a:t>Improves CPU-GPU</a:t>
              </a:r>
              <a:br>
                <a:rPr lang="en-US" sz="1400" dirty="0" smtClean="0"/>
              </a:br>
              <a:r>
                <a:rPr lang="en-US" sz="1400" dirty="0" smtClean="0"/>
                <a:t>interconnect efficiency</a:t>
              </a:r>
              <a:endParaRPr lang="en-US" sz="1400" dirty="0"/>
            </a:p>
          </p:txBody>
        </p:sp>
        <p:sp>
          <p:nvSpPr>
            <p:cNvPr id="71" name="TextBox 70"/>
            <p:cNvSpPr txBox="1"/>
            <p:nvPr/>
          </p:nvSpPr>
          <p:spPr>
            <a:xfrm>
              <a:off x="3237801" y="5178927"/>
              <a:ext cx="401910" cy="400110"/>
            </a:xfrm>
            <a:prstGeom prst="rect">
              <a:avLst/>
            </a:prstGeom>
            <a:noFill/>
          </p:spPr>
          <p:txBody>
            <a:bodyPr wrap="square" rtlCol="0">
              <a:spAutoFit/>
            </a:bodyPr>
            <a:lstStyle/>
            <a:p>
              <a:r>
                <a:rPr lang="en-US" sz="2000" dirty="0" smtClean="0">
                  <a:latin typeface="Wingdings 2" charset="2"/>
                  <a:cs typeface="Wingdings 2" charset="2"/>
                </a:rPr>
                <a:t>u</a:t>
              </a:r>
              <a:endParaRPr lang="en-US" sz="2000" dirty="0">
                <a:latin typeface="Wingdings 2" charset="2"/>
                <a:cs typeface="Wingdings 2" charset="2"/>
              </a:endParaRPr>
            </a:p>
          </p:txBody>
        </p:sp>
        <p:sp>
          <p:nvSpPr>
            <p:cNvPr id="72" name="TextBox 71"/>
            <p:cNvSpPr txBox="1"/>
            <p:nvPr/>
          </p:nvSpPr>
          <p:spPr>
            <a:xfrm>
              <a:off x="3268046" y="3576314"/>
              <a:ext cx="351868" cy="400110"/>
            </a:xfrm>
            <a:prstGeom prst="rect">
              <a:avLst/>
            </a:prstGeom>
            <a:noFill/>
          </p:spPr>
          <p:txBody>
            <a:bodyPr wrap="square" rtlCol="0">
              <a:spAutoFit/>
            </a:bodyPr>
            <a:lstStyle/>
            <a:p>
              <a:r>
                <a:rPr lang="en-US" sz="2000" dirty="0" smtClean="0">
                  <a:latin typeface="Wingdings 2" charset="2"/>
                  <a:cs typeface="Wingdings 2" charset="2"/>
                </a:rPr>
                <a:t>w</a:t>
              </a:r>
              <a:endParaRPr lang="en-US" sz="2000" dirty="0">
                <a:latin typeface="Wingdings 2" charset="2"/>
                <a:cs typeface="Wingdings 2" charset="2"/>
              </a:endParaRPr>
            </a:p>
          </p:txBody>
        </p:sp>
        <p:sp>
          <p:nvSpPr>
            <p:cNvPr id="73" name="TextBox 72"/>
            <p:cNvSpPr txBox="1"/>
            <p:nvPr/>
          </p:nvSpPr>
          <p:spPr>
            <a:xfrm>
              <a:off x="3273207" y="2240088"/>
              <a:ext cx="375457" cy="400110"/>
            </a:xfrm>
            <a:prstGeom prst="rect">
              <a:avLst/>
            </a:prstGeom>
            <a:noFill/>
          </p:spPr>
          <p:txBody>
            <a:bodyPr wrap="square" rtlCol="0">
              <a:spAutoFit/>
            </a:bodyPr>
            <a:lstStyle/>
            <a:p>
              <a:r>
                <a:rPr lang="en-US" sz="2000" dirty="0" smtClean="0">
                  <a:latin typeface="Wingdings 2" charset="2"/>
                  <a:cs typeface="Wingdings 2" charset="2"/>
                </a:rPr>
                <a:t>v</a:t>
              </a:r>
              <a:endParaRPr lang="en-US" sz="2000" dirty="0">
                <a:latin typeface="Wingdings 2" charset="2"/>
                <a:cs typeface="Wingdings 2" charset="2"/>
              </a:endParaRPr>
            </a:p>
          </p:txBody>
        </p:sp>
        <p:sp>
          <p:nvSpPr>
            <p:cNvPr id="75" name="Rounded Rectangle 74"/>
            <p:cNvSpPr/>
            <p:nvPr/>
          </p:nvSpPr>
          <p:spPr>
            <a:xfrm rot="16200000">
              <a:off x="6173512" y="5264316"/>
              <a:ext cx="890713" cy="42671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Remote Directory</a:t>
              </a:r>
              <a:endParaRPr lang="en-US" sz="1200" b="1" dirty="0">
                <a:solidFill>
                  <a:srgbClr val="000000"/>
                </a:solidFill>
              </a:endParaRPr>
            </a:p>
          </p:txBody>
        </p:sp>
        <p:grpSp>
          <p:nvGrpSpPr>
            <p:cNvPr id="77" name="Group 76"/>
            <p:cNvGrpSpPr/>
            <p:nvPr/>
          </p:nvGrpSpPr>
          <p:grpSpPr>
            <a:xfrm>
              <a:off x="7553547" y="5009469"/>
              <a:ext cx="1324548" cy="819641"/>
              <a:chOff x="2362200" y="4114800"/>
              <a:chExt cx="1324548" cy="819641"/>
            </a:xfrm>
          </p:grpSpPr>
          <p:sp>
            <p:nvSpPr>
              <p:cNvPr id="98" name="Rounded Rectangle 97"/>
              <p:cNvSpPr/>
              <p:nvPr/>
            </p:nvSpPr>
            <p:spPr>
              <a:xfrm>
                <a:off x="2362200" y="41148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0" name="Rounded Rectangle 99"/>
              <p:cNvSpPr/>
              <p:nvPr/>
            </p:nvSpPr>
            <p:spPr>
              <a:xfrm>
                <a:off x="2415520" y="4158798"/>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1" name="Rounded Rectangle 100"/>
              <p:cNvSpPr/>
              <p:nvPr/>
            </p:nvSpPr>
            <p:spPr>
              <a:xfrm>
                <a:off x="2465073" y="42164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2" name="Rounded Rectangle 101"/>
              <p:cNvSpPr/>
              <p:nvPr/>
            </p:nvSpPr>
            <p:spPr>
              <a:xfrm>
                <a:off x="2526042" y="4279476"/>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3" name="Rounded Rectangle 102"/>
              <p:cNvSpPr/>
              <p:nvPr/>
            </p:nvSpPr>
            <p:spPr>
              <a:xfrm>
                <a:off x="2569961" y="43307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4" name="Rounded Rectangle 103"/>
              <p:cNvSpPr/>
              <p:nvPr/>
            </p:nvSpPr>
            <p:spPr>
              <a:xfrm>
                <a:off x="2630609" y="4381414"/>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6" name="Rounded Rectangle 105"/>
              <p:cNvSpPr/>
              <p:nvPr/>
            </p:nvSpPr>
            <p:spPr>
              <a:xfrm>
                <a:off x="2679773" y="444186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7" name="Rounded Rectangle 106"/>
              <p:cNvSpPr/>
              <p:nvPr/>
            </p:nvSpPr>
            <p:spPr>
              <a:xfrm>
                <a:off x="2726629" y="450264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grpSp>
        <p:sp>
          <p:nvSpPr>
            <p:cNvPr id="84" name="TextBox 83"/>
            <p:cNvSpPr txBox="1"/>
            <p:nvPr/>
          </p:nvSpPr>
          <p:spPr>
            <a:xfrm>
              <a:off x="5705067" y="3610420"/>
              <a:ext cx="3611880" cy="523220"/>
            </a:xfrm>
            <a:prstGeom prst="rect">
              <a:avLst/>
            </a:prstGeom>
            <a:noFill/>
          </p:spPr>
          <p:txBody>
            <a:bodyPr wrap="square" rtlCol="0">
              <a:spAutoFit/>
            </a:bodyPr>
            <a:lstStyle/>
            <a:p>
              <a:pPr marL="285750" indent="-192024">
                <a:buFont typeface="Wingdings" charset="2"/>
                <a:buChar char="§"/>
              </a:pPr>
              <a:r>
                <a:rPr lang="en-US" sz="1400" b="1" dirty="0" smtClean="0"/>
                <a:t>GPU writes DDR:</a:t>
              </a:r>
              <a:r>
                <a:rPr lang="en-US" sz="1400" dirty="0" smtClean="0"/>
                <a:t> </a:t>
              </a:r>
            </a:p>
            <a:p>
              <a:r>
                <a:rPr lang="en-US" sz="1400" dirty="0" smtClean="0"/>
                <a:t>       DIR handles invalidation of CPU caches</a:t>
              </a:r>
              <a:endParaRPr lang="en-US" sz="1400" dirty="0"/>
            </a:p>
          </p:txBody>
        </p:sp>
        <p:sp>
          <p:nvSpPr>
            <p:cNvPr id="90" name="TextBox 89"/>
            <p:cNvSpPr txBox="1"/>
            <p:nvPr/>
          </p:nvSpPr>
          <p:spPr>
            <a:xfrm>
              <a:off x="5705067" y="4073454"/>
              <a:ext cx="3611880" cy="738664"/>
            </a:xfrm>
            <a:prstGeom prst="rect">
              <a:avLst/>
            </a:prstGeom>
            <a:noFill/>
          </p:spPr>
          <p:txBody>
            <a:bodyPr wrap="square" rtlCol="0">
              <a:spAutoFit/>
            </a:bodyPr>
            <a:lstStyle/>
            <a:p>
              <a:pPr marL="285750" indent="-192024">
                <a:buFont typeface="Wingdings" charset="2"/>
                <a:buChar char="§"/>
              </a:pPr>
              <a:r>
                <a:rPr lang="en-US" sz="1400" b="1" dirty="0" smtClean="0"/>
                <a:t>CPU reads/writes GDDR: </a:t>
              </a:r>
            </a:p>
            <a:p>
              <a:r>
                <a:rPr lang="en-US" sz="1400" dirty="0" smtClean="0"/>
                <a:t>       Line inserted in Remote Directory (Filter) </a:t>
              </a:r>
              <a:br>
                <a:rPr lang="en-US" sz="1400" dirty="0" smtClean="0"/>
              </a:br>
              <a:r>
                <a:rPr lang="en-US" sz="1400" dirty="0" smtClean="0"/>
                <a:t>       GPU can’t cache lines found in this filter</a:t>
              </a:r>
              <a:endParaRPr lang="en-US" sz="1400" dirty="0"/>
            </a:p>
          </p:txBody>
        </p:sp>
        <p:sp>
          <p:nvSpPr>
            <p:cNvPr id="91" name="TextBox 90"/>
            <p:cNvSpPr txBox="1"/>
            <p:nvPr/>
          </p:nvSpPr>
          <p:spPr>
            <a:xfrm>
              <a:off x="5706735" y="3149133"/>
              <a:ext cx="2880360" cy="523220"/>
            </a:xfrm>
            <a:prstGeom prst="rect">
              <a:avLst/>
            </a:prstGeom>
            <a:noFill/>
          </p:spPr>
          <p:txBody>
            <a:bodyPr wrap="square" rtlCol="0">
              <a:spAutoFit/>
            </a:bodyPr>
            <a:lstStyle/>
            <a:p>
              <a:pPr marL="285750" indent="-192024">
                <a:buFont typeface="Wingdings" charset="2"/>
                <a:buChar char="§"/>
              </a:pPr>
              <a:r>
                <a:rPr lang="en-US" sz="1400" b="1" dirty="0" smtClean="0"/>
                <a:t>GPU reads DDR: </a:t>
              </a:r>
            </a:p>
            <a:p>
              <a:r>
                <a:rPr lang="en-US" sz="1400" dirty="0" smtClean="0"/>
                <a:t>       DIR sends most recent copy</a:t>
              </a:r>
              <a:endParaRPr lang="en-US" sz="1400" dirty="0"/>
            </a:p>
          </p:txBody>
        </p:sp>
      </p:grpSp>
      <p:sp>
        <p:nvSpPr>
          <p:cNvPr id="48" name="TextBox 47"/>
          <p:cNvSpPr txBox="1"/>
          <p:nvPr/>
        </p:nvSpPr>
        <p:spPr>
          <a:xfrm>
            <a:off x="-2" y="6242640"/>
            <a:ext cx="5295016" cy="502766"/>
          </a:xfrm>
          <a:prstGeom prst="rect">
            <a:avLst/>
          </a:prstGeom>
          <a:noFill/>
        </p:spPr>
        <p:txBody>
          <a:bodyPr wrap="square" rtlCol="0">
            <a:spAutoFit/>
          </a:bodyPr>
          <a:lstStyle/>
          <a:p>
            <a:pPr algn="ctr"/>
            <a:r>
              <a:rPr lang="en-US" sz="2667" dirty="0" smtClean="0">
                <a:solidFill>
                  <a:srgbClr val="FF0000"/>
                </a:solidFill>
                <a:latin typeface="Helvetica" charset="0"/>
                <a:ea typeface="Helvetica" charset="0"/>
                <a:cs typeface="Helvetica" charset="0"/>
              </a:rPr>
              <a:t>93% performance</a:t>
            </a:r>
            <a:endParaRPr lang="en-US" sz="2667"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8839174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Read-only Data in GPU Applications</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29</a:t>
            </a:fld>
            <a:endParaRPr lang="en-US" dirty="0"/>
          </a:p>
        </p:txBody>
      </p:sp>
      <p:pic>
        <p:nvPicPr>
          <p:cNvPr id="50" name="Content Placeholder 4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62200" y="1217797"/>
            <a:ext cx="7467600" cy="4831129"/>
          </a:xfrm>
        </p:spPr>
      </p:pic>
      <p:sp>
        <p:nvSpPr>
          <p:cNvPr id="52" name="TextBox 51"/>
          <p:cNvSpPr txBox="1"/>
          <p:nvPr/>
        </p:nvSpPr>
        <p:spPr>
          <a:xfrm>
            <a:off x="0" y="5990870"/>
            <a:ext cx="12192000" cy="584775"/>
          </a:xfrm>
          <a:prstGeom prst="rect">
            <a:avLst/>
          </a:prstGeom>
          <a:noFill/>
        </p:spPr>
        <p:txBody>
          <a:bodyPr wrap="square" rtlCol="0">
            <a:spAutoFit/>
          </a:bodyPr>
          <a:lstStyle/>
          <a:p>
            <a:pPr algn="ctr"/>
            <a:r>
              <a:rPr lang="en-US" sz="3200" dirty="0" smtClean="0">
                <a:solidFill>
                  <a:srgbClr val="FF0000"/>
                </a:solidFill>
                <a:latin typeface="Helvetica" charset="0"/>
                <a:ea typeface="Helvetica" charset="0"/>
                <a:cs typeface="Helvetica" charset="0"/>
              </a:rPr>
              <a:t>62% data is read-only</a:t>
            </a:r>
            <a:endParaRPr lang="en-US" sz="3200"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15908657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35"/>
          <p:cNvSpPr>
            <a:spLocks noGrp="1"/>
          </p:cNvSpPr>
          <p:nvPr>
            <p:ph type="title"/>
          </p:nvPr>
        </p:nvSpPr>
        <p:spPr/>
        <p:txBody>
          <a:bodyPr/>
          <a:lstStyle/>
          <a:p>
            <a:r>
              <a:rPr lang="en-US" dirty="0" smtClean="0"/>
              <a:t>Heterogeneous Memory Systems</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3</a:t>
            </a:fld>
            <a:endParaRPr lang="en-US" dirty="0"/>
          </a:p>
        </p:txBody>
      </p:sp>
      <p:grpSp>
        <p:nvGrpSpPr>
          <p:cNvPr id="12" name="Group 11"/>
          <p:cNvGrpSpPr/>
          <p:nvPr/>
        </p:nvGrpSpPr>
        <p:grpSpPr>
          <a:xfrm>
            <a:off x="120399" y="1477963"/>
            <a:ext cx="5535612" cy="4077492"/>
            <a:chOff x="6553200" y="1477963"/>
            <a:chExt cx="5535612" cy="4077492"/>
          </a:xfrm>
        </p:grpSpPr>
        <p:grpSp>
          <p:nvGrpSpPr>
            <p:cNvPr id="39" name="Group 38"/>
            <p:cNvGrpSpPr/>
            <p:nvPr/>
          </p:nvGrpSpPr>
          <p:grpSpPr>
            <a:xfrm>
              <a:off x="6553200" y="2126457"/>
              <a:ext cx="5422900" cy="3428998"/>
              <a:chOff x="6553200" y="3276600"/>
              <a:chExt cx="5422900" cy="3428998"/>
            </a:xfrm>
          </p:grpSpPr>
          <p:sp>
            <p:nvSpPr>
              <p:cNvPr id="14" name="Rounded Rectangle 13"/>
              <p:cNvSpPr/>
              <p:nvPr/>
            </p:nvSpPr>
            <p:spPr>
              <a:xfrm>
                <a:off x="6781800" y="3276600"/>
                <a:ext cx="1485900" cy="14859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latin typeface="Helvetica" charset="0"/>
                    <a:ea typeface="Helvetica" charset="0"/>
                    <a:cs typeface="Helvetica" charset="0"/>
                  </a:rPr>
                  <a:t>G</a:t>
                </a:r>
                <a:r>
                  <a:rPr lang="en-US" dirty="0" smtClean="0">
                    <a:latin typeface="Helvetica" charset="0"/>
                    <a:ea typeface="Helvetica" charset="0"/>
                    <a:cs typeface="Helvetica" charset="0"/>
                  </a:rPr>
                  <a:t>PU</a:t>
                </a:r>
                <a:endParaRPr lang="en-US" dirty="0">
                  <a:latin typeface="Helvetica" charset="0"/>
                  <a:ea typeface="Helvetica" charset="0"/>
                  <a:cs typeface="Helvetica" charset="0"/>
                </a:endParaRPr>
              </a:p>
            </p:txBody>
          </p:sp>
          <p:grpSp>
            <p:nvGrpSpPr>
              <p:cNvPr id="3" name="Group 2"/>
              <p:cNvGrpSpPr/>
              <p:nvPr/>
            </p:nvGrpSpPr>
            <p:grpSpPr>
              <a:xfrm>
                <a:off x="9683750" y="3403600"/>
                <a:ext cx="2292350" cy="1155700"/>
                <a:chOff x="9683750" y="3403600"/>
                <a:chExt cx="2292350" cy="1155700"/>
              </a:xfrm>
            </p:grpSpPr>
            <p:sp>
              <p:nvSpPr>
                <p:cNvPr id="15" name="Rounded Rectangle 14"/>
                <p:cNvSpPr/>
                <p:nvPr/>
              </p:nvSpPr>
              <p:spPr>
                <a:xfrm>
                  <a:off x="9683750" y="34036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latin typeface="Helvetica" charset="0"/>
                    <a:ea typeface="Helvetica" charset="0"/>
                    <a:cs typeface="Helvetica" charset="0"/>
                  </a:endParaRPr>
                </a:p>
              </p:txBody>
            </p:sp>
            <p:sp>
              <p:nvSpPr>
                <p:cNvPr id="16" name="Rounded Rectangle 15"/>
                <p:cNvSpPr/>
                <p:nvPr/>
              </p:nvSpPr>
              <p:spPr>
                <a:xfrm>
                  <a:off x="9836150" y="35560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latin typeface="Helvetica" charset="0"/>
                    <a:ea typeface="Helvetica" charset="0"/>
                    <a:cs typeface="Helvetica" charset="0"/>
                  </a:endParaRPr>
                </a:p>
              </p:txBody>
            </p:sp>
            <p:sp>
              <p:nvSpPr>
                <p:cNvPr id="17" name="Rounded Rectangle 16"/>
                <p:cNvSpPr/>
                <p:nvPr/>
              </p:nvSpPr>
              <p:spPr>
                <a:xfrm>
                  <a:off x="9988550" y="37084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latin typeface="Helvetica" charset="0"/>
                    <a:ea typeface="Helvetica" charset="0"/>
                    <a:cs typeface="Helvetica" charset="0"/>
                  </a:endParaRPr>
                </a:p>
              </p:txBody>
            </p:sp>
            <p:sp>
              <p:nvSpPr>
                <p:cNvPr id="18" name="Rounded Rectangle 17"/>
                <p:cNvSpPr/>
                <p:nvPr/>
              </p:nvSpPr>
              <p:spPr>
                <a:xfrm>
                  <a:off x="10140950" y="38608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latin typeface="Helvetica" charset="0"/>
                      <a:ea typeface="Helvetica" charset="0"/>
                      <a:cs typeface="Helvetica" charset="0"/>
                    </a:rPr>
                    <a:t>Memory </a:t>
                  </a:r>
                </a:p>
                <a:p>
                  <a:pPr algn="ctr"/>
                  <a:r>
                    <a:rPr lang="en-US" dirty="0" smtClean="0">
                      <a:latin typeface="Helvetica" charset="0"/>
                      <a:ea typeface="Helvetica" charset="0"/>
                      <a:cs typeface="Helvetica" charset="0"/>
                    </a:rPr>
                    <a:t>(GDDR)</a:t>
                  </a:r>
                  <a:endParaRPr lang="en-US" dirty="0">
                    <a:latin typeface="Helvetica" charset="0"/>
                    <a:ea typeface="Helvetica" charset="0"/>
                    <a:cs typeface="Helvetica" charset="0"/>
                  </a:endParaRPr>
                </a:p>
              </p:txBody>
            </p:sp>
          </p:grpSp>
          <p:sp>
            <p:nvSpPr>
              <p:cNvPr id="19" name="Left-Right Arrow 18"/>
              <p:cNvSpPr/>
              <p:nvPr/>
            </p:nvSpPr>
            <p:spPr>
              <a:xfrm>
                <a:off x="8388350" y="3708400"/>
                <a:ext cx="1174750" cy="469900"/>
              </a:xfrm>
              <a:prstGeom prst="leftRightArrow">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latin typeface="Helvetica" charset="0"/>
                  <a:ea typeface="Helvetica" charset="0"/>
                  <a:cs typeface="Helvetica" charset="0"/>
                </a:endParaRPr>
              </a:p>
            </p:txBody>
          </p:sp>
          <p:grpSp>
            <p:nvGrpSpPr>
              <p:cNvPr id="5" name="Group 4"/>
              <p:cNvGrpSpPr/>
              <p:nvPr/>
            </p:nvGrpSpPr>
            <p:grpSpPr>
              <a:xfrm>
                <a:off x="6553200" y="5549898"/>
                <a:ext cx="2292350" cy="1155700"/>
                <a:chOff x="6553200" y="5549898"/>
                <a:chExt cx="2292350" cy="1155700"/>
              </a:xfrm>
            </p:grpSpPr>
            <p:sp>
              <p:nvSpPr>
                <p:cNvPr id="27" name="Rounded Rectangle 26"/>
                <p:cNvSpPr/>
                <p:nvPr/>
              </p:nvSpPr>
              <p:spPr>
                <a:xfrm>
                  <a:off x="6553200" y="5549898"/>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28" name="Rounded Rectangle 27"/>
                <p:cNvSpPr/>
                <p:nvPr/>
              </p:nvSpPr>
              <p:spPr>
                <a:xfrm>
                  <a:off x="6705600" y="5702298"/>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29" name="Rounded Rectangle 28"/>
                <p:cNvSpPr/>
                <p:nvPr/>
              </p:nvSpPr>
              <p:spPr>
                <a:xfrm>
                  <a:off x="6858000" y="5854698"/>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30" name="Rounded Rectangle 29"/>
                <p:cNvSpPr/>
                <p:nvPr/>
              </p:nvSpPr>
              <p:spPr>
                <a:xfrm>
                  <a:off x="7010400" y="6007098"/>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latin typeface="Helvetica" charset="0"/>
                      <a:ea typeface="Helvetica" charset="0"/>
                      <a:cs typeface="Helvetica" charset="0"/>
                    </a:rPr>
                    <a:t>Memory</a:t>
                  </a:r>
                </a:p>
                <a:p>
                  <a:pPr algn="ctr"/>
                  <a:r>
                    <a:rPr lang="en-US" dirty="0" smtClean="0">
                      <a:latin typeface="Helvetica" charset="0"/>
                      <a:ea typeface="Helvetica" charset="0"/>
                      <a:cs typeface="Helvetica" charset="0"/>
                    </a:rPr>
                    <a:t>(DDR)</a:t>
                  </a:r>
                  <a:endParaRPr lang="en-US" dirty="0">
                    <a:latin typeface="Helvetica" charset="0"/>
                    <a:ea typeface="Helvetica" charset="0"/>
                    <a:cs typeface="Helvetica" charset="0"/>
                  </a:endParaRPr>
                </a:p>
              </p:txBody>
            </p:sp>
          </p:grpSp>
          <p:sp>
            <p:nvSpPr>
              <p:cNvPr id="31" name="Up-Down Arrow 30"/>
              <p:cNvSpPr/>
              <p:nvPr/>
            </p:nvSpPr>
            <p:spPr>
              <a:xfrm>
                <a:off x="7346952" y="4813299"/>
                <a:ext cx="342900" cy="685798"/>
              </a:xfrm>
              <a:prstGeom prst="upDownArrow">
                <a:avLst>
                  <a:gd name="adj1" fmla="val 57407"/>
                  <a:gd name="adj2" fmla="val 50000"/>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latin typeface="Helvetica" charset="0"/>
                  <a:ea typeface="Helvetica" charset="0"/>
                  <a:cs typeface="Helvetica" charset="0"/>
                </a:endParaRPr>
              </a:p>
            </p:txBody>
          </p:sp>
        </p:grpSp>
        <p:sp>
          <p:nvSpPr>
            <p:cNvPr id="41" name="TextBox 40"/>
            <p:cNvSpPr txBox="1"/>
            <p:nvPr/>
          </p:nvSpPr>
          <p:spPr>
            <a:xfrm>
              <a:off x="8667750" y="3721894"/>
              <a:ext cx="3346450" cy="954107"/>
            </a:xfrm>
            <a:prstGeom prst="rect">
              <a:avLst/>
            </a:prstGeom>
            <a:noFill/>
          </p:spPr>
          <p:txBody>
            <a:bodyPr wrap="square" rtlCol="0">
              <a:spAutoFit/>
            </a:bodyPr>
            <a:lstStyle/>
            <a:p>
              <a:pPr algn="ctr"/>
              <a:r>
                <a:rPr lang="en-US" sz="2800" dirty="0" smtClean="0">
                  <a:latin typeface="Helvetica" charset="0"/>
                  <a:ea typeface="Helvetica" charset="0"/>
                  <a:cs typeface="Helvetica" charset="0"/>
                </a:rPr>
                <a:t>Different Coherence Domain</a:t>
              </a:r>
              <a:endParaRPr lang="en-US" sz="2800" dirty="0">
                <a:latin typeface="Helvetica" charset="0"/>
                <a:ea typeface="Helvetica" charset="0"/>
                <a:cs typeface="Helvetica" charset="0"/>
              </a:endParaRPr>
            </a:p>
          </p:txBody>
        </p:sp>
        <p:sp>
          <p:nvSpPr>
            <p:cNvPr id="44" name="TextBox 43"/>
            <p:cNvSpPr txBox="1"/>
            <p:nvPr/>
          </p:nvSpPr>
          <p:spPr>
            <a:xfrm>
              <a:off x="9418637" y="1477963"/>
              <a:ext cx="2670175" cy="738664"/>
            </a:xfrm>
            <a:prstGeom prst="rect">
              <a:avLst/>
            </a:prstGeom>
            <a:noFill/>
          </p:spPr>
          <p:txBody>
            <a:bodyPr wrap="square" rtlCol="0">
              <a:spAutoFit/>
            </a:bodyPr>
            <a:lstStyle/>
            <a:p>
              <a:pPr algn="ctr">
                <a:lnSpc>
                  <a:spcPct val="150000"/>
                </a:lnSpc>
              </a:pPr>
              <a:r>
                <a:rPr lang="en-US" sz="2800" dirty="0" smtClean="0">
                  <a:latin typeface="Helvetica" charset="0"/>
                  <a:ea typeface="Helvetica" charset="0"/>
                  <a:cs typeface="Helvetica" charset="0"/>
                </a:rPr>
                <a:t>↑ Bandwidth</a:t>
              </a:r>
            </a:p>
          </p:txBody>
        </p:sp>
      </p:grpSp>
      <p:sp>
        <p:nvSpPr>
          <p:cNvPr id="37" name="TextBox 36"/>
          <p:cNvSpPr txBox="1"/>
          <p:nvPr/>
        </p:nvSpPr>
        <p:spPr>
          <a:xfrm>
            <a:off x="5667131" y="2578244"/>
            <a:ext cx="6526306" cy="2062103"/>
          </a:xfrm>
          <a:prstGeom prst="rect">
            <a:avLst/>
          </a:prstGeom>
          <a:noFill/>
        </p:spPr>
        <p:txBody>
          <a:bodyPr wrap="square" rtlCol="0">
            <a:spAutoFit/>
          </a:bodyPr>
          <a:lstStyle/>
          <a:p>
            <a:pPr algn="ctr"/>
            <a:r>
              <a:rPr lang="en-US" sz="3200" dirty="0" smtClean="0">
                <a:solidFill>
                  <a:srgbClr val="FF0000"/>
                </a:solidFill>
                <a:latin typeface="Helvetica" charset="0"/>
                <a:ea typeface="Helvetica" charset="0"/>
                <a:cs typeface="Helvetica" charset="0"/>
              </a:rPr>
              <a:t>Opportunity:</a:t>
            </a:r>
          </a:p>
          <a:p>
            <a:pPr algn="ctr"/>
            <a:r>
              <a:rPr lang="en-US" sz="3200" dirty="0" smtClean="0">
                <a:solidFill>
                  <a:srgbClr val="FF0000"/>
                </a:solidFill>
                <a:latin typeface="Helvetica" charset="0"/>
                <a:ea typeface="Helvetica" charset="0"/>
                <a:cs typeface="Helvetica" charset="0"/>
              </a:rPr>
              <a:t>Simplify GPU programming</a:t>
            </a:r>
          </a:p>
          <a:p>
            <a:pPr algn="ctr"/>
            <a:r>
              <a:rPr lang="en-US" sz="3200" dirty="0" smtClean="0">
                <a:solidFill>
                  <a:srgbClr val="FF0000"/>
                </a:solidFill>
                <a:latin typeface="Helvetica" charset="0"/>
                <a:ea typeface="Helvetica" charset="0"/>
                <a:cs typeface="Helvetica" charset="0"/>
              </a:rPr>
              <a:t> </a:t>
            </a:r>
          </a:p>
          <a:p>
            <a:pPr algn="ctr"/>
            <a:r>
              <a:rPr lang="en-US" sz="3200" dirty="0" smtClean="0">
                <a:solidFill>
                  <a:srgbClr val="FF0000"/>
                </a:solidFill>
                <a:latin typeface="Helvetica" charset="0"/>
                <a:ea typeface="Helvetica" charset="0"/>
                <a:cs typeface="Helvetica" charset="0"/>
              </a:rPr>
              <a:t>without sacrificing performance</a:t>
            </a:r>
          </a:p>
        </p:txBody>
      </p:sp>
    </p:spTree>
    <p:extLst>
      <p:ext uri="{BB962C8B-B14F-4D97-AF65-F5344CB8AC3E}">
        <p14:creationId xmlns:p14="http://schemas.microsoft.com/office/powerpoint/2010/main" val="30688032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Content Placeholder 4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60179" y="1793901"/>
            <a:ext cx="6431820" cy="4905626"/>
          </a:xfrm>
        </p:spPr>
      </p:pic>
      <p:sp>
        <p:nvSpPr>
          <p:cNvPr id="2" name="Title 1"/>
          <p:cNvSpPr>
            <a:spLocks noGrp="1"/>
          </p:cNvSpPr>
          <p:nvPr>
            <p:ph type="title"/>
          </p:nvPr>
        </p:nvSpPr>
        <p:spPr/>
        <p:txBody>
          <a:bodyPr/>
          <a:lstStyle/>
          <a:p>
            <a:r>
              <a:rPr lang="en-US" dirty="0" smtClean="0"/>
              <a:t>Promiscuous Read-only Caching</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30</a:t>
            </a:fld>
            <a:endParaRPr lang="en-US" dirty="0"/>
          </a:p>
        </p:txBody>
      </p:sp>
      <p:grpSp>
        <p:nvGrpSpPr>
          <p:cNvPr id="39" name="Group 38"/>
          <p:cNvGrpSpPr/>
          <p:nvPr/>
        </p:nvGrpSpPr>
        <p:grpSpPr>
          <a:xfrm>
            <a:off x="0" y="1354191"/>
            <a:ext cx="12302068" cy="457200"/>
            <a:chOff x="321733" y="1213428"/>
            <a:chExt cx="11533191" cy="457200"/>
          </a:xfrm>
        </p:grpSpPr>
        <p:sp>
          <p:nvSpPr>
            <p:cNvPr id="40" name="Rounded Rectangle 39"/>
            <p:cNvSpPr/>
            <p:nvPr/>
          </p:nvSpPr>
          <p:spPr>
            <a:xfrm>
              <a:off x="321733" y="1213428"/>
              <a:ext cx="11430000" cy="457200"/>
            </a:xfrm>
            <a:prstGeom prst="roundRect">
              <a:avLst/>
            </a:prstGeom>
            <a:solidFill>
              <a:schemeClr val="bg1">
                <a:lumMod val="85000"/>
              </a:schemeClr>
            </a:solidFill>
            <a:ln w="6350" cmpd="sng">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41" name="TextBox 40"/>
            <p:cNvSpPr txBox="1"/>
            <p:nvPr/>
          </p:nvSpPr>
          <p:spPr>
            <a:xfrm>
              <a:off x="321733" y="1254715"/>
              <a:ext cx="31242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CPU caches all memory</a:t>
              </a:r>
            </a:p>
          </p:txBody>
        </p:sp>
        <p:sp>
          <p:nvSpPr>
            <p:cNvPr id="42" name="TextBox 41"/>
            <p:cNvSpPr txBox="1"/>
            <p:nvPr/>
          </p:nvSpPr>
          <p:spPr>
            <a:xfrm>
              <a:off x="6597124" y="1254715"/>
              <a:ext cx="52578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caches GPU-memory if CPU not caching</a:t>
              </a:r>
            </a:p>
          </p:txBody>
        </p:sp>
        <p:sp>
          <p:nvSpPr>
            <p:cNvPr id="43" name="TextBox 42"/>
            <p:cNvSpPr txBox="1"/>
            <p:nvPr/>
          </p:nvSpPr>
          <p:spPr>
            <a:xfrm>
              <a:off x="3025723" y="1254715"/>
              <a:ext cx="38100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never caches CPU-memory</a:t>
              </a:r>
            </a:p>
          </p:txBody>
        </p:sp>
      </p:grpSp>
      <p:grpSp>
        <p:nvGrpSpPr>
          <p:cNvPr id="3" name="Group 2"/>
          <p:cNvGrpSpPr/>
          <p:nvPr/>
        </p:nvGrpSpPr>
        <p:grpSpPr>
          <a:xfrm>
            <a:off x="-40555" y="2297671"/>
            <a:ext cx="5716395" cy="3607726"/>
            <a:chOff x="-40555" y="2297671"/>
            <a:chExt cx="5716395" cy="3607726"/>
          </a:xfrm>
        </p:grpSpPr>
        <p:sp>
          <p:nvSpPr>
            <p:cNvPr id="77" name="TextBox 76"/>
            <p:cNvSpPr txBox="1"/>
            <p:nvPr/>
          </p:nvSpPr>
          <p:spPr>
            <a:xfrm>
              <a:off x="2381" y="2574560"/>
              <a:ext cx="1622758" cy="523220"/>
            </a:xfrm>
            <a:prstGeom prst="rect">
              <a:avLst/>
            </a:prstGeom>
            <a:noFill/>
          </p:spPr>
          <p:txBody>
            <a:bodyPr wrap="square" rtlCol="0">
              <a:spAutoFit/>
            </a:bodyPr>
            <a:lstStyle/>
            <a:p>
              <a:pPr algn="ctr"/>
              <a:r>
                <a:rPr lang="en-US" sz="1400" dirty="0" smtClean="0"/>
                <a:t>Reduces DDR traffic from the GPU</a:t>
              </a:r>
              <a:endParaRPr lang="en-US" sz="1400" dirty="0"/>
            </a:p>
          </p:txBody>
        </p:sp>
        <p:sp>
          <p:nvSpPr>
            <p:cNvPr id="78" name="TextBox 77"/>
            <p:cNvSpPr txBox="1"/>
            <p:nvPr/>
          </p:nvSpPr>
          <p:spPr>
            <a:xfrm>
              <a:off x="0" y="5182345"/>
              <a:ext cx="1354975" cy="523220"/>
            </a:xfrm>
            <a:prstGeom prst="rect">
              <a:avLst/>
            </a:prstGeom>
            <a:noFill/>
          </p:spPr>
          <p:txBody>
            <a:bodyPr wrap="square" rtlCol="0">
              <a:spAutoFit/>
            </a:bodyPr>
            <a:lstStyle/>
            <a:p>
              <a:pPr algn="ctr"/>
              <a:r>
                <a:rPr lang="en-US" sz="1400" dirty="0" smtClean="0"/>
                <a:t>Coalesces GPU </a:t>
              </a:r>
              <a:br>
                <a:rPr lang="en-US" sz="1400" dirty="0" smtClean="0"/>
              </a:br>
              <a:r>
                <a:rPr lang="en-US" sz="1400" dirty="0" smtClean="0"/>
                <a:t>requests to DDR</a:t>
              </a:r>
              <a:endParaRPr lang="en-US" sz="1400" dirty="0"/>
            </a:p>
          </p:txBody>
        </p:sp>
        <p:sp>
          <p:nvSpPr>
            <p:cNvPr id="79" name="Rounded Rectangle 78"/>
            <p:cNvSpPr/>
            <p:nvPr/>
          </p:nvSpPr>
          <p:spPr>
            <a:xfrm>
              <a:off x="1838849" y="2395894"/>
              <a:ext cx="1596806" cy="838200"/>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80" name="Rounded Rectangle 79"/>
            <p:cNvSpPr/>
            <p:nvPr/>
          </p:nvSpPr>
          <p:spPr>
            <a:xfrm>
              <a:off x="1844489" y="4571551"/>
              <a:ext cx="1804665" cy="1333846"/>
            </a:xfrm>
            <a:prstGeom prst="roundRect">
              <a:avLst/>
            </a:prstGeom>
            <a:noFill/>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b="1" dirty="0" smtClean="0">
                <a:solidFill>
                  <a:srgbClr val="000000"/>
                </a:solidFill>
              </a:endParaRPr>
            </a:p>
            <a:p>
              <a:pPr algn="ctr"/>
              <a:endParaRPr lang="en-US" sz="1200" b="1" dirty="0" smtClean="0">
                <a:solidFill>
                  <a:srgbClr val="000000"/>
                </a:solidFill>
              </a:endParaRPr>
            </a:p>
            <a:p>
              <a:pPr algn="ctr"/>
              <a:endParaRPr lang="en-US" sz="1200" b="1" dirty="0">
                <a:solidFill>
                  <a:srgbClr val="000000"/>
                </a:solidFill>
              </a:endParaRPr>
            </a:p>
          </p:txBody>
        </p:sp>
        <p:sp>
          <p:nvSpPr>
            <p:cNvPr id="81" name="Up-Down Arrow 80"/>
            <p:cNvSpPr/>
            <p:nvPr/>
          </p:nvSpPr>
          <p:spPr>
            <a:xfrm>
              <a:off x="2255747" y="3251104"/>
              <a:ext cx="294404" cy="1328570"/>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82" name="Rounded Rectangle 81"/>
            <p:cNvSpPr/>
            <p:nvPr/>
          </p:nvSpPr>
          <p:spPr>
            <a:xfrm>
              <a:off x="1936707" y="2877735"/>
              <a:ext cx="849518" cy="30479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Directory</a:t>
              </a:r>
              <a:endParaRPr lang="en-US" sz="1200" b="1" dirty="0">
                <a:solidFill>
                  <a:srgbClr val="000000"/>
                </a:solidFill>
              </a:endParaRPr>
            </a:p>
          </p:txBody>
        </p:sp>
        <p:sp>
          <p:nvSpPr>
            <p:cNvPr id="83" name="Rounded Rectangle 82"/>
            <p:cNvSpPr/>
            <p:nvPr/>
          </p:nvSpPr>
          <p:spPr>
            <a:xfrm>
              <a:off x="1945528" y="2466933"/>
              <a:ext cx="849518"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smtClean="0">
                  <a:solidFill>
                    <a:srgbClr val="000000"/>
                  </a:solidFill>
                </a:rPr>
                <a:t>CPUs</a:t>
              </a:r>
              <a:endParaRPr lang="en-US" sz="1200" b="1" dirty="0">
                <a:solidFill>
                  <a:srgbClr val="000000"/>
                </a:solidFill>
              </a:endParaRPr>
            </a:p>
          </p:txBody>
        </p:sp>
        <p:sp>
          <p:nvSpPr>
            <p:cNvPr id="84" name="Rounded Rectangle 83"/>
            <p:cNvSpPr/>
            <p:nvPr/>
          </p:nvSpPr>
          <p:spPr>
            <a:xfrm rot="16200000">
              <a:off x="2813762" y="2612384"/>
              <a:ext cx="609597" cy="42581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Client Cache</a:t>
              </a:r>
              <a:endParaRPr lang="en-US" sz="1200" b="1" dirty="0">
                <a:solidFill>
                  <a:srgbClr val="000000"/>
                </a:solidFill>
              </a:endParaRPr>
            </a:p>
          </p:txBody>
        </p:sp>
        <p:sp>
          <p:nvSpPr>
            <p:cNvPr id="85" name="Up-Down Arrow 84"/>
            <p:cNvSpPr/>
            <p:nvPr/>
          </p:nvSpPr>
          <p:spPr>
            <a:xfrm rot="5400000">
              <a:off x="3741596" y="2466280"/>
              <a:ext cx="199317" cy="668147"/>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86" name="Rounded Rectangle 85"/>
            <p:cNvSpPr/>
            <p:nvPr/>
          </p:nvSpPr>
          <p:spPr>
            <a:xfrm>
              <a:off x="2058154" y="5089757"/>
              <a:ext cx="851631" cy="403425"/>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Request </a:t>
              </a:r>
              <a:r>
                <a:rPr lang="en-US" sz="1200" b="1" dirty="0" err="1" smtClean="0">
                  <a:solidFill>
                    <a:srgbClr val="000000"/>
                  </a:solidFill>
                </a:rPr>
                <a:t>Coalescer</a:t>
              </a:r>
              <a:endParaRPr lang="en-US" sz="1200" b="1" dirty="0">
                <a:solidFill>
                  <a:srgbClr val="000000"/>
                </a:solidFill>
              </a:endParaRPr>
            </a:p>
          </p:txBody>
        </p:sp>
        <p:cxnSp>
          <p:nvCxnSpPr>
            <p:cNvPr id="87" name="Straight Arrow Connector 86"/>
            <p:cNvCxnSpPr/>
            <p:nvPr/>
          </p:nvCxnSpPr>
          <p:spPr>
            <a:xfrm>
              <a:off x="1298923" y="5398875"/>
              <a:ext cx="759231" cy="6895"/>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sp>
          <p:nvSpPr>
            <p:cNvPr id="88" name="TextBox 87"/>
            <p:cNvSpPr txBox="1"/>
            <p:nvPr/>
          </p:nvSpPr>
          <p:spPr>
            <a:xfrm>
              <a:off x="2407877" y="3346699"/>
              <a:ext cx="3267963" cy="523220"/>
            </a:xfrm>
            <a:prstGeom prst="rect">
              <a:avLst/>
            </a:prstGeom>
            <a:noFill/>
          </p:spPr>
          <p:txBody>
            <a:bodyPr wrap="square" rtlCol="0">
              <a:spAutoFit/>
            </a:bodyPr>
            <a:lstStyle/>
            <a:p>
              <a:pPr marL="285750" indent="-192024">
                <a:buFont typeface="Wingdings" charset="2"/>
                <a:buChar char="§"/>
              </a:pPr>
              <a:r>
                <a:rPr lang="en-US" sz="1400" b="1" dirty="0" smtClean="0"/>
                <a:t>CPU/GPU reads DDR: </a:t>
              </a:r>
            </a:p>
            <a:p>
              <a:pPr marL="93726"/>
              <a:r>
                <a:rPr lang="en-US" sz="1400" b="1" dirty="0"/>
                <a:t> </a:t>
              </a:r>
              <a:r>
                <a:rPr lang="en-US" sz="1400" b="1" dirty="0" smtClean="0"/>
                <a:t>    </a:t>
              </a:r>
              <a:r>
                <a:rPr lang="en-US" sz="1400" dirty="0" smtClean="0"/>
                <a:t>GPU caches until 1</a:t>
              </a:r>
              <a:r>
                <a:rPr lang="en-US" sz="1400" baseline="30000" dirty="0" smtClean="0"/>
                <a:t>st</a:t>
              </a:r>
              <a:r>
                <a:rPr lang="en-US" sz="1400" dirty="0" smtClean="0"/>
                <a:t> write to the page</a:t>
              </a:r>
              <a:endParaRPr lang="en-US" sz="1400" dirty="0"/>
            </a:p>
          </p:txBody>
        </p:sp>
        <p:sp>
          <p:nvSpPr>
            <p:cNvPr id="89" name="TextBox 88"/>
            <p:cNvSpPr txBox="1"/>
            <p:nvPr/>
          </p:nvSpPr>
          <p:spPr>
            <a:xfrm>
              <a:off x="2407877" y="3836654"/>
              <a:ext cx="3144721" cy="738664"/>
            </a:xfrm>
            <a:prstGeom prst="rect">
              <a:avLst/>
            </a:prstGeom>
            <a:noFill/>
          </p:spPr>
          <p:txBody>
            <a:bodyPr wrap="square" rtlCol="0">
              <a:spAutoFit/>
            </a:bodyPr>
            <a:lstStyle/>
            <a:p>
              <a:pPr marL="285750" indent="-192024">
                <a:buFont typeface="Wingdings" charset="2"/>
                <a:buChar char="§"/>
              </a:pPr>
              <a:r>
                <a:rPr lang="en-US" sz="1400" b="1" dirty="0" smtClean="0"/>
                <a:t>CPU/GPU writes DDR:</a:t>
              </a:r>
            </a:p>
            <a:p>
              <a:pPr marL="93726"/>
              <a:r>
                <a:rPr lang="en-US" sz="1400" dirty="0" smtClean="0"/>
                <a:t>     Flush read-only pages in GPU caches</a:t>
              </a:r>
            </a:p>
            <a:p>
              <a:pPr marL="93726"/>
              <a:r>
                <a:rPr lang="en-US" sz="1400" dirty="0"/>
                <a:t> </a:t>
              </a:r>
              <a:r>
                <a:rPr lang="en-US" sz="1400" dirty="0" smtClean="0"/>
                <a:t>    and updates page level protection</a:t>
              </a:r>
            </a:p>
          </p:txBody>
        </p:sp>
        <p:sp>
          <p:nvSpPr>
            <p:cNvPr id="90" name="Rounded Rectangle 89"/>
            <p:cNvSpPr/>
            <p:nvPr/>
          </p:nvSpPr>
          <p:spPr>
            <a:xfrm>
              <a:off x="2058154" y="4630713"/>
              <a:ext cx="977514" cy="395405"/>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Read-only Cache</a:t>
              </a:r>
              <a:endParaRPr lang="en-US" sz="1200" b="1" dirty="0">
                <a:solidFill>
                  <a:srgbClr val="000000"/>
                </a:solidFill>
              </a:endParaRPr>
            </a:p>
          </p:txBody>
        </p:sp>
        <p:cxnSp>
          <p:nvCxnSpPr>
            <p:cNvPr id="91" name="Straight Arrow Connector 90"/>
            <p:cNvCxnSpPr/>
            <p:nvPr/>
          </p:nvCxnSpPr>
          <p:spPr>
            <a:xfrm flipV="1">
              <a:off x="1272056" y="2817759"/>
              <a:ext cx="1633598" cy="12378"/>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92" name="Group 91"/>
            <p:cNvGrpSpPr/>
            <p:nvPr/>
          </p:nvGrpSpPr>
          <p:grpSpPr>
            <a:xfrm>
              <a:off x="4259667" y="2537338"/>
              <a:ext cx="1249141" cy="644769"/>
              <a:chOff x="1223198" y="650631"/>
              <a:chExt cx="894139" cy="644769"/>
            </a:xfrm>
          </p:grpSpPr>
          <p:sp>
            <p:nvSpPr>
              <p:cNvPr id="93" name="Rounded Rectangle 92"/>
              <p:cNvSpPr/>
              <p:nvPr/>
            </p:nvSpPr>
            <p:spPr>
              <a:xfrm>
                <a:off x="1223198" y="6506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94" name="Rounded Rectangle 93"/>
              <p:cNvSpPr/>
              <p:nvPr/>
            </p:nvSpPr>
            <p:spPr>
              <a:xfrm>
                <a:off x="1299399" y="7268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95" name="Rounded Rectangle 94"/>
              <p:cNvSpPr/>
              <p:nvPr/>
            </p:nvSpPr>
            <p:spPr>
              <a:xfrm>
                <a:off x="1375599" y="8030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96" name="Rounded Rectangle 95"/>
              <p:cNvSpPr/>
              <p:nvPr/>
            </p:nvSpPr>
            <p:spPr>
              <a:xfrm>
                <a:off x="1451799" y="8792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grpSp>
        <p:sp>
          <p:nvSpPr>
            <p:cNvPr id="97" name="Rounded Rectangle 96"/>
            <p:cNvSpPr/>
            <p:nvPr/>
          </p:nvSpPr>
          <p:spPr>
            <a:xfrm>
              <a:off x="2076404" y="5557204"/>
              <a:ext cx="745177"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a:solidFill>
                    <a:srgbClr val="000000"/>
                  </a:solidFill>
                </a:rPr>
                <a:t>G</a:t>
              </a:r>
              <a:r>
                <a:rPr lang="en-US" sz="1200" b="1" dirty="0" smtClean="0">
                  <a:solidFill>
                    <a:srgbClr val="000000"/>
                  </a:solidFill>
                </a:rPr>
                <a:t>PU</a:t>
              </a:r>
              <a:endParaRPr lang="en-US" sz="1200" b="1" dirty="0">
                <a:solidFill>
                  <a:srgbClr val="000000"/>
                </a:solidFill>
              </a:endParaRPr>
            </a:p>
          </p:txBody>
        </p:sp>
        <p:sp>
          <p:nvSpPr>
            <p:cNvPr id="98" name="Rounded Rectangle 97"/>
            <p:cNvSpPr/>
            <p:nvPr/>
          </p:nvSpPr>
          <p:spPr>
            <a:xfrm rot="16200000">
              <a:off x="1541351" y="3730032"/>
              <a:ext cx="1032856" cy="39593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Variable-size Transfer</a:t>
              </a:r>
              <a:endParaRPr lang="en-US" sz="1200" b="1" dirty="0">
                <a:solidFill>
                  <a:srgbClr val="000000"/>
                </a:solidFill>
              </a:endParaRPr>
            </a:p>
          </p:txBody>
        </p:sp>
        <p:pic>
          <p:nvPicPr>
            <p:cNvPr id="99" name="Picture 98"/>
            <p:cNvPicPr>
              <a:picLocks noChangeAspect="1"/>
            </p:cNvPicPr>
            <p:nvPr/>
          </p:nvPicPr>
          <p:blipFill>
            <a:blip r:embed="rId4"/>
            <a:stretch>
              <a:fillRect/>
            </a:stretch>
          </p:blipFill>
          <p:spPr>
            <a:xfrm>
              <a:off x="3689709" y="5089757"/>
              <a:ext cx="569958" cy="268247"/>
            </a:xfrm>
            <a:prstGeom prst="rect">
              <a:avLst/>
            </a:prstGeom>
          </p:spPr>
        </p:pic>
        <p:sp>
          <p:nvSpPr>
            <p:cNvPr id="101" name="TextBox 100"/>
            <p:cNvSpPr txBox="1"/>
            <p:nvPr/>
          </p:nvSpPr>
          <p:spPr>
            <a:xfrm>
              <a:off x="8226" y="4606766"/>
              <a:ext cx="1733540" cy="307777"/>
            </a:xfrm>
            <a:prstGeom prst="rect">
              <a:avLst/>
            </a:prstGeom>
            <a:noFill/>
          </p:spPr>
          <p:txBody>
            <a:bodyPr wrap="square" rtlCol="0">
              <a:spAutoFit/>
            </a:bodyPr>
            <a:lstStyle/>
            <a:p>
              <a:pPr algn="ctr"/>
              <a:r>
                <a:rPr lang="en-US" sz="1400" dirty="0" smtClean="0"/>
                <a:t>Provides safe caching</a:t>
              </a:r>
              <a:endParaRPr lang="en-US" sz="1400" dirty="0"/>
            </a:p>
          </p:txBody>
        </p:sp>
        <p:sp>
          <p:nvSpPr>
            <p:cNvPr id="103" name="TextBox 102"/>
            <p:cNvSpPr txBox="1"/>
            <p:nvPr/>
          </p:nvSpPr>
          <p:spPr>
            <a:xfrm>
              <a:off x="-1242" y="3621303"/>
              <a:ext cx="1841218" cy="523220"/>
            </a:xfrm>
            <a:prstGeom prst="rect">
              <a:avLst/>
            </a:prstGeom>
            <a:noFill/>
          </p:spPr>
          <p:txBody>
            <a:bodyPr wrap="square" rtlCol="0">
              <a:spAutoFit/>
            </a:bodyPr>
            <a:lstStyle/>
            <a:p>
              <a:pPr algn="ctr"/>
              <a:r>
                <a:rPr lang="en-US" sz="1400" dirty="0" smtClean="0"/>
                <a:t>Improves CPU-GPU</a:t>
              </a:r>
              <a:br>
                <a:rPr lang="en-US" sz="1400" dirty="0" smtClean="0"/>
              </a:br>
              <a:r>
                <a:rPr lang="en-US" sz="1400" dirty="0" smtClean="0"/>
                <a:t>interconnect efficiency</a:t>
              </a:r>
              <a:endParaRPr lang="en-US" sz="1400" dirty="0"/>
            </a:p>
          </p:txBody>
        </p:sp>
        <p:sp>
          <p:nvSpPr>
            <p:cNvPr id="105" name="TextBox 104"/>
            <p:cNvSpPr txBox="1"/>
            <p:nvPr/>
          </p:nvSpPr>
          <p:spPr>
            <a:xfrm>
              <a:off x="-40555" y="4941787"/>
              <a:ext cx="401910" cy="400110"/>
            </a:xfrm>
            <a:prstGeom prst="rect">
              <a:avLst/>
            </a:prstGeom>
            <a:noFill/>
          </p:spPr>
          <p:txBody>
            <a:bodyPr wrap="square" rtlCol="0">
              <a:spAutoFit/>
            </a:bodyPr>
            <a:lstStyle/>
            <a:p>
              <a:r>
                <a:rPr lang="en-US" sz="2000" dirty="0" smtClean="0">
                  <a:latin typeface="Wingdings 2" charset="2"/>
                  <a:cs typeface="Wingdings 2" charset="2"/>
                </a:rPr>
                <a:t>u</a:t>
              </a:r>
              <a:endParaRPr lang="en-US" sz="2000" dirty="0">
                <a:latin typeface="Wingdings 2" charset="2"/>
                <a:cs typeface="Wingdings 2" charset="2"/>
              </a:endParaRPr>
            </a:p>
          </p:txBody>
        </p:sp>
        <p:sp>
          <p:nvSpPr>
            <p:cNvPr id="106" name="TextBox 105"/>
            <p:cNvSpPr txBox="1"/>
            <p:nvPr/>
          </p:nvSpPr>
          <p:spPr>
            <a:xfrm>
              <a:off x="-18846" y="3406154"/>
              <a:ext cx="351868" cy="400110"/>
            </a:xfrm>
            <a:prstGeom prst="rect">
              <a:avLst/>
            </a:prstGeom>
            <a:noFill/>
          </p:spPr>
          <p:txBody>
            <a:bodyPr wrap="square" rtlCol="0">
              <a:spAutoFit/>
            </a:bodyPr>
            <a:lstStyle/>
            <a:p>
              <a:r>
                <a:rPr lang="en-US" sz="2000" dirty="0" smtClean="0">
                  <a:latin typeface="Wingdings 2" charset="2"/>
                  <a:cs typeface="Wingdings 2" charset="2"/>
                </a:rPr>
                <a:t>w</a:t>
              </a:r>
              <a:endParaRPr lang="en-US" sz="2000" dirty="0">
                <a:latin typeface="Wingdings 2" charset="2"/>
                <a:cs typeface="Wingdings 2" charset="2"/>
              </a:endParaRPr>
            </a:p>
          </p:txBody>
        </p:sp>
        <p:sp>
          <p:nvSpPr>
            <p:cNvPr id="107" name="TextBox 106"/>
            <p:cNvSpPr txBox="1"/>
            <p:nvPr/>
          </p:nvSpPr>
          <p:spPr>
            <a:xfrm>
              <a:off x="-5149" y="2297671"/>
              <a:ext cx="375457" cy="400110"/>
            </a:xfrm>
            <a:prstGeom prst="rect">
              <a:avLst/>
            </a:prstGeom>
            <a:noFill/>
          </p:spPr>
          <p:txBody>
            <a:bodyPr wrap="square" rtlCol="0">
              <a:spAutoFit/>
            </a:bodyPr>
            <a:lstStyle/>
            <a:p>
              <a:r>
                <a:rPr lang="en-US" sz="2000" dirty="0" smtClean="0">
                  <a:latin typeface="Wingdings 2" charset="2"/>
                  <a:cs typeface="Wingdings 2" charset="2"/>
                </a:rPr>
                <a:t>v</a:t>
              </a:r>
              <a:endParaRPr lang="en-US" sz="2000" dirty="0">
                <a:latin typeface="Wingdings 2" charset="2"/>
                <a:cs typeface="Wingdings 2" charset="2"/>
              </a:endParaRPr>
            </a:p>
          </p:txBody>
        </p:sp>
        <p:sp>
          <p:nvSpPr>
            <p:cNvPr id="108" name="TextBox 107"/>
            <p:cNvSpPr txBox="1"/>
            <p:nvPr/>
          </p:nvSpPr>
          <p:spPr>
            <a:xfrm>
              <a:off x="-22390" y="4371496"/>
              <a:ext cx="409937" cy="400110"/>
            </a:xfrm>
            <a:prstGeom prst="rect">
              <a:avLst/>
            </a:prstGeom>
            <a:noFill/>
          </p:spPr>
          <p:txBody>
            <a:bodyPr wrap="square" rtlCol="0">
              <a:spAutoFit/>
            </a:bodyPr>
            <a:lstStyle/>
            <a:p>
              <a:r>
                <a:rPr lang="en-US" sz="2000" dirty="0" smtClean="0">
                  <a:latin typeface="Wingdings 2" charset="2"/>
                  <a:cs typeface="Wingdings 2" charset="2"/>
                </a:rPr>
                <a:t>x</a:t>
              </a:r>
              <a:endParaRPr lang="en-US" sz="2000" dirty="0">
                <a:latin typeface="Wingdings 2" charset="2"/>
                <a:cs typeface="Wingdings 2" charset="2"/>
              </a:endParaRPr>
            </a:p>
          </p:txBody>
        </p:sp>
        <p:sp>
          <p:nvSpPr>
            <p:cNvPr id="109" name="Rounded Rectangle 108"/>
            <p:cNvSpPr/>
            <p:nvPr/>
          </p:nvSpPr>
          <p:spPr>
            <a:xfrm rot="16200000">
              <a:off x="2895156" y="5027176"/>
              <a:ext cx="890713" cy="42671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Remote Directory</a:t>
              </a:r>
              <a:endParaRPr lang="en-US" sz="1200" b="1" dirty="0">
                <a:solidFill>
                  <a:srgbClr val="000000"/>
                </a:solidFill>
              </a:endParaRPr>
            </a:p>
          </p:txBody>
        </p:sp>
        <p:cxnSp>
          <p:nvCxnSpPr>
            <p:cNvPr id="111" name="Straight Arrow Connector 110"/>
            <p:cNvCxnSpPr/>
            <p:nvPr/>
          </p:nvCxnSpPr>
          <p:spPr>
            <a:xfrm>
              <a:off x="1272263" y="4903222"/>
              <a:ext cx="759231" cy="6895"/>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112" name="Group 111"/>
            <p:cNvGrpSpPr/>
            <p:nvPr/>
          </p:nvGrpSpPr>
          <p:grpSpPr>
            <a:xfrm>
              <a:off x="4275191" y="4772329"/>
              <a:ext cx="1324548" cy="819641"/>
              <a:chOff x="2362200" y="4114800"/>
              <a:chExt cx="1324548" cy="819641"/>
            </a:xfrm>
          </p:grpSpPr>
          <p:sp>
            <p:nvSpPr>
              <p:cNvPr id="113" name="Rounded Rectangle 112"/>
              <p:cNvSpPr/>
              <p:nvPr/>
            </p:nvSpPr>
            <p:spPr>
              <a:xfrm>
                <a:off x="2362200" y="41148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14" name="Rounded Rectangle 113"/>
              <p:cNvSpPr/>
              <p:nvPr/>
            </p:nvSpPr>
            <p:spPr>
              <a:xfrm>
                <a:off x="2415520" y="4158798"/>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15" name="Rounded Rectangle 114"/>
              <p:cNvSpPr/>
              <p:nvPr/>
            </p:nvSpPr>
            <p:spPr>
              <a:xfrm>
                <a:off x="2465073" y="42164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16" name="Rounded Rectangle 115"/>
              <p:cNvSpPr/>
              <p:nvPr/>
            </p:nvSpPr>
            <p:spPr>
              <a:xfrm>
                <a:off x="2526042" y="4279476"/>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17" name="Rounded Rectangle 116"/>
              <p:cNvSpPr/>
              <p:nvPr/>
            </p:nvSpPr>
            <p:spPr>
              <a:xfrm>
                <a:off x="2569961" y="43307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18" name="Rounded Rectangle 117"/>
              <p:cNvSpPr/>
              <p:nvPr/>
            </p:nvSpPr>
            <p:spPr>
              <a:xfrm>
                <a:off x="2630609" y="4381414"/>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19" name="Rounded Rectangle 118"/>
              <p:cNvSpPr/>
              <p:nvPr/>
            </p:nvSpPr>
            <p:spPr>
              <a:xfrm>
                <a:off x="2679773" y="444186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20" name="Rounded Rectangle 119"/>
              <p:cNvSpPr/>
              <p:nvPr/>
            </p:nvSpPr>
            <p:spPr>
              <a:xfrm>
                <a:off x="2726629" y="450264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grpSp>
      </p:grpSp>
    </p:spTree>
    <p:extLst>
      <p:ext uri="{BB962C8B-B14F-4D97-AF65-F5344CB8AC3E}">
        <p14:creationId xmlns:p14="http://schemas.microsoft.com/office/powerpoint/2010/main" val="14321407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Selective Caching In A Nutshell</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31</a:t>
            </a:fld>
            <a:endParaRPr lang="en-US" dirty="0"/>
          </a:p>
        </p:txBody>
      </p:sp>
      <p:grpSp>
        <p:nvGrpSpPr>
          <p:cNvPr id="6" name="Group 5"/>
          <p:cNvGrpSpPr/>
          <p:nvPr/>
        </p:nvGrpSpPr>
        <p:grpSpPr>
          <a:xfrm>
            <a:off x="0" y="1354191"/>
            <a:ext cx="12302068" cy="457200"/>
            <a:chOff x="321733" y="1213428"/>
            <a:chExt cx="11533191" cy="457200"/>
          </a:xfrm>
        </p:grpSpPr>
        <p:sp>
          <p:nvSpPr>
            <p:cNvPr id="8" name="Rounded Rectangle 7"/>
            <p:cNvSpPr/>
            <p:nvPr/>
          </p:nvSpPr>
          <p:spPr>
            <a:xfrm>
              <a:off x="321733" y="1213428"/>
              <a:ext cx="11430000" cy="457200"/>
            </a:xfrm>
            <a:prstGeom prst="roundRect">
              <a:avLst/>
            </a:prstGeom>
            <a:solidFill>
              <a:schemeClr val="bg1">
                <a:lumMod val="85000"/>
              </a:schemeClr>
            </a:solidFill>
            <a:ln w="6350" cmpd="sng">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9" name="TextBox 8"/>
            <p:cNvSpPr txBox="1"/>
            <p:nvPr/>
          </p:nvSpPr>
          <p:spPr>
            <a:xfrm>
              <a:off x="321733" y="1254715"/>
              <a:ext cx="31242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CPU caches all memory</a:t>
              </a:r>
            </a:p>
          </p:txBody>
        </p:sp>
        <p:sp>
          <p:nvSpPr>
            <p:cNvPr id="10" name="TextBox 9"/>
            <p:cNvSpPr txBox="1"/>
            <p:nvPr/>
          </p:nvSpPr>
          <p:spPr>
            <a:xfrm>
              <a:off x="6597124" y="1254715"/>
              <a:ext cx="52578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caches GPU-memory if CPU not caching</a:t>
              </a:r>
            </a:p>
          </p:txBody>
        </p:sp>
        <p:sp>
          <p:nvSpPr>
            <p:cNvPr id="11" name="TextBox 10"/>
            <p:cNvSpPr txBox="1"/>
            <p:nvPr/>
          </p:nvSpPr>
          <p:spPr>
            <a:xfrm>
              <a:off x="3025723" y="1254715"/>
              <a:ext cx="38100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never caches CPU-memory</a:t>
              </a:r>
            </a:p>
          </p:txBody>
        </p:sp>
      </p:grpSp>
      <p:grpSp>
        <p:nvGrpSpPr>
          <p:cNvPr id="12" name="Group 11"/>
          <p:cNvGrpSpPr/>
          <p:nvPr/>
        </p:nvGrpSpPr>
        <p:grpSpPr>
          <a:xfrm>
            <a:off x="3237801" y="2240088"/>
            <a:ext cx="5716395" cy="3607726"/>
            <a:chOff x="-40555" y="2297671"/>
            <a:chExt cx="5716395" cy="3607726"/>
          </a:xfrm>
        </p:grpSpPr>
        <p:sp>
          <p:nvSpPr>
            <p:cNvPr id="13" name="TextBox 12"/>
            <p:cNvSpPr txBox="1"/>
            <p:nvPr/>
          </p:nvSpPr>
          <p:spPr>
            <a:xfrm>
              <a:off x="2381" y="2574560"/>
              <a:ext cx="1622758" cy="523220"/>
            </a:xfrm>
            <a:prstGeom prst="rect">
              <a:avLst/>
            </a:prstGeom>
            <a:noFill/>
          </p:spPr>
          <p:txBody>
            <a:bodyPr wrap="square" rtlCol="0">
              <a:spAutoFit/>
            </a:bodyPr>
            <a:lstStyle/>
            <a:p>
              <a:pPr algn="ctr"/>
              <a:r>
                <a:rPr lang="en-US" sz="1400" dirty="0" smtClean="0"/>
                <a:t>Reduces DDR traffic from the GPU</a:t>
              </a:r>
              <a:endParaRPr lang="en-US" sz="1400" dirty="0"/>
            </a:p>
          </p:txBody>
        </p:sp>
        <p:sp>
          <p:nvSpPr>
            <p:cNvPr id="14" name="TextBox 13"/>
            <p:cNvSpPr txBox="1"/>
            <p:nvPr/>
          </p:nvSpPr>
          <p:spPr>
            <a:xfrm>
              <a:off x="0" y="5182345"/>
              <a:ext cx="1354975" cy="523220"/>
            </a:xfrm>
            <a:prstGeom prst="rect">
              <a:avLst/>
            </a:prstGeom>
            <a:noFill/>
          </p:spPr>
          <p:txBody>
            <a:bodyPr wrap="square" rtlCol="0">
              <a:spAutoFit/>
            </a:bodyPr>
            <a:lstStyle/>
            <a:p>
              <a:pPr algn="ctr"/>
              <a:r>
                <a:rPr lang="en-US" sz="1400" dirty="0" smtClean="0"/>
                <a:t>Coalesces GPU </a:t>
              </a:r>
              <a:br>
                <a:rPr lang="en-US" sz="1400" dirty="0" smtClean="0"/>
              </a:br>
              <a:r>
                <a:rPr lang="en-US" sz="1400" dirty="0" smtClean="0"/>
                <a:t>requests to DDR</a:t>
              </a:r>
              <a:endParaRPr lang="en-US" sz="1400" dirty="0"/>
            </a:p>
          </p:txBody>
        </p:sp>
        <p:sp>
          <p:nvSpPr>
            <p:cNvPr id="15" name="Rounded Rectangle 14"/>
            <p:cNvSpPr/>
            <p:nvPr/>
          </p:nvSpPr>
          <p:spPr>
            <a:xfrm>
              <a:off x="1838849" y="2395894"/>
              <a:ext cx="1596806" cy="838200"/>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16" name="Rounded Rectangle 15"/>
            <p:cNvSpPr/>
            <p:nvPr/>
          </p:nvSpPr>
          <p:spPr>
            <a:xfrm>
              <a:off x="1844489" y="4571551"/>
              <a:ext cx="1804665" cy="1333846"/>
            </a:xfrm>
            <a:prstGeom prst="roundRect">
              <a:avLst/>
            </a:prstGeom>
            <a:noFill/>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b="1" dirty="0" smtClean="0">
                <a:solidFill>
                  <a:srgbClr val="000000"/>
                </a:solidFill>
              </a:endParaRPr>
            </a:p>
            <a:p>
              <a:pPr algn="ctr"/>
              <a:endParaRPr lang="en-US" sz="1200" b="1" dirty="0" smtClean="0">
                <a:solidFill>
                  <a:srgbClr val="000000"/>
                </a:solidFill>
              </a:endParaRPr>
            </a:p>
            <a:p>
              <a:pPr algn="ctr"/>
              <a:endParaRPr lang="en-US" sz="1200" b="1" dirty="0">
                <a:solidFill>
                  <a:srgbClr val="000000"/>
                </a:solidFill>
              </a:endParaRPr>
            </a:p>
          </p:txBody>
        </p:sp>
        <p:sp>
          <p:nvSpPr>
            <p:cNvPr id="17" name="Up-Down Arrow 16"/>
            <p:cNvSpPr/>
            <p:nvPr/>
          </p:nvSpPr>
          <p:spPr>
            <a:xfrm>
              <a:off x="2255747" y="3251104"/>
              <a:ext cx="294404" cy="1328570"/>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18" name="Rounded Rectangle 17"/>
            <p:cNvSpPr/>
            <p:nvPr/>
          </p:nvSpPr>
          <p:spPr>
            <a:xfrm>
              <a:off x="1936707" y="2877735"/>
              <a:ext cx="849518" cy="30479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Directory</a:t>
              </a:r>
              <a:endParaRPr lang="en-US" sz="1200" b="1" dirty="0">
                <a:solidFill>
                  <a:srgbClr val="000000"/>
                </a:solidFill>
              </a:endParaRPr>
            </a:p>
          </p:txBody>
        </p:sp>
        <p:sp>
          <p:nvSpPr>
            <p:cNvPr id="19" name="Rounded Rectangle 18"/>
            <p:cNvSpPr/>
            <p:nvPr/>
          </p:nvSpPr>
          <p:spPr>
            <a:xfrm>
              <a:off x="1945528" y="2466933"/>
              <a:ext cx="849518"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smtClean="0">
                  <a:solidFill>
                    <a:srgbClr val="000000"/>
                  </a:solidFill>
                </a:rPr>
                <a:t>CPUs</a:t>
              </a:r>
              <a:endParaRPr lang="en-US" sz="1200" b="1" dirty="0">
                <a:solidFill>
                  <a:srgbClr val="000000"/>
                </a:solidFill>
              </a:endParaRPr>
            </a:p>
          </p:txBody>
        </p:sp>
        <p:sp>
          <p:nvSpPr>
            <p:cNvPr id="20" name="Rounded Rectangle 19"/>
            <p:cNvSpPr/>
            <p:nvPr/>
          </p:nvSpPr>
          <p:spPr>
            <a:xfrm rot="16200000">
              <a:off x="2813762" y="2612384"/>
              <a:ext cx="609597" cy="42581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Client Cache</a:t>
              </a:r>
              <a:endParaRPr lang="en-US" sz="1200" b="1" dirty="0">
                <a:solidFill>
                  <a:srgbClr val="000000"/>
                </a:solidFill>
              </a:endParaRPr>
            </a:p>
          </p:txBody>
        </p:sp>
        <p:sp>
          <p:nvSpPr>
            <p:cNvPr id="21" name="Up-Down Arrow 20"/>
            <p:cNvSpPr/>
            <p:nvPr/>
          </p:nvSpPr>
          <p:spPr>
            <a:xfrm rot="5400000">
              <a:off x="3741596" y="2466280"/>
              <a:ext cx="199317" cy="668147"/>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22" name="Rounded Rectangle 21"/>
            <p:cNvSpPr/>
            <p:nvPr/>
          </p:nvSpPr>
          <p:spPr>
            <a:xfrm>
              <a:off x="2058154" y="5089757"/>
              <a:ext cx="851631" cy="403425"/>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Request </a:t>
              </a:r>
              <a:r>
                <a:rPr lang="en-US" sz="1200" b="1" dirty="0" err="1" smtClean="0">
                  <a:solidFill>
                    <a:srgbClr val="000000"/>
                  </a:solidFill>
                </a:rPr>
                <a:t>Coalescer</a:t>
              </a:r>
              <a:endParaRPr lang="en-US" sz="1200" b="1" dirty="0">
                <a:solidFill>
                  <a:srgbClr val="000000"/>
                </a:solidFill>
              </a:endParaRPr>
            </a:p>
          </p:txBody>
        </p:sp>
        <p:cxnSp>
          <p:nvCxnSpPr>
            <p:cNvPr id="23" name="Straight Arrow Connector 22"/>
            <p:cNvCxnSpPr/>
            <p:nvPr/>
          </p:nvCxnSpPr>
          <p:spPr>
            <a:xfrm>
              <a:off x="1298923" y="5398875"/>
              <a:ext cx="759231" cy="6895"/>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2407877" y="3346699"/>
              <a:ext cx="3267963" cy="523220"/>
            </a:xfrm>
            <a:prstGeom prst="rect">
              <a:avLst/>
            </a:prstGeom>
            <a:noFill/>
          </p:spPr>
          <p:txBody>
            <a:bodyPr wrap="square" rtlCol="0">
              <a:spAutoFit/>
            </a:bodyPr>
            <a:lstStyle/>
            <a:p>
              <a:pPr marL="285750" indent="-192024">
                <a:buFont typeface="Wingdings" charset="2"/>
                <a:buChar char="§"/>
              </a:pPr>
              <a:r>
                <a:rPr lang="en-US" sz="1400" b="1" dirty="0" smtClean="0"/>
                <a:t>CPU/GPU reads DDR: </a:t>
              </a:r>
            </a:p>
            <a:p>
              <a:pPr marL="93726"/>
              <a:r>
                <a:rPr lang="en-US" sz="1400" b="1" dirty="0"/>
                <a:t> </a:t>
              </a:r>
              <a:r>
                <a:rPr lang="en-US" sz="1400" b="1" dirty="0" smtClean="0"/>
                <a:t>    </a:t>
              </a:r>
              <a:r>
                <a:rPr lang="en-US" sz="1400" dirty="0" smtClean="0"/>
                <a:t>GPU caches until 1</a:t>
              </a:r>
              <a:r>
                <a:rPr lang="en-US" sz="1400" baseline="30000" dirty="0" smtClean="0"/>
                <a:t>st</a:t>
              </a:r>
              <a:r>
                <a:rPr lang="en-US" sz="1400" dirty="0" smtClean="0"/>
                <a:t> write to the page</a:t>
              </a:r>
              <a:endParaRPr lang="en-US" sz="1400" dirty="0"/>
            </a:p>
          </p:txBody>
        </p:sp>
        <p:sp>
          <p:nvSpPr>
            <p:cNvPr id="25" name="TextBox 24"/>
            <p:cNvSpPr txBox="1"/>
            <p:nvPr/>
          </p:nvSpPr>
          <p:spPr>
            <a:xfrm>
              <a:off x="2407877" y="3836654"/>
              <a:ext cx="3144721" cy="738664"/>
            </a:xfrm>
            <a:prstGeom prst="rect">
              <a:avLst/>
            </a:prstGeom>
            <a:noFill/>
          </p:spPr>
          <p:txBody>
            <a:bodyPr wrap="square" rtlCol="0">
              <a:spAutoFit/>
            </a:bodyPr>
            <a:lstStyle/>
            <a:p>
              <a:pPr marL="285750" indent="-192024">
                <a:buFont typeface="Wingdings" charset="2"/>
                <a:buChar char="§"/>
              </a:pPr>
              <a:r>
                <a:rPr lang="en-US" sz="1400" b="1" dirty="0" smtClean="0"/>
                <a:t>CPU/GPU writes DDR:</a:t>
              </a:r>
            </a:p>
            <a:p>
              <a:pPr marL="93726"/>
              <a:r>
                <a:rPr lang="en-US" sz="1400" dirty="0" smtClean="0"/>
                <a:t>     Flush read-only pages in GPU caches</a:t>
              </a:r>
            </a:p>
            <a:p>
              <a:pPr marL="93726"/>
              <a:r>
                <a:rPr lang="en-US" sz="1400" dirty="0"/>
                <a:t> </a:t>
              </a:r>
              <a:r>
                <a:rPr lang="en-US" sz="1400" dirty="0" smtClean="0"/>
                <a:t>    and updates page level protection</a:t>
              </a:r>
            </a:p>
          </p:txBody>
        </p:sp>
        <p:sp>
          <p:nvSpPr>
            <p:cNvPr id="26" name="Rounded Rectangle 25"/>
            <p:cNvSpPr/>
            <p:nvPr/>
          </p:nvSpPr>
          <p:spPr>
            <a:xfrm>
              <a:off x="2058154" y="4630713"/>
              <a:ext cx="977514" cy="395405"/>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Read-only Cache</a:t>
              </a:r>
              <a:endParaRPr lang="en-US" sz="1200" b="1" dirty="0">
                <a:solidFill>
                  <a:srgbClr val="000000"/>
                </a:solidFill>
              </a:endParaRPr>
            </a:p>
          </p:txBody>
        </p:sp>
        <p:cxnSp>
          <p:nvCxnSpPr>
            <p:cNvPr id="27" name="Straight Arrow Connector 26"/>
            <p:cNvCxnSpPr/>
            <p:nvPr/>
          </p:nvCxnSpPr>
          <p:spPr>
            <a:xfrm flipV="1">
              <a:off x="1272056" y="2817759"/>
              <a:ext cx="1633598" cy="12378"/>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28" name="Group 27"/>
            <p:cNvGrpSpPr/>
            <p:nvPr/>
          </p:nvGrpSpPr>
          <p:grpSpPr>
            <a:xfrm>
              <a:off x="4259667" y="2537338"/>
              <a:ext cx="1249141" cy="644769"/>
              <a:chOff x="1223198" y="650631"/>
              <a:chExt cx="894139" cy="644769"/>
            </a:xfrm>
          </p:grpSpPr>
          <p:sp>
            <p:nvSpPr>
              <p:cNvPr id="50" name="Rounded Rectangle 49"/>
              <p:cNvSpPr/>
              <p:nvPr/>
            </p:nvSpPr>
            <p:spPr>
              <a:xfrm>
                <a:off x="1223198" y="6506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51" name="Rounded Rectangle 50"/>
              <p:cNvSpPr/>
              <p:nvPr/>
            </p:nvSpPr>
            <p:spPr>
              <a:xfrm>
                <a:off x="1299399" y="7268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52" name="Rounded Rectangle 51"/>
              <p:cNvSpPr/>
              <p:nvPr/>
            </p:nvSpPr>
            <p:spPr>
              <a:xfrm>
                <a:off x="1375599" y="8030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53" name="Rounded Rectangle 52"/>
              <p:cNvSpPr/>
              <p:nvPr/>
            </p:nvSpPr>
            <p:spPr>
              <a:xfrm>
                <a:off x="1451799" y="8792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grpSp>
        <p:sp>
          <p:nvSpPr>
            <p:cNvPr id="29" name="Rounded Rectangle 28"/>
            <p:cNvSpPr/>
            <p:nvPr/>
          </p:nvSpPr>
          <p:spPr>
            <a:xfrm>
              <a:off x="2076404" y="5557204"/>
              <a:ext cx="745177"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a:solidFill>
                    <a:srgbClr val="000000"/>
                  </a:solidFill>
                </a:rPr>
                <a:t>G</a:t>
              </a:r>
              <a:r>
                <a:rPr lang="en-US" sz="1200" b="1" dirty="0" smtClean="0">
                  <a:solidFill>
                    <a:srgbClr val="000000"/>
                  </a:solidFill>
                </a:rPr>
                <a:t>PU</a:t>
              </a:r>
              <a:endParaRPr lang="en-US" sz="1200" b="1" dirty="0">
                <a:solidFill>
                  <a:srgbClr val="000000"/>
                </a:solidFill>
              </a:endParaRPr>
            </a:p>
          </p:txBody>
        </p:sp>
        <p:sp>
          <p:nvSpPr>
            <p:cNvPr id="30" name="Rounded Rectangle 29"/>
            <p:cNvSpPr/>
            <p:nvPr/>
          </p:nvSpPr>
          <p:spPr>
            <a:xfrm rot="16200000">
              <a:off x="1541351" y="3730032"/>
              <a:ext cx="1032856" cy="39593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Variable-size Transfer</a:t>
              </a:r>
              <a:endParaRPr lang="en-US" sz="1200" b="1" dirty="0">
                <a:solidFill>
                  <a:srgbClr val="000000"/>
                </a:solidFill>
              </a:endParaRPr>
            </a:p>
          </p:txBody>
        </p:sp>
        <p:pic>
          <p:nvPicPr>
            <p:cNvPr id="31" name="Picture 30"/>
            <p:cNvPicPr>
              <a:picLocks noChangeAspect="1"/>
            </p:cNvPicPr>
            <p:nvPr/>
          </p:nvPicPr>
          <p:blipFill>
            <a:blip r:embed="rId3"/>
            <a:stretch>
              <a:fillRect/>
            </a:stretch>
          </p:blipFill>
          <p:spPr>
            <a:xfrm>
              <a:off x="3689709" y="5089757"/>
              <a:ext cx="569958" cy="268247"/>
            </a:xfrm>
            <a:prstGeom prst="rect">
              <a:avLst/>
            </a:prstGeom>
          </p:spPr>
        </p:pic>
        <p:sp>
          <p:nvSpPr>
            <p:cNvPr id="32" name="TextBox 31"/>
            <p:cNvSpPr txBox="1"/>
            <p:nvPr/>
          </p:nvSpPr>
          <p:spPr>
            <a:xfrm>
              <a:off x="8226" y="4606766"/>
              <a:ext cx="1733540" cy="307777"/>
            </a:xfrm>
            <a:prstGeom prst="rect">
              <a:avLst/>
            </a:prstGeom>
            <a:noFill/>
          </p:spPr>
          <p:txBody>
            <a:bodyPr wrap="square" rtlCol="0">
              <a:spAutoFit/>
            </a:bodyPr>
            <a:lstStyle/>
            <a:p>
              <a:pPr algn="ctr"/>
              <a:r>
                <a:rPr lang="en-US" sz="1400" dirty="0" smtClean="0"/>
                <a:t>Provides safe caching</a:t>
              </a:r>
              <a:endParaRPr lang="en-US" sz="1400" dirty="0"/>
            </a:p>
          </p:txBody>
        </p:sp>
        <p:sp>
          <p:nvSpPr>
            <p:cNvPr id="33" name="TextBox 32"/>
            <p:cNvSpPr txBox="1"/>
            <p:nvPr/>
          </p:nvSpPr>
          <p:spPr>
            <a:xfrm>
              <a:off x="-1242" y="3621303"/>
              <a:ext cx="1841218" cy="523220"/>
            </a:xfrm>
            <a:prstGeom prst="rect">
              <a:avLst/>
            </a:prstGeom>
            <a:noFill/>
          </p:spPr>
          <p:txBody>
            <a:bodyPr wrap="square" rtlCol="0">
              <a:spAutoFit/>
            </a:bodyPr>
            <a:lstStyle/>
            <a:p>
              <a:pPr algn="ctr"/>
              <a:r>
                <a:rPr lang="en-US" sz="1400" dirty="0" smtClean="0"/>
                <a:t>Improves CPU-GPU</a:t>
              </a:r>
              <a:br>
                <a:rPr lang="en-US" sz="1400" dirty="0" smtClean="0"/>
              </a:br>
              <a:r>
                <a:rPr lang="en-US" sz="1400" dirty="0" smtClean="0"/>
                <a:t>interconnect efficiency</a:t>
              </a:r>
              <a:endParaRPr lang="en-US" sz="1400" dirty="0"/>
            </a:p>
          </p:txBody>
        </p:sp>
        <p:sp>
          <p:nvSpPr>
            <p:cNvPr id="34" name="TextBox 33"/>
            <p:cNvSpPr txBox="1"/>
            <p:nvPr/>
          </p:nvSpPr>
          <p:spPr>
            <a:xfrm>
              <a:off x="-40555" y="4941787"/>
              <a:ext cx="401910" cy="400110"/>
            </a:xfrm>
            <a:prstGeom prst="rect">
              <a:avLst/>
            </a:prstGeom>
            <a:noFill/>
          </p:spPr>
          <p:txBody>
            <a:bodyPr wrap="square" rtlCol="0">
              <a:spAutoFit/>
            </a:bodyPr>
            <a:lstStyle/>
            <a:p>
              <a:r>
                <a:rPr lang="en-US" sz="2000" dirty="0" smtClean="0">
                  <a:latin typeface="Wingdings 2" charset="2"/>
                  <a:cs typeface="Wingdings 2" charset="2"/>
                </a:rPr>
                <a:t>u</a:t>
              </a:r>
              <a:endParaRPr lang="en-US" sz="2000" dirty="0">
                <a:latin typeface="Wingdings 2" charset="2"/>
                <a:cs typeface="Wingdings 2" charset="2"/>
              </a:endParaRPr>
            </a:p>
          </p:txBody>
        </p:sp>
        <p:sp>
          <p:nvSpPr>
            <p:cNvPr id="35" name="TextBox 34"/>
            <p:cNvSpPr txBox="1"/>
            <p:nvPr/>
          </p:nvSpPr>
          <p:spPr>
            <a:xfrm>
              <a:off x="-18846" y="3406154"/>
              <a:ext cx="351868" cy="400110"/>
            </a:xfrm>
            <a:prstGeom prst="rect">
              <a:avLst/>
            </a:prstGeom>
            <a:noFill/>
          </p:spPr>
          <p:txBody>
            <a:bodyPr wrap="square" rtlCol="0">
              <a:spAutoFit/>
            </a:bodyPr>
            <a:lstStyle/>
            <a:p>
              <a:r>
                <a:rPr lang="en-US" sz="2000" dirty="0" smtClean="0">
                  <a:latin typeface="Wingdings 2" charset="2"/>
                  <a:cs typeface="Wingdings 2" charset="2"/>
                </a:rPr>
                <a:t>w</a:t>
              </a:r>
              <a:endParaRPr lang="en-US" sz="2000" dirty="0">
                <a:latin typeface="Wingdings 2" charset="2"/>
                <a:cs typeface="Wingdings 2" charset="2"/>
              </a:endParaRPr>
            </a:p>
          </p:txBody>
        </p:sp>
        <p:sp>
          <p:nvSpPr>
            <p:cNvPr id="36" name="TextBox 35"/>
            <p:cNvSpPr txBox="1"/>
            <p:nvPr/>
          </p:nvSpPr>
          <p:spPr>
            <a:xfrm>
              <a:off x="-5149" y="2297671"/>
              <a:ext cx="375457" cy="400110"/>
            </a:xfrm>
            <a:prstGeom prst="rect">
              <a:avLst/>
            </a:prstGeom>
            <a:noFill/>
          </p:spPr>
          <p:txBody>
            <a:bodyPr wrap="square" rtlCol="0">
              <a:spAutoFit/>
            </a:bodyPr>
            <a:lstStyle/>
            <a:p>
              <a:r>
                <a:rPr lang="en-US" sz="2000" dirty="0" smtClean="0">
                  <a:latin typeface="Wingdings 2" charset="2"/>
                  <a:cs typeface="Wingdings 2" charset="2"/>
                </a:rPr>
                <a:t>v</a:t>
              </a:r>
              <a:endParaRPr lang="en-US" sz="2000" dirty="0">
                <a:latin typeface="Wingdings 2" charset="2"/>
                <a:cs typeface="Wingdings 2" charset="2"/>
              </a:endParaRPr>
            </a:p>
          </p:txBody>
        </p:sp>
        <p:sp>
          <p:nvSpPr>
            <p:cNvPr id="37" name="TextBox 36"/>
            <p:cNvSpPr txBox="1"/>
            <p:nvPr/>
          </p:nvSpPr>
          <p:spPr>
            <a:xfrm>
              <a:off x="-22390" y="4371496"/>
              <a:ext cx="409937" cy="400110"/>
            </a:xfrm>
            <a:prstGeom prst="rect">
              <a:avLst/>
            </a:prstGeom>
            <a:noFill/>
          </p:spPr>
          <p:txBody>
            <a:bodyPr wrap="square" rtlCol="0">
              <a:spAutoFit/>
            </a:bodyPr>
            <a:lstStyle/>
            <a:p>
              <a:r>
                <a:rPr lang="en-US" sz="2000" dirty="0" smtClean="0">
                  <a:latin typeface="Wingdings 2" charset="2"/>
                  <a:cs typeface="Wingdings 2" charset="2"/>
                </a:rPr>
                <a:t>x</a:t>
              </a:r>
              <a:endParaRPr lang="en-US" sz="2000" dirty="0">
                <a:latin typeface="Wingdings 2" charset="2"/>
                <a:cs typeface="Wingdings 2" charset="2"/>
              </a:endParaRPr>
            </a:p>
          </p:txBody>
        </p:sp>
        <p:sp>
          <p:nvSpPr>
            <p:cNvPr id="38" name="Rounded Rectangle 37"/>
            <p:cNvSpPr/>
            <p:nvPr/>
          </p:nvSpPr>
          <p:spPr>
            <a:xfrm rot="16200000">
              <a:off x="2895156" y="5027176"/>
              <a:ext cx="890713" cy="42671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Remote Directory</a:t>
              </a:r>
              <a:endParaRPr lang="en-US" sz="1200" b="1" dirty="0">
                <a:solidFill>
                  <a:srgbClr val="000000"/>
                </a:solidFill>
              </a:endParaRPr>
            </a:p>
          </p:txBody>
        </p:sp>
        <p:cxnSp>
          <p:nvCxnSpPr>
            <p:cNvPr id="39" name="Straight Arrow Connector 38"/>
            <p:cNvCxnSpPr/>
            <p:nvPr/>
          </p:nvCxnSpPr>
          <p:spPr>
            <a:xfrm>
              <a:off x="1298548" y="4910758"/>
              <a:ext cx="759231" cy="6895"/>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40" name="Group 39"/>
            <p:cNvGrpSpPr/>
            <p:nvPr/>
          </p:nvGrpSpPr>
          <p:grpSpPr>
            <a:xfrm>
              <a:off x="4275191" y="4772329"/>
              <a:ext cx="1324548" cy="819641"/>
              <a:chOff x="2362200" y="4114800"/>
              <a:chExt cx="1324548" cy="819641"/>
            </a:xfrm>
          </p:grpSpPr>
          <p:sp>
            <p:nvSpPr>
              <p:cNvPr id="42" name="Rounded Rectangle 41"/>
              <p:cNvSpPr/>
              <p:nvPr/>
            </p:nvSpPr>
            <p:spPr>
              <a:xfrm>
                <a:off x="2362200" y="41148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43" name="Rounded Rectangle 42"/>
              <p:cNvSpPr/>
              <p:nvPr/>
            </p:nvSpPr>
            <p:spPr>
              <a:xfrm>
                <a:off x="2415520" y="4158798"/>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44" name="Rounded Rectangle 43"/>
              <p:cNvSpPr/>
              <p:nvPr/>
            </p:nvSpPr>
            <p:spPr>
              <a:xfrm>
                <a:off x="2465073" y="42164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45" name="Rounded Rectangle 44"/>
              <p:cNvSpPr/>
              <p:nvPr/>
            </p:nvSpPr>
            <p:spPr>
              <a:xfrm>
                <a:off x="2526042" y="4279476"/>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46" name="Rounded Rectangle 45"/>
              <p:cNvSpPr/>
              <p:nvPr/>
            </p:nvSpPr>
            <p:spPr>
              <a:xfrm>
                <a:off x="2569961" y="43307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47" name="Rounded Rectangle 46"/>
              <p:cNvSpPr/>
              <p:nvPr/>
            </p:nvSpPr>
            <p:spPr>
              <a:xfrm>
                <a:off x="2630609" y="4381414"/>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48" name="Rounded Rectangle 47"/>
              <p:cNvSpPr/>
              <p:nvPr/>
            </p:nvSpPr>
            <p:spPr>
              <a:xfrm>
                <a:off x="2679773" y="444186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49" name="Rounded Rectangle 48"/>
              <p:cNvSpPr/>
              <p:nvPr/>
            </p:nvSpPr>
            <p:spPr>
              <a:xfrm>
                <a:off x="2726629" y="450264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grpSp>
      </p:grpSp>
      <p:sp>
        <p:nvSpPr>
          <p:cNvPr id="80" name="TextBox 79"/>
          <p:cNvSpPr txBox="1"/>
          <p:nvPr/>
        </p:nvSpPr>
        <p:spPr>
          <a:xfrm>
            <a:off x="0" y="6117870"/>
            <a:ext cx="12192000" cy="492443"/>
          </a:xfrm>
          <a:prstGeom prst="rect">
            <a:avLst/>
          </a:prstGeom>
          <a:noFill/>
        </p:spPr>
        <p:txBody>
          <a:bodyPr wrap="square" rtlCol="0">
            <a:spAutoFit/>
          </a:bodyPr>
          <a:lstStyle/>
          <a:p>
            <a:pPr algn="ctr"/>
            <a:r>
              <a:rPr lang="en-US" sz="2600" dirty="0" smtClean="0">
                <a:solidFill>
                  <a:srgbClr val="FF0000"/>
                </a:solidFill>
                <a:latin typeface="Helvetica" charset="0"/>
                <a:ea typeface="Helvetica" charset="0"/>
                <a:cs typeface="Helvetica" charset="0"/>
              </a:rPr>
              <a:t>Performance at par while simplifying coherence implementation</a:t>
            </a:r>
            <a:endParaRPr lang="en-US" sz="2600"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125412933"/>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sz="5400" dirty="0" smtClean="0">
                <a:latin typeface="Helvetica Light" charset="0"/>
                <a:ea typeface="Helvetica Light" charset="0"/>
                <a:cs typeface="Helvetica Light" charset="0"/>
              </a:rPr>
              <a:t>Proposal: Thermostat</a:t>
            </a:r>
            <a:endParaRPr lang="en-US" sz="5400" dirty="0">
              <a:latin typeface="Helvetica Light" charset="0"/>
              <a:ea typeface="Helvetica Light" charset="0"/>
              <a:cs typeface="Helvetica Light" charset="0"/>
            </a:endParaRPr>
          </a:p>
        </p:txBody>
      </p:sp>
      <p:sp>
        <p:nvSpPr>
          <p:cNvPr id="8" name="Text Placeholder 7"/>
          <p:cNvSpPr>
            <a:spLocks noGrp="1"/>
          </p:cNvSpPr>
          <p:nvPr>
            <p:ph type="body" idx="1"/>
          </p:nvPr>
        </p:nvSpPr>
        <p:spPr/>
        <p:txBody>
          <a:bodyPr>
            <a:normAutofit/>
          </a:bodyPr>
          <a:lstStyle/>
          <a:p>
            <a:r>
              <a:rPr lang="en-US" sz="2800" dirty="0">
                <a:latin typeface="Helvetica" charset="0"/>
                <a:ea typeface="Helvetica" charset="0"/>
                <a:cs typeface="Helvetica" charset="0"/>
              </a:rPr>
              <a:t>Managing Huge Pages in Two-Tiered Memory in Data-centers</a:t>
            </a:r>
          </a:p>
          <a:p>
            <a:endParaRPr lang="en-US" sz="2800" dirty="0">
              <a:latin typeface="Helvetica Light" charset="0"/>
              <a:ea typeface="Helvetica Light" charset="0"/>
              <a:cs typeface="Helvetica Light" charset="0"/>
            </a:endParaRPr>
          </a:p>
        </p:txBody>
      </p:sp>
      <p:sp>
        <p:nvSpPr>
          <p:cNvPr id="4" name="Slide Number Placeholder 3"/>
          <p:cNvSpPr>
            <a:spLocks noGrp="1"/>
          </p:cNvSpPr>
          <p:nvPr>
            <p:ph type="sldNum" sz="quarter" idx="12"/>
          </p:nvPr>
        </p:nvSpPr>
        <p:spPr/>
        <p:txBody>
          <a:bodyPr/>
          <a:lstStyle/>
          <a:p>
            <a:fld id="{24EAD923-3004-4A31-84C7-9B440B785588}" type="slidenum">
              <a:rPr lang="en-US" smtClean="0"/>
              <a:pPr/>
              <a:t>32</a:t>
            </a:fld>
            <a:endParaRPr lang="en-US" dirty="0"/>
          </a:p>
        </p:txBody>
      </p:sp>
    </p:spTree>
    <p:extLst>
      <p:ext uri="{BB962C8B-B14F-4D97-AF65-F5344CB8AC3E}">
        <p14:creationId xmlns:p14="http://schemas.microsoft.com/office/powerpoint/2010/main" val="24664010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alphaModFix amt="16000"/>
          </a:blip>
          <a:stretch>
            <a:fillRect/>
          </a:stretch>
        </p:blipFill>
        <p:spPr>
          <a:xfrm>
            <a:off x="0" y="-7815"/>
            <a:ext cx="12192000" cy="6858000"/>
          </a:xfrm>
          <a:prstGeom prst="rect">
            <a:avLst/>
          </a:prstGeom>
        </p:spPr>
      </p:pic>
      <p:pic>
        <p:nvPicPr>
          <p:cNvPr id="4" name="Picture 3"/>
          <p:cNvPicPr>
            <a:picLocks noChangeAspect="1"/>
          </p:cNvPicPr>
          <p:nvPr/>
        </p:nvPicPr>
        <p:blipFill>
          <a:blip r:embed="rId4"/>
          <a:stretch>
            <a:fillRect/>
          </a:stretch>
        </p:blipFill>
        <p:spPr>
          <a:xfrm>
            <a:off x="8533497" y="377313"/>
            <a:ext cx="1229455" cy="1675433"/>
          </a:xfrm>
          <a:prstGeom prst="rect">
            <a:avLst/>
          </a:prstGeom>
        </p:spPr>
      </p:pic>
      <p:sp>
        <p:nvSpPr>
          <p:cNvPr id="6" name="Title 1"/>
          <p:cNvSpPr txBox="1">
            <a:spLocks/>
          </p:cNvSpPr>
          <p:nvPr/>
        </p:nvSpPr>
        <p:spPr>
          <a:xfrm>
            <a:off x="1578708" y="377312"/>
            <a:ext cx="7048570" cy="1675432"/>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4050" dirty="0">
                <a:latin typeface="Helvetica" charset="0"/>
                <a:ea typeface="Helvetica" charset="0"/>
                <a:cs typeface="Helvetica" charset="0"/>
              </a:rPr>
              <a:t>Data-center Memory </a:t>
            </a:r>
            <a:r>
              <a:rPr lang="en-US" sz="4050" dirty="0" smtClean="0">
                <a:latin typeface="Helvetica" charset="0"/>
                <a:ea typeface="Helvetica" charset="0"/>
                <a:cs typeface="Helvetica" charset="0"/>
              </a:rPr>
              <a:t>TCO* </a:t>
            </a:r>
            <a:endParaRPr lang="en-US" sz="4050" dirty="0">
              <a:latin typeface="Helvetica" charset="0"/>
              <a:ea typeface="Helvetica" charset="0"/>
              <a:cs typeface="Helvetica" charset="0"/>
            </a:endParaRPr>
          </a:p>
          <a:p>
            <a:pPr algn="ctr">
              <a:lnSpc>
                <a:spcPct val="100000"/>
              </a:lnSpc>
            </a:pPr>
            <a:endParaRPr lang="en-US" sz="1800" dirty="0">
              <a:latin typeface="Helvetica" charset="0"/>
              <a:ea typeface="Helvetica" charset="0"/>
              <a:cs typeface="Helvetica" charset="0"/>
            </a:endParaRPr>
          </a:p>
          <a:p>
            <a:pPr algn="ctr">
              <a:lnSpc>
                <a:spcPct val="100000"/>
              </a:lnSpc>
            </a:pPr>
            <a:r>
              <a:rPr lang="en-US" sz="6600" baseline="30000" dirty="0">
                <a:solidFill>
                  <a:schemeClr val="accent5">
                    <a:lumMod val="75000"/>
                  </a:schemeClr>
                </a:solidFill>
                <a:latin typeface="Helvetica" charset="0"/>
                <a:ea typeface="Helvetica" charset="0"/>
                <a:cs typeface="Helvetica" charset="0"/>
              </a:rPr>
              <a:t>30%</a:t>
            </a:r>
            <a:endParaRPr lang="en-US" sz="6600" dirty="0">
              <a:solidFill>
                <a:schemeClr val="accent5">
                  <a:lumMod val="75000"/>
                </a:schemeClr>
              </a:solidFill>
              <a:latin typeface="Helvetica" charset="0"/>
              <a:ea typeface="Helvetica" charset="0"/>
              <a:cs typeface="Helvetica" charset="0"/>
            </a:endParaRPr>
          </a:p>
        </p:txBody>
      </p:sp>
      <p:sp>
        <p:nvSpPr>
          <p:cNvPr id="3" name="Slide Number Placeholder 2"/>
          <p:cNvSpPr>
            <a:spLocks noGrp="1"/>
          </p:cNvSpPr>
          <p:nvPr>
            <p:ph type="sldNum" sz="quarter" idx="12"/>
          </p:nvPr>
        </p:nvSpPr>
        <p:spPr/>
        <p:txBody>
          <a:bodyPr/>
          <a:lstStyle/>
          <a:p>
            <a:fld id="{8DCDA36E-8518-8A42-9E62-C01FFB93B5EF}" type="slidenum">
              <a:rPr lang="en-US" smtClean="0"/>
              <a:t>33</a:t>
            </a:fld>
            <a:endParaRPr lang="en-US" dirty="0"/>
          </a:p>
        </p:txBody>
      </p:sp>
      <p:sp>
        <p:nvSpPr>
          <p:cNvPr id="2" name="TextBox 1"/>
          <p:cNvSpPr txBox="1"/>
          <p:nvPr/>
        </p:nvSpPr>
        <p:spPr>
          <a:xfrm>
            <a:off x="8627278" y="6492875"/>
            <a:ext cx="2992503" cy="307777"/>
          </a:xfrm>
          <a:prstGeom prst="rect">
            <a:avLst/>
          </a:prstGeom>
          <a:noFill/>
        </p:spPr>
        <p:txBody>
          <a:bodyPr wrap="square" rtlCol="0">
            <a:spAutoFit/>
          </a:bodyPr>
          <a:lstStyle/>
          <a:p>
            <a:r>
              <a:rPr lang="en-US" sz="1400" i="1" smtClean="0"/>
              <a:t>*Total Cost of Ownership </a:t>
            </a:r>
            <a:r>
              <a:rPr lang="en-US" sz="1400" i="1" dirty="0" smtClean="0"/>
              <a:t>[Luo DSN ’14]</a:t>
            </a:r>
            <a:endParaRPr lang="en-US" sz="1400" i="1" dirty="0"/>
          </a:p>
        </p:txBody>
      </p:sp>
    </p:spTree>
    <p:extLst>
      <p:ext uri="{BB962C8B-B14F-4D97-AF65-F5344CB8AC3E}">
        <p14:creationId xmlns:p14="http://schemas.microsoft.com/office/powerpoint/2010/main" val="176165079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alphaModFix amt="16000"/>
          </a:blip>
          <a:stretch>
            <a:fillRect/>
          </a:stretch>
        </p:blipFill>
        <p:spPr>
          <a:xfrm>
            <a:off x="0" y="-7815"/>
            <a:ext cx="12192000" cy="6858000"/>
          </a:xfrm>
          <a:prstGeom prst="rect">
            <a:avLst/>
          </a:prstGeom>
        </p:spPr>
      </p:pic>
      <p:sp>
        <p:nvSpPr>
          <p:cNvPr id="2" name="Title 1"/>
          <p:cNvSpPr>
            <a:spLocks noGrp="1"/>
          </p:cNvSpPr>
          <p:nvPr>
            <p:ph type="title"/>
          </p:nvPr>
        </p:nvSpPr>
        <p:spPr>
          <a:xfrm>
            <a:off x="1524001" y="3401491"/>
            <a:ext cx="6582232" cy="2573027"/>
          </a:xfrm>
        </p:spPr>
        <p:txBody>
          <a:bodyPr anchor="ctr">
            <a:normAutofit fontScale="90000"/>
          </a:bodyPr>
          <a:lstStyle/>
          <a:p>
            <a:pPr algn="ctr">
              <a:lnSpc>
                <a:spcPct val="100000"/>
              </a:lnSpc>
            </a:pPr>
            <a:r>
              <a:rPr lang="en-US" sz="4500" dirty="0">
                <a:latin typeface="Helvetica" charset="0"/>
                <a:ea typeface="Helvetica" charset="0"/>
                <a:cs typeface="Helvetica" charset="0"/>
              </a:rPr>
              <a:t>New Memory Technology</a:t>
            </a:r>
            <a:r>
              <a:rPr lang="en-US" dirty="0" smtClean="0">
                <a:latin typeface="Helvetica" charset="0"/>
                <a:ea typeface="Helvetica" charset="0"/>
                <a:cs typeface="Helvetica" charset="0"/>
              </a:rPr>
              <a:t/>
            </a:r>
            <a:br>
              <a:rPr lang="en-US" dirty="0" smtClean="0">
                <a:latin typeface="Helvetica" charset="0"/>
                <a:ea typeface="Helvetica" charset="0"/>
                <a:cs typeface="Helvetica" charset="0"/>
              </a:rPr>
            </a:br>
            <a:r>
              <a:rPr lang="en-US" dirty="0">
                <a:latin typeface="Helvetica" charset="0"/>
                <a:ea typeface="Helvetica" charset="0"/>
                <a:cs typeface="Helvetica" charset="0"/>
              </a:rPr>
              <a:t/>
            </a:r>
            <a:br>
              <a:rPr lang="en-US" dirty="0">
                <a:latin typeface="Helvetica" charset="0"/>
                <a:ea typeface="Helvetica" charset="0"/>
                <a:cs typeface="Helvetica" charset="0"/>
              </a:rPr>
            </a:br>
            <a:r>
              <a:rPr lang="en-US" dirty="0" smtClean="0">
                <a:solidFill>
                  <a:srgbClr val="00B050"/>
                </a:solidFill>
                <a:latin typeface="Helvetica" charset="0"/>
                <a:ea typeface="Helvetica" charset="0"/>
                <a:cs typeface="Helvetica" charset="0"/>
              </a:rPr>
              <a:t>&lt;</a:t>
            </a:r>
            <a:r>
              <a:rPr lang="en-US" dirty="0" smtClean="0">
                <a:latin typeface="Helvetica" charset="0"/>
                <a:ea typeface="Helvetica" charset="0"/>
                <a:cs typeface="Helvetica" charset="0"/>
              </a:rPr>
              <a:t> </a:t>
            </a:r>
            <a:r>
              <a:rPr lang="en-US" sz="3975" dirty="0" smtClean="0">
                <a:solidFill>
                  <a:srgbClr val="00B050"/>
                </a:solidFill>
                <a:latin typeface="Helvetica" charset="0"/>
                <a:ea typeface="Helvetica" charset="0"/>
                <a:cs typeface="Helvetica" charset="0"/>
              </a:rPr>
              <a:t>½ </a:t>
            </a:r>
            <a:r>
              <a:rPr lang="en-US" sz="3975" dirty="0">
                <a:solidFill>
                  <a:srgbClr val="00B050"/>
                </a:solidFill>
                <a:latin typeface="Helvetica" charset="0"/>
                <a:ea typeface="Helvetica" charset="0"/>
                <a:cs typeface="Helvetica" charset="0"/>
              </a:rPr>
              <a:t>DRAM Cost</a:t>
            </a:r>
            <a:r>
              <a:rPr lang="en-US" dirty="0" smtClean="0">
                <a:solidFill>
                  <a:srgbClr val="00B050"/>
                </a:solidFill>
                <a:latin typeface="Helvetica" charset="0"/>
                <a:ea typeface="Helvetica" charset="0"/>
                <a:cs typeface="Helvetica" charset="0"/>
              </a:rPr>
              <a:t/>
            </a:r>
            <a:br>
              <a:rPr lang="en-US" dirty="0" smtClean="0">
                <a:solidFill>
                  <a:srgbClr val="00B050"/>
                </a:solidFill>
                <a:latin typeface="Helvetica" charset="0"/>
                <a:ea typeface="Helvetica" charset="0"/>
                <a:cs typeface="Helvetica" charset="0"/>
              </a:rPr>
            </a:br>
            <a:r>
              <a:rPr lang="en-US" sz="3975" dirty="0">
                <a:latin typeface="Helvetica" charset="0"/>
                <a:ea typeface="Helvetica" charset="0"/>
                <a:cs typeface="Helvetica" charset="0"/>
              </a:rPr>
              <a:t/>
            </a:r>
            <a:br>
              <a:rPr lang="en-US" sz="3975" dirty="0">
                <a:latin typeface="Helvetica" charset="0"/>
                <a:ea typeface="Helvetica" charset="0"/>
                <a:cs typeface="Helvetica" charset="0"/>
              </a:rPr>
            </a:br>
            <a:r>
              <a:rPr lang="en-US" sz="3975" dirty="0">
                <a:solidFill>
                  <a:srgbClr val="FF0000"/>
                </a:solidFill>
                <a:latin typeface="Helvetica" charset="0"/>
                <a:ea typeface="Helvetica" charset="0"/>
                <a:cs typeface="Helvetica" charset="0"/>
              </a:rPr>
              <a:t>~</a:t>
            </a:r>
            <a:r>
              <a:rPr lang="en-US" sz="3975" dirty="0" smtClean="0">
                <a:solidFill>
                  <a:srgbClr val="FF0000"/>
                </a:solidFill>
                <a:latin typeface="Helvetica" charset="0"/>
                <a:ea typeface="Helvetica" charset="0"/>
                <a:cs typeface="Helvetica" charset="0"/>
              </a:rPr>
              <a:t>4-10x </a:t>
            </a:r>
            <a:r>
              <a:rPr lang="en-US" sz="3975" dirty="0">
                <a:solidFill>
                  <a:srgbClr val="FF0000"/>
                </a:solidFill>
                <a:latin typeface="Helvetica" charset="0"/>
                <a:ea typeface="Helvetica" charset="0"/>
                <a:cs typeface="Helvetica" charset="0"/>
              </a:rPr>
              <a:t>Slower than DRAM</a:t>
            </a:r>
          </a:p>
        </p:txBody>
      </p:sp>
      <p:sp>
        <p:nvSpPr>
          <p:cNvPr id="3" name="Slide Number Placeholder 2"/>
          <p:cNvSpPr>
            <a:spLocks noGrp="1"/>
          </p:cNvSpPr>
          <p:nvPr>
            <p:ph type="sldNum" sz="quarter" idx="12"/>
          </p:nvPr>
        </p:nvSpPr>
        <p:spPr/>
        <p:txBody>
          <a:bodyPr/>
          <a:lstStyle/>
          <a:p>
            <a:fld id="{8DCDA36E-8518-8A42-9E62-C01FFB93B5EF}" type="slidenum">
              <a:rPr lang="en-US" smtClean="0"/>
              <a:t>34</a:t>
            </a:fld>
            <a:endParaRPr lang="en-US"/>
          </a:p>
        </p:txBody>
      </p:sp>
      <p:pic>
        <p:nvPicPr>
          <p:cNvPr id="4" name="Picture 3"/>
          <p:cNvPicPr>
            <a:picLocks noChangeAspect="1"/>
          </p:cNvPicPr>
          <p:nvPr/>
        </p:nvPicPr>
        <p:blipFill>
          <a:blip r:embed="rId4"/>
          <a:stretch>
            <a:fillRect/>
          </a:stretch>
        </p:blipFill>
        <p:spPr>
          <a:xfrm>
            <a:off x="8533497" y="377313"/>
            <a:ext cx="1229455" cy="1675433"/>
          </a:xfrm>
          <a:prstGeom prst="rect">
            <a:avLst/>
          </a:prstGeom>
        </p:spPr>
      </p:pic>
      <p:pic>
        <p:nvPicPr>
          <p:cNvPr id="5" name="Picture 4"/>
          <p:cNvPicPr>
            <a:picLocks noChangeAspect="1"/>
          </p:cNvPicPr>
          <p:nvPr/>
        </p:nvPicPr>
        <p:blipFill>
          <a:blip r:embed="rId5"/>
          <a:stretch>
            <a:fillRect/>
          </a:stretch>
        </p:blipFill>
        <p:spPr>
          <a:xfrm>
            <a:off x="8106234" y="3496238"/>
            <a:ext cx="2444113" cy="2234949"/>
          </a:xfrm>
          <a:prstGeom prst="rect">
            <a:avLst/>
          </a:prstGeom>
        </p:spPr>
      </p:pic>
      <p:sp>
        <p:nvSpPr>
          <p:cNvPr id="6" name="Title 1"/>
          <p:cNvSpPr txBox="1">
            <a:spLocks/>
          </p:cNvSpPr>
          <p:nvPr/>
        </p:nvSpPr>
        <p:spPr>
          <a:xfrm>
            <a:off x="1578708" y="377312"/>
            <a:ext cx="7048570" cy="1675432"/>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4050" dirty="0">
                <a:latin typeface="Helvetica" charset="0"/>
                <a:ea typeface="Helvetica" charset="0"/>
                <a:cs typeface="Helvetica" charset="0"/>
              </a:rPr>
              <a:t>Data-center </a:t>
            </a:r>
            <a:r>
              <a:rPr lang="en-US" sz="4050">
                <a:latin typeface="Helvetica" charset="0"/>
                <a:ea typeface="Helvetica" charset="0"/>
                <a:cs typeface="Helvetica" charset="0"/>
              </a:rPr>
              <a:t>Memory </a:t>
            </a:r>
            <a:r>
              <a:rPr lang="en-US" sz="4050" smtClean="0">
                <a:latin typeface="Helvetica" charset="0"/>
                <a:ea typeface="Helvetica" charset="0"/>
                <a:cs typeface="Helvetica" charset="0"/>
              </a:rPr>
              <a:t>TCO* </a:t>
            </a:r>
            <a:endParaRPr lang="en-US" sz="4050" dirty="0">
              <a:latin typeface="Helvetica" charset="0"/>
              <a:ea typeface="Helvetica" charset="0"/>
              <a:cs typeface="Helvetica" charset="0"/>
            </a:endParaRPr>
          </a:p>
          <a:p>
            <a:pPr algn="ctr">
              <a:lnSpc>
                <a:spcPct val="100000"/>
              </a:lnSpc>
            </a:pPr>
            <a:endParaRPr lang="en-US" sz="1800" dirty="0">
              <a:latin typeface="Helvetica" charset="0"/>
              <a:ea typeface="Helvetica" charset="0"/>
              <a:cs typeface="Helvetica" charset="0"/>
            </a:endParaRPr>
          </a:p>
          <a:p>
            <a:pPr algn="ctr">
              <a:lnSpc>
                <a:spcPct val="100000"/>
              </a:lnSpc>
            </a:pPr>
            <a:r>
              <a:rPr lang="en-US" sz="6600" baseline="30000" dirty="0">
                <a:solidFill>
                  <a:schemeClr val="accent5">
                    <a:lumMod val="75000"/>
                  </a:schemeClr>
                </a:solidFill>
                <a:latin typeface="Helvetica" charset="0"/>
                <a:ea typeface="Helvetica" charset="0"/>
                <a:cs typeface="Helvetica" charset="0"/>
              </a:rPr>
              <a:t>30%</a:t>
            </a:r>
            <a:endParaRPr lang="en-US" sz="6600" dirty="0">
              <a:solidFill>
                <a:schemeClr val="accent5">
                  <a:lumMod val="75000"/>
                </a:schemeClr>
              </a:solidFill>
              <a:latin typeface="Helvetica" charset="0"/>
              <a:ea typeface="Helvetica" charset="0"/>
              <a:cs typeface="Helvetica" charset="0"/>
            </a:endParaRPr>
          </a:p>
        </p:txBody>
      </p:sp>
      <p:sp>
        <p:nvSpPr>
          <p:cNvPr id="10" name="TextBox 9"/>
          <p:cNvSpPr txBox="1"/>
          <p:nvPr/>
        </p:nvSpPr>
        <p:spPr>
          <a:xfrm>
            <a:off x="8627278" y="6492875"/>
            <a:ext cx="2992503" cy="307777"/>
          </a:xfrm>
          <a:prstGeom prst="rect">
            <a:avLst/>
          </a:prstGeom>
          <a:noFill/>
        </p:spPr>
        <p:txBody>
          <a:bodyPr wrap="square" rtlCol="0">
            <a:spAutoFit/>
          </a:bodyPr>
          <a:lstStyle/>
          <a:p>
            <a:r>
              <a:rPr lang="en-US" sz="1400" i="1" smtClean="0"/>
              <a:t>*Total Cost of Ownership </a:t>
            </a:r>
            <a:r>
              <a:rPr lang="en-US" sz="1400" i="1" dirty="0" smtClean="0"/>
              <a:t>[Luo DSN ’14]</a:t>
            </a:r>
            <a:endParaRPr lang="en-US" sz="1400" i="1" dirty="0"/>
          </a:p>
        </p:txBody>
      </p:sp>
    </p:spTree>
    <p:extLst>
      <p:ext uri="{BB962C8B-B14F-4D97-AF65-F5344CB8AC3E}">
        <p14:creationId xmlns:p14="http://schemas.microsoft.com/office/powerpoint/2010/main" val="70783676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alphaModFix amt="16000"/>
          </a:blip>
          <a:stretch>
            <a:fillRect/>
          </a:stretch>
        </p:blipFill>
        <p:spPr>
          <a:xfrm>
            <a:off x="0" y="-7815"/>
            <a:ext cx="12192000" cy="6858000"/>
          </a:xfrm>
          <a:prstGeom prst="rect">
            <a:avLst/>
          </a:prstGeom>
        </p:spPr>
      </p:pic>
      <p:sp>
        <p:nvSpPr>
          <p:cNvPr id="3" name="Slide Number Placeholder 2"/>
          <p:cNvSpPr>
            <a:spLocks noGrp="1"/>
          </p:cNvSpPr>
          <p:nvPr>
            <p:ph type="sldNum" sz="quarter" idx="12"/>
          </p:nvPr>
        </p:nvSpPr>
        <p:spPr/>
        <p:txBody>
          <a:bodyPr/>
          <a:lstStyle/>
          <a:p>
            <a:fld id="{8DCDA36E-8518-8A42-9E62-C01FFB93B5EF}" type="slidenum">
              <a:rPr lang="en-US" smtClean="0"/>
              <a:t>35</a:t>
            </a:fld>
            <a:endParaRPr lang="en-US"/>
          </a:p>
        </p:txBody>
      </p:sp>
      <p:pic>
        <p:nvPicPr>
          <p:cNvPr id="9" name="Picture 8"/>
          <p:cNvPicPr>
            <a:picLocks noChangeAspect="1"/>
          </p:cNvPicPr>
          <p:nvPr/>
        </p:nvPicPr>
        <p:blipFill>
          <a:blip r:embed="rId4">
            <a:alphaModFix amt="35000"/>
          </a:blip>
          <a:stretch>
            <a:fillRect/>
          </a:stretch>
        </p:blipFill>
        <p:spPr>
          <a:xfrm>
            <a:off x="1146908" y="872588"/>
            <a:ext cx="6850185" cy="6850185"/>
          </a:xfrm>
          <a:prstGeom prst="rect">
            <a:avLst/>
          </a:prstGeom>
        </p:spPr>
      </p:pic>
      <p:sp>
        <p:nvSpPr>
          <p:cNvPr id="7" name="Title 6"/>
          <p:cNvSpPr>
            <a:spLocks noGrp="1"/>
          </p:cNvSpPr>
          <p:nvPr>
            <p:ph type="title"/>
          </p:nvPr>
        </p:nvSpPr>
        <p:spPr>
          <a:xfrm>
            <a:off x="838200" y="1"/>
            <a:ext cx="10515600" cy="1325563"/>
          </a:xfrm>
        </p:spPr>
        <p:txBody>
          <a:bodyPr/>
          <a:lstStyle/>
          <a:p>
            <a:r>
              <a:rPr lang="en-US" b="1" dirty="0" smtClean="0">
                <a:solidFill>
                  <a:srgbClr val="FF0000"/>
                </a:solidFill>
              </a:rPr>
              <a:t>Goal: Increase Performance / $</a:t>
            </a:r>
            <a:endParaRPr lang="en-US" b="1" dirty="0">
              <a:solidFill>
                <a:srgbClr val="FF0000"/>
              </a:solidFill>
            </a:endParaRPr>
          </a:p>
        </p:txBody>
      </p:sp>
    </p:spTree>
    <p:extLst>
      <p:ext uri="{BB962C8B-B14F-4D97-AF65-F5344CB8AC3E}">
        <p14:creationId xmlns:p14="http://schemas.microsoft.com/office/powerpoint/2010/main" val="108462525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Future Memory Hierarchy</a:t>
            </a:r>
            <a:endParaRPr lang="en-US" dirty="0"/>
          </a:p>
        </p:txBody>
      </p:sp>
      <p:sp>
        <p:nvSpPr>
          <p:cNvPr id="3" name="Slide Number Placeholder 2"/>
          <p:cNvSpPr>
            <a:spLocks noGrp="1"/>
          </p:cNvSpPr>
          <p:nvPr>
            <p:ph type="sldNum" sz="quarter" idx="12"/>
          </p:nvPr>
        </p:nvSpPr>
        <p:spPr/>
        <p:txBody>
          <a:bodyPr/>
          <a:lstStyle/>
          <a:p>
            <a:fld id="{8DCDA36E-8518-8A42-9E62-C01FFB93B5EF}" type="slidenum">
              <a:rPr lang="en-US" smtClean="0"/>
              <a:t>36</a:t>
            </a:fld>
            <a:endParaRPr lang="en-US"/>
          </a:p>
        </p:txBody>
      </p:sp>
      <p:grpSp>
        <p:nvGrpSpPr>
          <p:cNvPr id="7" name="Group 6"/>
          <p:cNvGrpSpPr/>
          <p:nvPr/>
        </p:nvGrpSpPr>
        <p:grpSpPr>
          <a:xfrm>
            <a:off x="3405633" y="1803183"/>
            <a:ext cx="4968895" cy="4013198"/>
            <a:chOff x="3088133" y="1905000"/>
            <a:chExt cx="4968895" cy="4013198"/>
          </a:xfrm>
        </p:grpSpPr>
        <p:sp>
          <p:nvSpPr>
            <p:cNvPr id="25" name="TextBox 24"/>
            <p:cNvSpPr txBox="1"/>
            <p:nvPr/>
          </p:nvSpPr>
          <p:spPr>
            <a:xfrm>
              <a:off x="4612133" y="1942068"/>
              <a:ext cx="1246339" cy="369332"/>
            </a:xfrm>
            <a:prstGeom prst="rect">
              <a:avLst/>
            </a:prstGeom>
            <a:noFill/>
          </p:spPr>
          <p:txBody>
            <a:bodyPr wrap="square" rtlCol="0">
              <a:spAutoFit/>
            </a:bodyPr>
            <a:lstStyle/>
            <a:p>
              <a:pPr algn="ctr"/>
              <a:r>
                <a:rPr lang="en-US" smtClean="0"/>
                <a:t>100 </a:t>
              </a:r>
              <a:r>
                <a:rPr lang="en-US" dirty="0"/>
                <a:t>ns</a:t>
              </a:r>
            </a:p>
          </p:txBody>
        </p:sp>
        <p:sp>
          <p:nvSpPr>
            <p:cNvPr id="26" name="TextBox 25"/>
            <p:cNvSpPr txBox="1"/>
            <p:nvPr/>
          </p:nvSpPr>
          <p:spPr>
            <a:xfrm>
              <a:off x="4202537" y="3900406"/>
              <a:ext cx="1441491" cy="369332"/>
            </a:xfrm>
            <a:prstGeom prst="rect">
              <a:avLst/>
            </a:prstGeom>
            <a:noFill/>
          </p:spPr>
          <p:txBody>
            <a:bodyPr wrap="square" rtlCol="0">
              <a:spAutoFit/>
            </a:bodyPr>
            <a:lstStyle/>
            <a:p>
              <a:pPr algn="ctr"/>
              <a:r>
                <a:rPr lang="en-US" dirty="0"/>
                <a:t>500 ns – 1us</a:t>
              </a:r>
            </a:p>
          </p:txBody>
        </p:sp>
        <p:sp>
          <p:nvSpPr>
            <p:cNvPr id="17" name="Rounded Rectangle 16"/>
            <p:cNvSpPr/>
            <p:nvPr/>
          </p:nvSpPr>
          <p:spPr>
            <a:xfrm>
              <a:off x="3246883" y="1905000"/>
              <a:ext cx="1485900" cy="1485900"/>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smtClean="0"/>
                <a:t>CPU</a:t>
              </a:r>
              <a:endParaRPr lang="en-US" sz="2800" dirty="0"/>
            </a:p>
          </p:txBody>
        </p:sp>
        <p:grpSp>
          <p:nvGrpSpPr>
            <p:cNvPr id="6" name="Group 5"/>
            <p:cNvGrpSpPr/>
            <p:nvPr/>
          </p:nvGrpSpPr>
          <p:grpSpPr>
            <a:xfrm>
              <a:off x="5764678" y="2043683"/>
              <a:ext cx="2292350" cy="1155700"/>
              <a:chOff x="6148833" y="2032000"/>
              <a:chExt cx="2292350" cy="1155700"/>
            </a:xfrm>
          </p:grpSpPr>
          <p:sp>
            <p:nvSpPr>
              <p:cNvPr id="20" name="Rounded Rectangle 19"/>
              <p:cNvSpPr/>
              <p:nvPr/>
            </p:nvSpPr>
            <p:spPr>
              <a:xfrm>
                <a:off x="6148833" y="2032000"/>
                <a:ext cx="1835150" cy="6985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7" name="Rounded Rectangle 26"/>
              <p:cNvSpPr/>
              <p:nvPr/>
            </p:nvSpPr>
            <p:spPr>
              <a:xfrm>
                <a:off x="6301233" y="2184400"/>
                <a:ext cx="1835150" cy="6985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28" name="Rounded Rectangle 27"/>
              <p:cNvSpPr/>
              <p:nvPr/>
            </p:nvSpPr>
            <p:spPr>
              <a:xfrm>
                <a:off x="6453633" y="2336800"/>
                <a:ext cx="1835150" cy="6985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2800"/>
              </a:p>
            </p:txBody>
          </p:sp>
          <p:sp>
            <p:nvSpPr>
              <p:cNvPr id="29" name="Rounded Rectangle 28"/>
              <p:cNvSpPr/>
              <p:nvPr/>
            </p:nvSpPr>
            <p:spPr>
              <a:xfrm>
                <a:off x="6606033" y="2489200"/>
                <a:ext cx="1835150" cy="6985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2000" dirty="0" smtClean="0"/>
                  <a:t>Fast Memory</a:t>
                </a:r>
              </a:p>
              <a:p>
                <a:pPr algn="ctr"/>
                <a:r>
                  <a:rPr lang="en-US" sz="2000" dirty="0" smtClean="0"/>
                  <a:t>(DRAM)</a:t>
                </a:r>
                <a:endParaRPr lang="en-US" sz="2000" dirty="0"/>
              </a:p>
            </p:txBody>
          </p:sp>
        </p:grpSp>
        <p:sp>
          <p:nvSpPr>
            <p:cNvPr id="30" name="Left-Right Arrow 29"/>
            <p:cNvSpPr/>
            <p:nvPr/>
          </p:nvSpPr>
          <p:spPr>
            <a:xfrm>
              <a:off x="4853433" y="2336800"/>
              <a:ext cx="790595" cy="469900"/>
            </a:xfrm>
            <a:prstGeom prst="leftRightArrow">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3088133" y="4762498"/>
              <a:ext cx="2292350" cy="1155700"/>
              <a:chOff x="3088133" y="4178298"/>
              <a:chExt cx="2292350" cy="1155700"/>
            </a:xfrm>
          </p:grpSpPr>
          <p:sp>
            <p:nvSpPr>
              <p:cNvPr id="32" name="Rounded Rectangle 31"/>
              <p:cNvSpPr/>
              <p:nvPr/>
            </p:nvSpPr>
            <p:spPr>
              <a:xfrm>
                <a:off x="3088133" y="4178298"/>
                <a:ext cx="1835150" cy="6985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33" name="Rounded Rectangle 32"/>
              <p:cNvSpPr/>
              <p:nvPr/>
            </p:nvSpPr>
            <p:spPr>
              <a:xfrm>
                <a:off x="3240533" y="4330698"/>
                <a:ext cx="1835150" cy="6985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34" name="Rounded Rectangle 33"/>
              <p:cNvSpPr/>
              <p:nvPr/>
            </p:nvSpPr>
            <p:spPr>
              <a:xfrm>
                <a:off x="3392933" y="4483098"/>
                <a:ext cx="1835150" cy="6985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35" name="Rounded Rectangle 34"/>
              <p:cNvSpPr/>
              <p:nvPr/>
            </p:nvSpPr>
            <p:spPr>
              <a:xfrm>
                <a:off x="3545333" y="4635498"/>
                <a:ext cx="1835150" cy="6985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000" dirty="0" smtClean="0"/>
                  <a:t>Slow Memory</a:t>
                </a:r>
              </a:p>
              <a:p>
                <a:pPr algn="ctr"/>
                <a:r>
                  <a:rPr lang="en-US" sz="2000" dirty="0" smtClean="0"/>
                  <a:t>(</a:t>
                </a:r>
                <a:r>
                  <a:rPr lang="en-US" sz="2000" dirty="0" err="1" smtClean="0"/>
                  <a:t>XPoint</a:t>
                </a:r>
                <a:r>
                  <a:rPr lang="en-US" sz="2000" dirty="0" smtClean="0"/>
                  <a:t>)</a:t>
                </a:r>
                <a:endParaRPr lang="en-US" sz="2000" dirty="0"/>
              </a:p>
            </p:txBody>
          </p:sp>
        </p:grpSp>
        <p:sp>
          <p:nvSpPr>
            <p:cNvPr id="36" name="Up-Down Arrow 35"/>
            <p:cNvSpPr/>
            <p:nvPr/>
          </p:nvSpPr>
          <p:spPr>
            <a:xfrm>
              <a:off x="3881885" y="3441698"/>
              <a:ext cx="342900" cy="1244599"/>
            </a:xfrm>
            <a:prstGeom prst="upDownArrow">
              <a:avLst>
                <a:gd name="adj1" fmla="val 57407"/>
                <a:gd name="adj2" fmla="val 50000"/>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600175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Existing Proposals: 2-Tier Memory</a:t>
            </a:r>
            <a:endParaRPr lang="en-US" dirty="0"/>
          </a:p>
        </p:txBody>
      </p:sp>
      <p:sp>
        <p:nvSpPr>
          <p:cNvPr id="3" name="Content Placeholder 2"/>
          <p:cNvSpPr>
            <a:spLocks noGrp="1"/>
          </p:cNvSpPr>
          <p:nvPr>
            <p:ph idx="1"/>
          </p:nvPr>
        </p:nvSpPr>
        <p:spPr/>
        <p:txBody>
          <a:bodyPr anchor="t"/>
          <a:lstStyle/>
          <a:p>
            <a:r>
              <a:rPr lang="en-US" dirty="0" smtClean="0"/>
              <a:t>Paging interface to slow memory </a:t>
            </a:r>
            <a:r>
              <a:rPr lang="en-US" sz="1600" i="1" dirty="0" smtClean="0"/>
              <a:t>[Lim HPCA ’12]</a:t>
            </a:r>
          </a:p>
          <a:p>
            <a:pPr lvl="1"/>
            <a:r>
              <a:rPr lang="en-US" dirty="0" smtClean="0"/>
              <a:t>On-demand page migration from slow to fast memory</a:t>
            </a:r>
          </a:p>
          <a:p>
            <a:pPr lvl="1"/>
            <a:endParaRPr lang="en-US" i="1" dirty="0"/>
          </a:p>
          <a:p>
            <a:pPr marL="457200" lvl="1" indent="0">
              <a:buNone/>
            </a:pPr>
            <a:endParaRPr lang="en-US" dirty="0" smtClean="0"/>
          </a:p>
          <a:p>
            <a:r>
              <a:rPr lang="en-US" dirty="0" smtClean="0"/>
              <a:t>DRAM as a cache </a:t>
            </a:r>
            <a:r>
              <a:rPr lang="en-US" sz="1600" i="1" dirty="0" smtClean="0"/>
              <a:t>[</a:t>
            </a:r>
            <a:r>
              <a:rPr lang="en-US" sz="1600" i="1" dirty="0" err="1" smtClean="0"/>
              <a:t>Jevdjic</a:t>
            </a:r>
            <a:r>
              <a:rPr lang="en-US" sz="1600" i="1" dirty="0" smtClean="0"/>
              <a:t> MICRO ’14, Qureshi MICRO ’12, </a:t>
            </a:r>
            <a:r>
              <a:rPr lang="en-US" sz="1600" i="1" dirty="0" err="1" smtClean="0"/>
              <a:t>Sim</a:t>
            </a:r>
            <a:r>
              <a:rPr lang="en-US" sz="1600" i="1" dirty="0" smtClean="0"/>
              <a:t> MICRO ’12]</a:t>
            </a:r>
          </a:p>
          <a:p>
            <a:pPr lvl="1"/>
            <a:r>
              <a:rPr lang="en-US" dirty="0" smtClean="0"/>
              <a:t>Fast memory, invisible to OS, wastes capacity</a:t>
            </a:r>
          </a:p>
        </p:txBody>
      </p:sp>
      <p:sp>
        <p:nvSpPr>
          <p:cNvPr id="4" name="Slide Number Placeholder 3"/>
          <p:cNvSpPr>
            <a:spLocks noGrp="1"/>
          </p:cNvSpPr>
          <p:nvPr>
            <p:ph type="sldNum" sz="quarter" idx="12"/>
          </p:nvPr>
        </p:nvSpPr>
        <p:spPr/>
        <p:txBody>
          <a:bodyPr/>
          <a:lstStyle/>
          <a:p>
            <a:fld id="{24EAD923-3004-4A31-84C7-9B440B785588}" type="slidenum">
              <a:rPr lang="en-US" smtClean="0"/>
              <a:pPr/>
              <a:t>37</a:t>
            </a:fld>
            <a:endParaRPr lang="en-US" dirty="0"/>
          </a:p>
        </p:txBody>
      </p:sp>
      <p:sp>
        <p:nvSpPr>
          <p:cNvPr id="5" name="Content Placeholder 2"/>
          <p:cNvSpPr txBox="1">
            <a:spLocks/>
          </p:cNvSpPr>
          <p:nvPr/>
        </p:nvSpPr>
        <p:spPr>
          <a:xfrm>
            <a:off x="838200" y="5817476"/>
            <a:ext cx="10515600" cy="80055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Helvetica" charset="0"/>
                <a:ea typeface="Helvetica" charset="0"/>
                <a:cs typeface="Helvetica"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Helvetica" charset="0"/>
                <a:ea typeface="Helvetica" charset="0"/>
                <a:cs typeface="Helvetica"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Helvetica" charset="0"/>
                <a:ea typeface="Helvetica" charset="0"/>
                <a:cs typeface="Helvetica"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Helvetica" charset="0"/>
                <a:ea typeface="Helvetica" charset="0"/>
                <a:cs typeface="Helvetica"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 typeface="Arial"/>
              <a:buNone/>
            </a:pPr>
            <a:r>
              <a:rPr lang="en-US" sz="3600" dirty="0" smtClean="0">
                <a:solidFill>
                  <a:srgbClr val="FF0000"/>
                </a:solidFill>
              </a:rPr>
              <a:t>Accounted for 4KB page size only</a:t>
            </a:r>
          </a:p>
        </p:txBody>
      </p:sp>
    </p:spTree>
    <p:extLst>
      <p:ext uri="{BB962C8B-B14F-4D97-AF65-F5344CB8AC3E}">
        <p14:creationId xmlns:p14="http://schemas.microsoft.com/office/powerpoint/2010/main" val="784781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New With 2-Tier Memory?</a:t>
            </a:r>
            <a:endParaRPr lang="en-US" dirty="0"/>
          </a:p>
        </p:txBody>
      </p:sp>
      <p:sp>
        <p:nvSpPr>
          <p:cNvPr id="3" name="Content Placeholder 2"/>
          <p:cNvSpPr>
            <a:spLocks noGrp="1"/>
          </p:cNvSpPr>
          <p:nvPr>
            <p:ph idx="1"/>
          </p:nvPr>
        </p:nvSpPr>
        <p:spPr/>
        <p:txBody>
          <a:bodyPr/>
          <a:lstStyle/>
          <a:p>
            <a:pPr marL="0" indent="0" algn="ctr">
              <a:buNone/>
            </a:pPr>
            <a:r>
              <a:rPr lang="en-US" sz="5400" dirty="0" smtClean="0">
                <a:solidFill>
                  <a:srgbClr val="FF0000"/>
                </a:solidFill>
              </a:rPr>
              <a:t>Supporting Huge Pages</a:t>
            </a:r>
          </a:p>
          <a:p>
            <a:pPr marL="0" indent="0">
              <a:buNone/>
            </a:pPr>
            <a:endParaRPr lang="en-US" sz="3600" dirty="0" smtClean="0"/>
          </a:p>
          <a:p>
            <a:pPr marL="0" indent="0">
              <a:buNone/>
            </a:pPr>
            <a:endParaRPr lang="en-US" sz="3600" dirty="0" smtClean="0"/>
          </a:p>
          <a:p>
            <a:pPr marL="0" indent="0" algn="ctr">
              <a:buNone/>
            </a:pPr>
            <a:r>
              <a:rPr lang="en-US" sz="3600" dirty="0" smtClean="0">
                <a:latin typeface="Helvetica Light" charset="0"/>
                <a:ea typeface="Helvetica Light" charset="0"/>
                <a:cs typeface="Helvetica Light" charset="0"/>
              </a:rPr>
              <a:t>2MB pages instead of 4KB</a:t>
            </a:r>
          </a:p>
          <a:p>
            <a:pPr marL="457200" lvl="1" indent="0" algn="ctr">
              <a:buNone/>
            </a:pPr>
            <a:endParaRPr lang="en-US" dirty="0">
              <a:solidFill>
                <a:srgbClr val="FF0000"/>
              </a:solidFill>
            </a:endParaRPr>
          </a:p>
        </p:txBody>
      </p:sp>
      <p:sp>
        <p:nvSpPr>
          <p:cNvPr id="4" name="Slide Number Placeholder 3"/>
          <p:cNvSpPr>
            <a:spLocks noGrp="1"/>
          </p:cNvSpPr>
          <p:nvPr>
            <p:ph type="sldNum" sz="quarter" idx="12"/>
          </p:nvPr>
        </p:nvSpPr>
        <p:spPr/>
        <p:txBody>
          <a:bodyPr/>
          <a:lstStyle/>
          <a:p>
            <a:fld id="{24EAD923-3004-4A31-84C7-9B440B785588}" type="slidenum">
              <a:rPr lang="en-US" smtClean="0"/>
              <a:pPr/>
              <a:t>38</a:t>
            </a:fld>
            <a:endParaRPr lang="en-US" dirty="0"/>
          </a:p>
        </p:txBody>
      </p:sp>
    </p:spTree>
    <p:extLst>
      <p:ext uri="{BB962C8B-B14F-4D97-AF65-F5344CB8AC3E}">
        <p14:creationId xmlns:p14="http://schemas.microsoft.com/office/powerpoint/2010/main" val="195285725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Huge Pages – Advantages</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39</a:t>
            </a:fld>
            <a:endParaRPr lang="en-US" dirty="0"/>
          </a:p>
        </p:txBody>
      </p:sp>
      <p:grpSp>
        <p:nvGrpSpPr>
          <p:cNvPr id="49" name="Group 48"/>
          <p:cNvGrpSpPr/>
          <p:nvPr/>
        </p:nvGrpSpPr>
        <p:grpSpPr>
          <a:xfrm>
            <a:off x="2168294" y="1587173"/>
            <a:ext cx="7855411" cy="4998562"/>
            <a:chOff x="3610447" y="1799267"/>
            <a:chExt cx="7855411" cy="4998562"/>
          </a:xfrm>
        </p:grpSpPr>
        <p:grpSp>
          <p:nvGrpSpPr>
            <p:cNvPr id="38" name="Group 37"/>
            <p:cNvGrpSpPr/>
            <p:nvPr/>
          </p:nvGrpSpPr>
          <p:grpSpPr>
            <a:xfrm>
              <a:off x="3610447" y="2733394"/>
              <a:ext cx="1066618" cy="1681013"/>
              <a:chOff x="3606316" y="3360434"/>
              <a:chExt cx="1066618" cy="1681013"/>
            </a:xfrm>
          </p:grpSpPr>
          <p:grpSp>
            <p:nvGrpSpPr>
              <p:cNvPr id="14" name="Group 13"/>
              <p:cNvGrpSpPr/>
              <p:nvPr/>
            </p:nvGrpSpPr>
            <p:grpSpPr>
              <a:xfrm rot="5400000">
                <a:off x="3488995" y="3477756"/>
                <a:ext cx="1301261" cy="1066617"/>
                <a:chOff x="2039815" y="4205652"/>
                <a:chExt cx="7455880" cy="401517"/>
              </a:xfrm>
            </p:grpSpPr>
            <p:sp>
              <p:nvSpPr>
                <p:cNvPr id="10" name="Rectangle 9"/>
                <p:cNvSpPr/>
                <p:nvPr/>
              </p:nvSpPr>
              <p:spPr>
                <a:xfrm>
                  <a:off x="2039815" y="4205654"/>
                  <a:ext cx="1863970" cy="40151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3903785" y="4205654"/>
                  <a:ext cx="1863970" cy="401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p:nvSpPr>
              <p:spPr>
                <a:xfrm>
                  <a:off x="5767755" y="4205653"/>
                  <a:ext cx="1863970" cy="40151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7631725" y="4205652"/>
                  <a:ext cx="1863970" cy="40151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TextBox 30"/>
              <p:cNvSpPr txBox="1"/>
              <p:nvPr/>
            </p:nvSpPr>
            <p:spPr>
              <a:xfrm>
                <a:off x="3606316" y="4672115"/>
                <a:ext cx="1066613" cy="369332"/>
              </a:xfrm>
              <a:prstGeom prst="rect">
                <a:avLst/>
              </a:prstGeom>
              <a:noFill/>
              <a:ln>
                <a:noFill/>
              </a:ln>
            </p:spPr>
            <p:txBody>
              <a:bodyPr wrap="square" rtlCol="0">
                <a:spAutoFit/>
              </a:bodyPr>
              <a:lstStyle/>
              <a:p>
                <a:pPr algn="ctr"/>
                <a:r>
                  <a:rPr lang="en-US" smtClean="0">
                    <a:latin typeface="Helvetica" charset="0"/>
                    <a:ea typeface="Helvetica" charset="0"/>
                    <a:cs typeface="Helvetica" charset="0"/>
                  </a:rPr>
                  <a:t>TLB</a:t>
                </a:r>
                <a:endParaRPr lang="en-US" dirty="0">
                  <a:latin typeface="Helvetica" charset="0"/>
                  <a:ea typeface="Helvetica" charset="0"/>
                  <a:cs typeface="Helvetica" charset="0"/>
                </a:endParaRPr>
              </a:p>
            </p:txBody>
          </p:sp>
        </p:grpSp>
        <p:sp>
          <p:nvSpPr>
            <p:cNvPr id="32" name="TextBox 31"/>
            <p:cNvSpPr txBox="1"/>
            <p:nvPr/>
          </p:nvSpPr>
          <p:spPr>
            <a:xfrm>
              <a:off x="6134266" y="6151498"/>
              <a:ext cx="1969822" cy="646331"/>
            </a:xfrm>
            <a:prstGeom prst="rect">
              <a:avLst/>
            </a:prstGeom>
            <a:noFill/>
          </p:spPr>
          <p:txBody>
            <a:bodyPr wrap="square" rtlCol="0">
              <a:spAutoFit/>
            </a:bodyPr>
            <a:lstStyle/>
            <a:p>
              <a:pPr algn="ctr"/>
              <a:r>
                <a:rPr lang="en-US" dirty="0" smtClean="0">
                  <a:latin typeface="Helvetica" charset="0"/>
                  <a:ea typeface="Helvetica" charset="0"/>
                  <a:cs typeface="Helvetica" charset="0"/>
                </a:rPr>
                <a:t>Application </a:t>
              </a:r>
              <a:r>
                <a:rPr lang="en-US" smtClean="0">
                  <a:latin typeface="Helvetica" charset="0"/>
                  <a:ea typeface="Helvetica" charset="0"/>
                  <a:cs typeface="Helvetica" charset="0"/>
                </a:rPr>
                <a:t>Working Set</a:t>
              </a:r>
              <a:endParaRPr lang="en-US" dirty="0">
                <a:latin typeface="Helvetica" charset="0"/>
                <a:ea typeface="Helvetica" charset="0"/>
                <a:cs typeface="Helvetica" charset="0"/>
              </a:endParaRPr>
            </a:p>
          </p:txBody>
        </p:sp>
        <p:grpSp>
          <p:nvGrpSpPr>
            <p:cNvPr id="37" name="Group 36"/>
            <p:cNvGrpSpPr/>
            <p:nvPr/>
          </p:nvGrpSpPr>
          <p:grpSpPr>
            <a:xfrm>
              <a:off x="6411396" y="1799267"/>
              <a:ext cx="4847844" cy="2461687"/>
              <a:chOff x="6411396" y="2740437"/>
              <a:chExt cx="4847844" cy="2461687"/>
            </a:xfrm>
          </p:grpSpPr>
          <p:grpSp>
            <p:nvGrpSpPr>
              <p:cNvPr id="15" name="Group 14"/>
              <p:cNvGrpSpPr/>
              <p:nvPr/>
            </p:nvGrpSpPr>
            <p:grpSpPr>
              <a:xfrm rot="5400000">
                <a:off x="6104045" y="3272282"/>
                <a:ext cx="2030263" cy="1415562"/>
                <a:chOff x="4097215" y="4906108"/>
                <a:chExt cx="3341080" cy="1415562"/>
              </a:xfrm>
            </p:grpSpPr>
            <p:sp>
              <p:nvSpPr>
                <p:cNvPr id="6" name="Rectangle 5"/>
                <p:cNvSpPr/>
                <p:nvPr/>
              </p:nvSpPr>
              <p:spPr>
                <a:xfrm>
                  <a:off x="4097215" y="4906108"/>
                  <a:ext cx="835270" cy="141556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32485" y="4906108"/>
                  <a:ext cx="835270" cy="14155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767755" y="4906108"/>
                  <a:ext cx="835270" cy="141556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603025" y="4906108"/>
                  <a:ext cx="835270" cy="141556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p:cNvSpPr txBox="1"/>
              <p:nvPr/>
            </p:nvSpPr>
            <p:spPr>
              <a:xfrm>
                <a:off x="7826956" y="2740437"/>
                <a:ext cx="1488141" cy="338554"/>
              </a:xfrm>
              <a:prstGeom prst="rect">
                <a:avLst/>
              </a:prstGeom>
              <a:noFill/>
            </p:spPr>
            <p:txBody>
              <a:bodyPr wrap="square" rtlCol="0">
                <a:spAutoFit/>
              </a:bodyPr>
              <a:lstStyle/>
              <a:p>
                <a:r>
                  <a:rPr lang="en-US" sz="1600" dirty="0" smtClean="0">
                    <a:latin typeface="Courier" charset="0"/>
                    <a:ea typeface="Courier" charset="0"/>
                    <a:cs typeface="Courier" charset="0"/>
                  </a:rPr>
                  <a:t>0</a:t>
                </a:r>
                <a:endParaRPr lang="en-US" sz="1600" dirty="0">
                  <a:latin typeface="Courier" charset="0"/>
                  <a:ea typeface="Courier" charset="0"/>
                  <a:cs typeface="Courier" charset="0"/>
                </a:endParaRPr>
              </a:p>
            </p:txBody>
          </p:sp>
          <p:sp>
            <p:nvSpPr>
              <p:cNvPr id="27" name="TextBox 26"/>
              <p:cNvSpPr txBox="1"/>
              <p:nvPr/>
            </p:nvSpPr>
            <p:spPr>
              <a:xfrm>
                <a:off x="7826956" y="3278217"/>
                <a:ext cx="1488141" cy="338554"/>
              </a:xfrm>
              <a:prstGeom prst="rect">
                <a:avLst/>
              </a:prstGeom>
              <a:noFill/>
            </p:spPr>
            <p:txBody>
              <a:bodyPr wrap="square" rtlCol="0">
                <a:spAutoFit/>
              </a:bodyPr>
              <a:lstStyle/>
              <a:p>
                <a:r>
                  <a:rPr lang="en-US" sz="1600" dirty="0" smtClean="0">
                    <a:latin typeface="Courier" charset="0"/>
                    <a:ea typeface="Courier" charset="0"/>
                    <a:cs typeface="Courier" charset="0"/>
                  </a:rPr>
                  <a:t>4KB</a:t>
                </a:r>
                <a:endParaRPr lang="en-US" sz="1600" dirty="0">
                  <a:latin typeface="Courier" charset="0"/>
                  <a:ea typeface="Courier" charset="0"/>
                  <a:cs typeface="Courier" charset="0"/>
                </a:endParaRPr>
              </a:p>
            </p:txBody>
          </p:sp>
          <p:sp>
            <p:nvSpPr>
              <p:cNvPr id="28" name="TextBox 27"/>
              <p:cNvSpPr txBox="1"/>
              <p:nvPr/>
            </p:nvSpPr>
            <p:spPr>
              <a:xfrm>
                <a:off x="7826957" y="3816978"/>
                <a:ext cx="1488141" cy="338554"/>
              </a:xfrm>
              <a:prstGeom prst="rect">
                <a:avLst/>
              </a:prstGeom>
              <a:noFill/>
            </p:spPr>
            <p:txBody>
              <a:bodyPr wrap="square" rtlCol="0">
                <a:spAutoFit/>
              </a:bodyPr>
              <a:lstStyle/>
              <a:p>
                <a:r>
                  <a:rPr lang="en-US" sz="1600" dirty="0" smtClean="0">
                    <a:latin typeface="Courier" charset="0"/>
                    <a:ea typeface="Courier" charset="0"/>
                    <a:cs typeface="Courier" charset="0"/>
                  </a:rPr>
                  <a:t>8KB</a:t>
                </a:r>
                <a:endParaRPr lang="en-US" sz="1600" dirty="0">
                  <a:latin typeface="Courier" charset="0"/>
                  <a:ea typeface="Courier" charset="0"/>
                  <a:cs typeface="Courier" charset="0"/>
                </a:endParaRPr>
              </a:p>
            </p:txBody>
          </p:sp>
          <p:sp>
            <p:nvSpPr>
              <p:cNvPr id="29" name="TextBox 28"/>
              <p:cNvSpPr txBox="1"/>
              <p:nvPr/>
            </p:nvSpPr>
            <p:spPr>
              <a:xfrm>
                <a:off x="7826964" y="4349547"/>
                <a:ext cx="1488141" cy="338554"/>
              </a:xfrm>
              <a:prstGeom prst="rect">
                <a:avLst/>
              </a:prstGeom>
              <a:noFill/>
            </p:spPr>
            <p:txBody>
              <a:bodyPr wrap="square" rtlCol="0">
                <a:spAutoFit/>
              </a:bodyPr>
              <a:lstStyle/>
              <a:p>
                <a:r>
                  <a:rPr lang="en-US" sz="1600" dirty="0" smtClean="0">
                    <a:latin typeface="Courier" charset="0"/>
                    <a:ea typeface="Courier" charset="0"/>
                    <a:cs typeface="Courier" charset="0"/>
                  </a:rPr>
                  <a:t>12KB</a:t>
                </a:r>
                <a:endParaRPr lang="en-US" sz="1600" dirty="0">
                  <a:latin typeface="Courier" charset="0"/>
                  <a:ea typeface="Courier" charset="0"/>
                  <a:cs typeface="Courier" charset="0"/>
                </a:endParaRPr>
              </a:p>
            </p:txBody>
          </p:sp>
          <p:sp>
            <p:nvSpPr>
              <p:cNvPr id="30" name="TextBox 29"/>
              <p:cNvSpPr txBox="1"/>
              <p:nvPr/>
            </p:nvSpPr>
            <p:spPr>
              <a:xfrm>
                <a:off x="7826958" y="4863570"/>
                <a:ext cx="1488141" cy="338554"/>
              </a:xfrm>
              <a:prstGeom prst="rect">
                <a:avLst/>
              </a:prstGeom>
              <a:noFill/>
            </p:spPr>
            <p:txBody>
              <a:bodyPr wrap="square" rtlCol="0">
                <a:spAutoFit/>
              </a:bodyPr>
              <a:lstStyle/>
              <a:p>
                <a:r>
                  <a:rPr lang="en-US" sz="1600" dirty="0" smtClean="0">
                    <a:latin typeface="Courier" charset="0"/>
                    <a:ea typeface="Courier" charset="0"/>
                    <a:cs typeface="Courier" charset="0"/>
                  </a:rPr>
                  <a:t>16KB</a:t>
                </a:r>
                <a:endParaRPr lang="en-US" sz="1600" dirty="0">
                  <a:latin typeface="Courier" charset="0"/>
                  <a:ea typeface="Courier" charset="0"/>
                  <a:cs typeface="Courier" charset="0"/>
                </a:endParaRPr>
              </a:p>
            </p:txBody>
          </p:sp>
          <p:sp>
            <p:nvSpPr>
              <p:cNvPr id="34" name="Right Brace 33"/>
              <p:cNvSpPr/>
              <p:nvPr/>
            </p:nvSpPr>
            <p:spPr>
              <a:xfrm>
                <a:off x="8677835" y="2964931"/>
                <a:ext cx="313765" cy="2030264"/>
              </a:xfrm>
              <a:prstGeom prst="rightBrace">
                <a:avLst>
                  <a:gd name="adj1" fmla="val 66497"/>
                  <a:gd name="adj2" fmla="val 4969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p:cNvSpPr txBox="1"/>
              <p:nvPr/>
            </p:nvSpPr>
            <p:spPr>
              <a:xfrm>
                <a:off x="8991600" y="3803016"/>
                <a:ext cx="2267640" cy="369332"/>
              </a:xfrm>
              <a:prstGeom prst="rect">
                <a:avLst/>
              </a:prstGeom>
              <a:noFill/>
            </p:spPr>
            <p:txBody>
              <a:bodyPr wrap="square" rtlCol="0">
                <a:spAutoFit/>
              </a:bodyPr>
              <a:lstStyle/>
              <a:p>
                <a:pPr algn="ctr"/>
                <a:r>
                  <a:rPr lang="en-US" dirty="0" smtClean="0">
                    <a:latin typeface="Helvetica" charset="0"/>
                    <a:ea typeface="Helvetica" charset="0"/>
                    <a:cs typeface="Helvetica" charset="0"/>
                  </a:rPr>
                  <a:t>Reachable by TLB</a:t>
                </a:r>
                <a:endParaRPr lang="en-US" dirty="0">
                  <a:latin typeface="Helvetica" charset="0"/>
                  <a:ea typeface="Helvetica" charset="0"/>
                  <a:cs typeface="Helvetica" charset="0"/>
                </a:endParaRPr>
              </a:p>
            </p:txBody>
          </p:sp>
        </p:grpSp>
        <p:sp>
          <p:nvSpPr>
            <p:cNvPr id="36" name="Rectangle 35"/>
            <p:cNvSpPr/>
            <p:nvPr/>
          </p:nvSpPr>
          <p:spPr>
            <a:xfrm rot="5400000">
              <a:off x="6865394" y="3600027"/>
              <a:ext cx="507566" cy="14155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rot="5400000">
              <a:off x="6865392" y="4083297"/>
              <a:ext cx="507566" cy="14155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rot="5400000">
              <a:off x="6865392" y="4589034"/>
              <a:ext cx="507566" cy="14155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rot="5400000">
              <a:off x="6865392" y="5080425"/>
              <a:ext cx="507566" cy="1415562"/>
            </a:xfrm>
            <a:prstGeom prst="rect">
              <a:avLst/>
            </a:prstGeom>
            <a:gradFill flip="none" rotWithShape="1">
              <a:gsLst>
                <a:gs pos="0">
                  <a:schemeClr val="bg2">
                    <a:lumMod val="75000"/>
                  </a:schemeClr>
                </a:gs>
                <a:gs pos="50000">
                  <a:schemeClr val="bg2">
                    <a:lumMod val="75000"/>
                    <a:tint val="44500"/>
                    <a:satMod val="160000"/>
                  </a:schemeClr>
                </a:gs>
                <a:gs pos="100000">
                  <a:schemeClr val="bg2">
                    <a:lumMod val="75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ight Brace 42"/>
            <p:cNvSpPr/>
            <p:nvPr/>
          </p:nvSpPr>
          <p:spPr>
            <a:xfrm>
              <a:off x="8677835" y="4074484"/>
              <a:ext cx="313765" cy="2030264"/>
            </a:xfrm>
            <a:prstGeom prst="rightBrace">
              <a:avLst>
                <a:gd name="adj1" fmla="val 66497"/>
                <a:gd name="adj2" fmla="val 4969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TextBox 43"/>
            <p:cNvSpPr txBox="1"/>
            <p:nvPr/>
          </p:nvSpPr>
          <p:spPr>
            <a:xfrm>
              <a:off x="8991599" y="4904950"/>
              <a:ext cx="2474259" cy="369332"/>
            </a:xfrm>
            <a:prstGeom prst="rect">
              <a:avLst/>
            </a:prstGeom>
            <a:noFill/>
          </p:spPr>
          <p:txBody>
            <a:bodyPr wrap="square" rtlCol="0">
              <a:spAutoFit/>
            </a:bodyPr>
            <a:lstStyle/>
            <a:p>
              <a:pPr algn="ctr"/>
              <a:r>
                <a:rPr lang="en-US" dirty="0" smtClean="0">
                  <a:latin typeface="Helvetica" charset="0"/>
                  <a:ea typeface="Helvetica" charset="0"/>
                  <a:cs typeface="Helvetica" charset="0"/>
                </a:rPr>
                <a:t>Out of TLB reach</a:t>
              </a:r>
              <a:endParaRPr lang="en-US" dirty="0">
                <a:latin typeface="Helvetica" charset="0"/>
                <a:ea typeface="Helvetica" charset="0"/>
                <a:cs typeface="Helvetica" charset="0"/>
              </a:endParaRPr>
            </a:p>
          </p:txBody>
        </p:sp>
        <p:sp>
          <p:nvSpPr>
            <p:cNvPr id="46" name="TextBox 45"/>
            <p:cNvSpPr txBox="1"/>
            <p:nvPr/>
          </p:nvSpPr>
          <p:spPr>
            <a:xfrm>
              <a:off x="7826955" y="4307808"/>
              <a:ext cx="1488141" cy="338554"/>
            </a:xfrm>
            <a:prstGeom prst="rect">
              <a:avLst/>
            </a:prstGeom>
            <a:noFill/>
          </p:spPr>
          <p:txBody>
            <a:bodyPr wrap="square" rtlCol="0">
              <a:spAutoFit/>
            </a:bodyPr>
            <a:lstStyle/>
            <a:p>
              <a:r>
                <a:rPr lang="en-US" sz="1600" dirty="0" smtClean="0">
                  <a:latin typeface="Courier" charset="0"/>
                  <a:ea typeface="Courier" charset="0"/>
                  <a:cs typeface="Courier" charset="0"/>
                </a:rPr>
                <a:t>...</a:t>
              </a:r>
              <a:endParaRPr lang="en-US" sz="1600" dirty="0">
                <a:latin typeface="Courier" charset="0"/>
                <a:ea typeface="Courier" charset="0"/>
                <a:cs typeface="Courier" charset="0"/>
              </a:endParaRPr>
            </a:p>
          </p:txBody>
        </p:sp>
        <p:sp>
          <p:nvSpPr>
            <p:cNvPr id="48" name="TextBox 47"/>
            <p:cNvSpPr txBox="1"/>
            <p:nvPr/>
          </p:nvSpPr>
          <p:spPr>
            <a:xfrm>
              <a:off x="7826955" y="5770923"/>
              <a:ext cx="1488141" cy="338554"/>
            </a:xfrm>
            <a:prstGeom prst="rect">
              <a:avLst/>
            </a:prstGeom>
            <a:noFill/>
          </p:spPr>
          <p:txBody>
            <a:bodyPr wrap="square" rtlCol="0">
              <a:spAutoFit/>
            </a:bodyPr>
            <a:lstStyle/>
            <a:p>
              <a:r>
                <a:rPr lang="en-US" sz="1600" dirty="0" smtClean="0">
                  <a:latin typeface="Courier" charset="0"/>
                  <a:ea typeface="Courier" charset="0"/>
                  <a:cs typeface="Courier" charset="0"/>
                </a:rPr>
                <a:t>8MB</a:t>
              </a:r>
              <a:endParaRPr lang="en-US" sz="1600" dirty="0">
                <a:latin typeface="Courier" charset="0"/>
                <a:ea typeface="Courier" charset="0"/>
                <a:cs typeface="Courier" charset="0"/>
              </a:endParaRPr>
            </a:p>
          </p:txBody>
        </p:sp>
      </p:grpSp>
      <p:sp>
        <p:nvSpPr>
          <p:cNvPr id="52" name="TextBox 51"/>
          <p:cNvSpPr txBox="1"/>
          <p:nvPr/>
        </p:nvSpPr>
        <p:spPr>
          <a:xfrm>
            <a:off x="414927" y="1325563"/>
            <a:ext cx="4128877" cy="523220"/>
          </a:xfrm>
          <a:prstGeom prst="rect">
            <a:avLst/>
          </a:prstGeom>
          <a:noFill/>
        </p:spPr>
        <p:txBody>
          <a:bodyPr wrap="square" rtlCol="0">
            <a:spAutoFit/>
          </a:bodyPr>
          <a:lstStyle/>
          <a:p>
            <a:pPr algn="ctr"/>
            <a:r>
              <a:rPr lang="en-US" sz="2800" dirty="0" smtClean="0">
                <a:solidFill>
                  <a:srgbClr val="FF0000"/>
                </a:solidFill>
                <a:latin typeface="Wingdings 2" charset="2"/>
                <a:ea typeface="Wingdings 2" charset="2"/>
                <a:cs typeface="Wingdings 2" charset="2"/>
              </a:rPr>
              <a:t>u</a:t>
            </a:r>
            <a:r>
              <a:rPr lang="en-US" sz="2800" dirty="0" smtClean="0">
                <a:solidFill>
                  <a:srgbClr val="FF0000"/>
                </a:solidFill>
                <a:latin typeface="Helvetica" charset="0"/>
                <a:ea typeface="Helvetica" charset="0"/>
                <a:cs typeface="Helvetica" charset="0"/>
              </a:rPr>
              <a:t> Fewer TLB misses</a:t>
            </a:r>
            <a:endParaRPr lang="en-US" sz="2800"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12542619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35"/>
          <p:cNvSpPr>
            <a:spLocks noGrp="1"/>
          </p:cNvSpPr>
          <p:nvPr>
            <p:ph type="title"/>
          </p:nvPr>
        </p:nvSpPr>
        <p:spPr/>
        <p:txBody>
          <a:bodyPr/>
          <a:lstStyle/>
          <a:p>
            <a:r>
              <a:rPr lang="en-US" dirty="0" smtClean="0"/>
              <a:t>Heterogeneous Memory Systems</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4</a:t>
            </a:fld>
            <a:endParaRPr lang="en-US" dirty="0"/>
          </a:p>
        </p:txBody>
      </p:sp>
      <p:grpSp>
        <p:nvGrpSpPr>
          <p:cNvPr id="38" name="Group 37"/>
          <p:cNvGrpSpPr/>
          <p:nvPr/>
        </p:nvGrpSpPr>
        <p:grpSpPr>
          <a:xfrm>
            <a:off x="125412" y="2126457"/>
            <a:ext cx="5353050" cy="3428998"/>
            <a:chOff x="196850" y="3276600"/>
            <a:chExt cx="5353050" cy="3428998"/>
          </a:xfrm>
        </p:grpSpPr>
        <p:sp>
          <p:nvSpPr>
            <p:cNvPr id="7" name="Rounded Rectangle 6"/>
            <p:cNvSpPr/>
            <p:nvPr/>
          </p:nvSpPr>
          <p:spPr>
            <a:xfrm>
              <a:off x="355600" y="3276600"/>
              <a:ext cx="1485900" cy="14859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smtClean="0">
                  <a:latin typeface="Helvetica" charset="0"/>
                  <a:ea typeface="Helvetica" charset="0"/>
                  <a:cs typeface="Helvetica" charset="0"/>
                </a:rPr>
                <a:t>CPU</a:t>
              </a:r>
              <a:endParaRPr lang="en-US" dirty="0">
                <a:latin typeface="Helvetica" charset="0"/>
                <a:ea typeface="Helvetica" charset="0"/>
                <a:cs typeface="Helvetica" charset="0"/>
              </a:endParaRPr>
            </a:p>
          </p:txBody>
        </p:sp>
        <p:grpSp>
          <p:nvGrpSpPr>
            <p:cNvPr id="2" name="Group 1"/>
            <p:cNvGrpSpPr/>
            <p:nvPr/>
          </p:nvGrpSpPr>
          <p:grpSpPr>
            <a:xfrm>
              <a:off x="3257550" y="3403600"/>
              <a:ext cx="2292350" cy="1155700"/>
              <a:chOff x="3257550" y="3403600"/>
              <a:chExt cx="2292350" cy="1155700"/>
            </a:xfrm>
          </p:grpSpPr>
          <p:sp>
            <p:nvSpPr>
              <p:cNvPr id="8" name="Rounded Rectangle 7"/>
              <p:cNvSpPr/>
              <p:nvPr/>
            </p:nvSpPr>
            <p:spPr>
              <a:xfrm>
                <a:off x="3257550" y="34036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9" name="Rounded Rectangle 8"/>
              <p:cNvSpPr/>
              <p:nvPr/>
            </p:nvSpPr>
            <p:spPr>
              <a:xfrm>
                <a:off x="3409950" y="35560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10" name="Rounded Rectangle 9"/>
              <p:cNvSpPr/>
              <p:nvPr/>
            </p:nvSpPr>
            <p:spPr>
              <a:xfrm>
                <a:off x="3562350" y="37084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11" name="Rounded Rectangle 10"/>
              <p:cNvSpPr/>
              <p:nvPr/>
            </p:nvSpPr>
            <p:spPr>
              <a:xfrm>
                <a:off x="3714750" y="38608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latin typeface="Helvetica" charset="0"/>
                    <a:ea typeface="Helvetica" charset="0"/>
                    <a:cs typeface="Helvetica" charset="0"/>
                  </a:rPr>
                  <a:t>Memory </a:t>
                </a:r>
              </a:p>
              <a:p>
                <a:pPr algn="ctr"/>
                <a:r>
                  <a:rPr lang="en-US" dirty="0" smtClean="0">
                    <a:latin typeface="Helvetica" charset="0"/>
                    <a:ea typeface="Helvetica" charset="0"/>
                    <a:cs typeface="Helvetica" charset="0"/>
                  </a:rPr>
                  <a:t>(DDR)</a:t>
                </a:r>
                <a:endParaRPr lang="en-US" dirty="0">
                  <a:latin typeface="Helvetica" charset="0"/>
                  <a:ea typeface="Helvetica" charset="0"/>
                  <a:cs typeface="Helvetica" charset="0"/>
                </a:endParaRPr>
              </a:p>
            </p:txBody>
          </p:sp>
        </p:grpSp>
        <p:sp>
          <p:nvSpPr>
            <p:cNvPr id="13" name="Left-Right Arrow 12"/>
            <p:cNvSpPr/>
            <p:nvPr/>
          </p:nvSpPr>
          <p:spPr>
            <a:xfrm>
              <a:off x="1962150" y="3708400"/>
              <a:ext cx="1174750" cy="469900"/>
            </a:xfrm>
            <a:prstGeom prst="leftRightArrow">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latin typeface="Helvetica" charset="0"/>
                <a:ea typeface="Helvetica" charset="0"/>
                <a:cs typeface="Helvetica" charset="0"/>
              </a:endParaRPr>
            </a:p>
          </p:txBody>
        </p:sp>
        <p:grpSp>
          <p:nvGrpSpPr>
            <p:cNvPr id="6" name="Group 5"/>
            <p:cNvGrpSpPr/>
            <p:nvPr/>
          </p:nvGrpSpPr>
          <p:grpSpPr>
            <a:xfrm>
              <a:off x="196850" y="5549898"/>
              <a:ext cx="2292350" cy="1155700"/>
              <a:chOff x="196850" y="5549898"/>
              <a:chExt cx="2292350" cy="1155700"/>
            </a:xfrm>
          </p:grpSpPr>
          <p:sp>
            <p:nvSpPr>
              <p:cNvPr id="22" name="Rounded Rectangle 21"/>
              <p:cNvSpPr/>
              <p:nvPr/>
            </p:nvSpPr>
            <p:spPr>
              <a:xfrm>
                <a:off x="196850" y="5549898"/>
                <a:ext cx="1835150" cy="69850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23" name="Rounded Rectangle 22"/>
              <p:cNvSpPr/>
              <p:nvPr/>
            </p:nvSpPr>
            <p:spPr>
              <a:xfrm>
                <a:off x="349250" y="5702298"/>
                <a:ext cx="1835150" cy="69850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24" name="Rounded Rectangle 23"/>
              <p:cNvSpPr/>
              <p:nvPr/>
            </p:nvSpPr>
            <p:spPr>
              <a:xfrm>
                <a:off x="501650" y="5854698"/>
                <a:ext cx="1835150" cy="69850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25" name="Rounded Rectangle 24"/>
              <p:cNvSpPr/>
              <p:nvPr/>
            </p:nvSpPr>
            <p:spPr>
              <a:xfrm>
                <a:off x="654050" y="6007098"/>
                <a:ext cx="1835150" cy="69850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smtClean="0">
                    <a:latin typeface="Helvetica" charset="0"/>
                    <a:ea typeface="Helvetica" charset="0"/>
                    <a:cs typeface="Helvetica" charset="0"/>
                  </a:rPr>
                  <a:t>Memory </a:t>
                </a:r>
              </a:p>
              <a:p>
                <a:pPr algn="ctr"/>
                <a:r>
                  <a:rPr lang="en-US" dirty="0" smtClean="0">
                    <a:latin typeface="Helvetica" charset="0"/>
                    <a:ea typeface="Helvetica" charset="0"/>
                    <a:cs typeface="Helvetica" charset="0"/>
                  </a:rPr>
                  <a:t>(</a:t>
                </a:r>
                <a:r>
                  <a:rPr lang="en-US" dirty="0" err="1" smtClean="0">
                    <a:latin typeface="Helvetica" charset="0"/>
                    <a:ea typeface="Helvetica" charset="0"/>
                    <a:cs typeface="Helvetica" charset="0"/>
                  </a:rPr>
                  <a:t>XPoint</a:t>
                </a:r>
                <a:r>
                  <a:rPr lang="en-US" dirty="0" smtClean="0">
                    <a:latin typeface="Helvetica" charset="0"/>
                    <a:ea typeface="Helvetica" charset="0"/>
                    <a:cs typeface="Helvetica" charset="0"/>
                  </a:rPr>
                  <a:t>)</a:t>
                </a:r>
                <a:endParaRPr lang="en-US" dirty="0">
                  <a:latin typeface="Helvetica" charset="0"/>
                  <a:ea typeface="Helvetica" charset="0"/>
                  <a:cs typeface="Helvetica" charset="0"/>
                </a:endParaRPr>
              </a:p>
            </p:txBody>
          </p:sp>
        </p:grpSp>
        <p:sp>
          <p:nvSpPr>
            <p:cNvPr id="26" name="Up-Down Arrow 25"/>
            <p:cNvSpPr/>
            <p:nvPr/>
          </p:nvSpPr>
          <p:spPr>
            <a:xfrm>
              <a:off x="990602" y="4813299"/>
              <a:ext cx="342900" cy="685798"/>
            </a:xfrm>
            <a:prstGeom prst="upDownArrow">
              <a:avLst>
                <a:gd name="adj1" fmla="val 57407"/>
                <a:gd name="adj2" fmla="val 50000"/>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latin typeface="Helvetica" charset="0"/>
                <a:ea typeface="Helvetica" charset="0"/>
                <a:cs typeface="Helvetica" charset="0"/>
              </a:endParaRPr>
            </a:p>
          </p:txBody>
        </p:sp>
      </p:grpSp>
      <p:sp>
        <p:nvSpPr>
          <p:cNvPr id="42" name="TextBox 41"/>
          <p:cNvSpPr txBox="1"/>
          <p:nvPr/>
        </p:nvSpPr>
        <p:spPr>
          <a:xfrm>
            <a:off x="3425825" y="3409157"/>
            <a:ext cx="2124075" cy="738664"/>
          </a:xfrm>
          <a:prstGeom prst="rect">
            <a:avLst/>
          </a:prstGeom>
          <a:noFill/>
        </p:spPr>
        <p:txBody>
          <a:bodyPr wrap="square" rtlCol="0">
            <a:spAutoFit/>
          </a:bodyPr>
          <a:lstStyle/>
          <a:p>
            <a:pPr algn="ctr">
              <a:lnSpc>
                <a:spcPct val="150000"/>
              </a:lnSpc>
            </a:pPr>
            <a:r>
              <a:rPr lang="en-US" sz="2800" dirty="0">
                <a:latin typeface="Helvetica" charset="0"/>
                <a:ea typeface="Helvetica" charset="0"/>
                <a:cs typeface="Helvetica" charset="0"/>
              </a:rPr>
              <a:t>↓ </a:t>
            </a:r>
            <a:r>
              <a:rPr lang="en-US" sz="2800" dirty="0" smtClean="0">
                <a:latin typeface="Helvetica" charset="0"/>
                <a:ea typeface="Helvetica" charset="0"/>
                <a:cs typeface="Helvetica" charset="0"/>
              </a:rPr>
              <a:t>Latency</a:t>
            </a:r>
          </a:p>
        </p:txBody>
      </p:sp>
      <p:sp>
        <p:nvSpPr>
          <p:cNvPr id="43" name="TextBox 42"/>
          <p:cNvSpPr txBox="1"/>
          <p:nvPr/>
        </p:nvSpPr>
        <p:spPr>
          <a:xfrm>
            <a:off x="196850" y="5555455"/>
            <a:ext cx="2647949" cy="738664"/>
          </a:xfrm>
          <a:prstGeom prst="rect">
            <a:avLst/>
          </a:prstGeom>
          <a:noFill/>
        </p:spPr>
        <p:txBody>
          <a:bodyPr wrap="square" rtlCol="0">
            <a:spAutoFit/>
          </a:bodyPr>
          <a:lstStyle/>
          <a:p>
            <a:pPr algn="ctr">
              <a:lnSpc>
                <a:spcPct val="150000"/>
              </a:lnSpc>
            </a:pPr>
            <a:r>
              <a:rPr lang="en-US" sz="2800" dirty="0" smtClean="0">
                <a:latin typeface="Helvetica" charset="0"/>
                <a:ea typeface="Helvetica" charset="0"/>
                <a:cs typeface="Helvetica" charset="0"/>
              </a:rPr>
              <a:t>↓ Cost per bit</a:t>
            </a:r>
          </a:p>
        </p:txBody>
      </p:sp>
      <p:sp>
        <p:nvSpPr>
          <p:cNvPr id="45" name="TextBox 44"/>
          <p:cNvSpPr txBox="1"/>
          <p:nvPr/>
        </p:nvSpPr>
        <p:spPr>
          <a:xfrm>
            <a:off x="5468938" y="3178324"/>
            <a:ext cx="6795937" cy="1569660"/>
          </a:xfrm>
          <a:prstGeom prst="rect">
            <a:avLst/>
          </a:prstGeom>
          <a:noFill/>
        </p:spPr>
        <p:txBody>
          <a:bodyPr wrap="square" rtlCol="0">
            <a:spAutoFit/>
          </a:bodyPr>
          <a:lstStyle/>
          <a:p>
            <a:pPr algn="ctr"/>
            <a:r>
              <a:rPr lang="en-US" sz="3200" dirty="0" err="1" smtClean="0">
                <a:solidFill>
                  <a:srgbClr val="FF0000"/>
                </a:solidFill>
                <a:latin typeface="Helvetica" charset="0"/>
                <a:ea typeface="Helvetica" charset="0"/>
                <a:cs typeface="Helvetica" charset="0"/>
              </a:rPr>
              <a:t>XPoint</a:t>
            </a:r>
            <a:r>
              <a:rPr lang="en-US" sz="3200" dirty="0" smtClean="0">
                <a:solidFill>
                  <a:srgbClr val="FF0000"/>
                </a:solidFill>
                <a:latin typeface="Helvetica" charset="0"/>
                <a:ea typeface="Helvetica" charset="0"/>
                <a:cs typeface="Helvetica" charset="0"/>
              </a:rPr>
              <a:t>: 2-5x Cheaper, 4-10x Slower</a:t>
            </a:r>
          </a:p>
          <a:p>
            <a:pPr algn="ctr"/>
            <a:endParaRPr lang="en-US" sz="3200" dirty="0" smtClean="0">
              <a:solidFill>
                <a:srgbClr val="FF0000"/>
              </a:solidFill>
              <a:latin typeface="Helvetica" charset="0"/>
              <a:ea typeface="Helvetica" charset="0"/>
              <a:cs typeface="Helvetica" charset="0"/>
            </a:endParaRPr>
          </a:p>
          <a:p>
            <a:pPr algn="ctr"/>
            <a:r>
              <a:rPr lang="en-US" sz="3200" dirty="0" smtClean="0">
                <a:solidFill>
                  <a:srgbClr val="FF0000"/>
                </a:solidFill>
                <a:latin typeface="Helvetica" charset="0"/>
                <a:ea typeface="Helvetica" charset="0"/>
                <a:cs typeface="Helvetica" charset="0"/>
              </a:rPr>
              <a:t>Opportunity: Lower system cost</a:t>
            </a:r>
          </a:p>
        </p:txBody>
      </p:sp>
    </p:spTree>
    <p:extLst>
      <p:ext uri="{BB962C8B-B14F-4D97-AF65-F5344CB8AC3E}">
        <p14:creationId xmlns:p14="http://schemas.microsoft.com/office/powerpoint/2010/main" val="27601768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Huge Pages – Advantages</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40</a:t>
            </a:fld>
            <a:endParaRPr lang="en-US" dirty="0"/>
          </a:p>
        </p:txBody>
      </p:sp>
      <p:grpSp>
        <p:nvGrpSpPr>
          <p:cNvPr id="49" name="Group 48"/>
          <p:cNvGrpSpPr/>
          <p:nvPr/>
        </p:nvGrpSpPr>
        <p:grpSpPr>
          <a:xfrm>
            <a:off x="2168294" y="1587173"/>
            <a:ext cx="7684657" cy="4998562"/>
            <a:chOff x="3610447" y="1799267"/>
            <a:chExt cx="7684657" cy="4998562"/>
          </a:xfrm>
        </p:grpSpPr>
        <p:grpSp>
          <p:nvGrpSpPr>
            <p:cNvPr id="38" name="Group 37"/>
            <p:cNvGrpSpPr/>
            <p:nvPr/>
          </p:nvGrpSpPr>
          <p:grpSpPr>
            <a:xfrm>
              <a:off x="3610447" y="2733394"/>
              <a:ext cx="1066618" cy="1681013"/>
              <a:chOff x="3606316" y="3360434"/>
              <a:chExt cx="1066618" cy="1681013"/>
            </a:xfrm>
          </p:grpSpPr>
          <p:grpSp>
            <p:nvGrpSpPr>
              <p:cNvPr id="14" name="Group 13"/>
              <p:cNvGrpSpPr/>
              <p:nvPr/>
            </p:nvGrpSpPr>
            <p:grpSpPr>
              <a:xfrm rot="5400000">
                <a:off x="3488995" y="3477756"/>
                <a:ext cx="1301261" cy="1066617"/>
                <a:chOff x="2039815" y="4205652"/>
                <a:chExt cx="7455880" cy="401517"/>
              </a:xfrm>
            </p:grpSpPr>
            <p:sp>
              <p:nvSpPr>
                <p:cNvPr id="10" name="Rectangle 9"/>
                <p:cNvSpPr/>
                <p:nvPr/>
              </p:nvSpPr>
              <p:spPr>
                <a:xfrm>
                  <a:off x="2039815" y="4205654"/>
                  <a:ext cx="1863970" cy="40151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3903785" y="4205654"/>
                  <a:ext cx="1863970" cy="401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p:cNvSpPr/>
                <p:nvPr/>
              </p:nvSpPr>
              <p:spPr>
                <a:xfrm>
                  <a:off x="5767755" y="4205653"/>
                  <a:ext cx="1863970" cy="40151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7631725" y="4205652"/>
                  <a:ext cx="1863970" cy="40151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1" name="TextBox 30"/>
              <p:cNvSpPr txBox="1"/>
              <p:nvPr/>
            </p:nvSpPr>
            <p:spPr>
              <a:xfrm>
                <a:off x="3606316" y="4672115"/>
                <a:ext cx="1066613" cy="369332"/>
              </a:xfrm>
              <a:prstGeom prst="rect">
                <a:avLst/>
              </a:prstGeom>
              <a:noFill/>
              <a:ln>
                <a:noFill/>
              </a:ln>
            </p:spPr>
            <p:txBody>
              <a:bodyPr wrap="square" rtlCol="0">
                <a:spAutoFit/>
              </a:bodyPr>
              <a:lstStyle/>
              <a:p>
                <a:pPr algn="ctr"/>
                <a:r>
                  <a:rPr lang="en-US" smtClean="0">
                    <a:latin typeface="Helvetica" charset="0"/>
                    <a:ea typeface="Helvetica" charset="0"/>
                    <a:cs typeface="Helvetica" charset="0"/>
                  </a:rPr>
                  <a:t>TLB</a:t>
                </a:r>
                <a:endParaRPr lang="en-US" dirty="0">
                  <a:latin typeface="Helvetica" charset="0"/>
                  <a:ea typeface="Helvetica" charset="0"/>
                  <a:cs typeface="Helvetica" charset="0"/>
                </a:endParaRPr>
              </a:p>
            </p:txBody>
          </p:sp>
        </p:grpSp>
        <p:sp>
          <p:nvSpPr>
            <p:cNvPr id="32" name="TextBox 31"/>
            <p:cNvSpPr txBox="1"/>
            <p:nvPr/>
          </p:nvSpPr>
          <p:spPr>
            <a:xfrm>
              <a:off x="6134266" y="6151498"/>
              <a:ext cx="1969822" cy="646331"/>
            </a:xfrm>
            <a:prstGeom prst="rect">
              <a:avLst/>
            </a:prstGeom>
            <a:noFill/>
          </p:spPr>
          <p:txBody>
            <a:bodyPr wrap="square" rtlCol="0">
              <a:spAutoFit/>
            </a:bodyPr>
            <a:lstStyle/>
            <a:p>
              <a:pPr algn="ctr"/>
              <a:r>
                <a:rPr lang="en-US" dirty="0" smtClean="0">
                  <a:latin typeface="Helvetica" charset="0"/>
                  <a:ea typeface="Helvetica" charset="0"/>
                  <a:cs typeface="Helvetica" charset="0"/>
                </a:rPr>
                <a:t>Application </a:t>
              </a:r>
              <a:r>
                <a:rPr lang="en-US" smtClean="0">
                  <a:latin typeface="Helvetica" charset="0"/>
                  <a:ea typeface="Helvetica" charset="0"/>
                  <a:cs typeface="Helvetica" charset="0"/>
                </a:rPr>
                <a:t>Working Set</a:t>
              </a:r>
              <a:endParaRPr lang="en-US" dirty="0">
                <a:latin typeface="Helvetica" charset="0"/>
                <a:ea typeface="Helvetica" charset="0"/>
                <a:cs typeface="Helvetica" charset="0"/>
              </a:endParaRPr>
            </a:p>
          </p:txBody>
        </p:sp>
        <p:grpSp>
          <p:nvGrpSpPr>
            <p:cNvPr id="37" name="Group 36"/>
            <p:cNvGrpSpPr/>
            <p:nvPr/>
          </p:nvGrpSpPr>
          <p:grpSpPr>
            <a:xfrm>
              <a:off x="6411396" y="1799267"/>
              <a:ext cx="4883708" cy="4242722"/>
              <a:chOff x="6411396" y="2740437"/>
              <a:chExt cx="4883708" cy="4242722"/>
            </a:xfrm>
          </p:grpSpPr>
          <p:grpSp>
            <p:nvGrpSpPr>
              <p:cNvPr id="15" name="Group 14"/>
              <p:cNvGrpSpPr/>
              <p:nvPr/>
            </p:nvGrpSpPr>
            <p:grpSpPr>
              <a:xfrm rot="5400000">
                <a:off x="6104045" y="3272282"/>
                <a:ext cx="2030263" cy="1415562"/>
                <a:chOff x="4097215" y="4906108"/>
                <a:chExt cx="3341080" cy="1415562"/>
              </a:xfrm>
            </p:grpSpPr>
            <p:sp>
              <p:nvSpPr>
                <p:cNvPr id="6" name="Rectangle 5"/>
                <p:cNvSpPr/>
                <p:nvPr/>
              </p:nvSpPr>
              <p:spPr>
                <a:xfrm>
                  <a:off x="4097215" y="4906108"/>
                  <a:ext cx="835270" cy="141556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32485" y="4906108"/>
                  <a:ext cx="835270" cy="141556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767755" y="4906108"/>
                  <a:ext cx="835270" cy="141556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603025" y="4906108"/>
                  <a:ext cx="835270" cy="141556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p:cNvSpPr txBox="1"/>
              <p:nvPr/>
            </p:nvSpPr>
            <p:spPr>
              <a:xfrm>
                <a:off x="7826956" y="2740437"/>
                <a:ext cx="1488141" cy="338554"/>
              </a:xfrm>
              <a:prstGeom prst="rect">
                <a:avLst/>
              </a:prstGeom>
              <a:noFill/>
            </p:spPr>
            <p:txBody>
              <a:bodyPr wrap="square" rtlCol="0">
                <a:spAutoFit/>
              </a:bodyPr>
              <a:lstStyle/>
              <a:p>
                <a:r>
                  <a:rPr lang="en-US" sz="1600" dirty="0" smtClean="0">
                    <a:latin typeface="Courier" charset="0"/>
                    <a:ea typeface="Courier" charset="0"/>
                    <a:cs typeface="Courier" charset="0"/>
                  </a:rPr>
                  <a:t>0</a:t>
                </a:r>
                <a:endParaRPr lang="en-US" sz="1600" dirty="0">
                  <a:latin typeface="Courier" charset="0"/>
                  <a:ea typeface="Courier" charset="0"/>
                  <a:cs typeface="Courier" charset="0"/>
                </a:endParaRPr>
              </a:p>
            </p:txBody>
          </p:sp>
          <p:sp>
            <p:nvSpPr>
              <p:cNvPr id="28" name="TextBox 27"/>
              <p:cNvSpPr txBox="1"/>
              <p:nvPr/>
            </p:nvSpPr>
            <p:spPr>
              <a:xfrm>
                <a:off x="7826957" y="3816978"/>
                <a:ext cx="1488141" cy="338554"/>
              </a:xfrm>
              <a:prstGeom prst="rect">
                <a:avLst/>
              </a:prstGeom>
              <a:noFill/>
            </p:spPr>
            <p:txBody>
              <a:bodyPr wrap="square" rtlCol="0">
                <a:spAutoFit/>
              </a:bodyPr>
              <a:lstStyle/>
              <a:p>
                <a:r>
                  <a:rPr lang="en-US" sz="1600" smtClean="0">
                    <a:latin typeface="Courier" charset="0"/>
                    <a:ea typeface="Courier" charset="0"/>
                    <a:cs typeface="Courier" charset="0"/>
                  </a:rPr>
                  <a:t>2MB</a:t>
                </a:r>
                <a:endParaRPr lang="en-US" sz="1600" dirty="0">
                  <a:latin typeface="Courier" charset="0"/>
                  <a:ea typeface="Courier" charset="0"/>
                  <a:cs typeface="Courier" charset="0"/>
                </a:endParaRPr>
              </a:p>
            </p:txBody>
          </p:sp>
          <p:sp>
            <p:nvSpPr>
              <p:cNvPr id="30" name="TextBox 29"/>
              <p:cNvSpPr txBox="1"/>
              <p:nvPr/>
            </p:nvSpPr>
            <p:spPr>
              <a:xfrm>
                <a:off x="7826958" y="4863570"/>
                <a:ext cx="1488141" cy="338554"/>
              </a:xfrm>
              <a:prstGeom prst="rect">
                <a:avLst/>
              </a:prstGeom>
              <a:noFill/>
            </p:spPr>
            <p:txBody>
              <a:bodyPr wrap="square" rtlCol="0">
                <a:spAutoFit/>
              </a:bodyPr>
              <a:lstStyle/>
              <a:p>
                <a:r>
                  <a:rPr lang="en-US" sz="1600" smtClean="0">
                    <a:latin typeface="Courier" charset="0"/>
                    <a:ea typeface="Courier" charset="0"/>
                    <a:cs typeface="Courier" charset="0"/>
                  </a:rPr>
                  <a:t>4MB</a:t>
                </a:r>
                <a:endParaRPr lang="en-US" sz="1600" dirty="0">
                  <a:latin typeface="Courier" charset="0"/>
                  <a:ea typeface="Courier" charset="0"/>
                  <a:cs typeface="Courier" charset="0"/>
                </a:endParaRPr>
              </a:p>
            </p:txBody>
          </p:sp>
          <p:sp>
            <p:nvSpPr>
              <p:cNvPr id="34" name="Right Brace 33"/>
              <p:cNvSpPr/>
              <p:nvPr/>
            </p:nvSpPr>
            <p:spPr>
              <a:xfrm>
                <a:off x="8677835" y="2964931"/>
                <a:ext cx="313765" cy="4018228"/>
              </a:xfrm>
              <a:prstGeom prst="rightBrace">
                <a:avLst>
                  <a:gd name="adj1" fmla="val 66497"/>
                  <a:gd name="adj2" fmla="val 49696"/>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TextBox 34"/>
              <p:cNvSpPr txBox="1"/>
              <p:nvPr/>
            </p:nvSpPr>
            <p:spPr>
              <a:xfrm>
                <a:off x="9027464" y="4780690"/>
                <a:ext cx="2267640" cy="369332"/>
              </a:xfrm>
              <a:prstGeom prst="rect">
                <a:avLst/>
              </a:prstGeom>
              <a:noFill/>
            </p:spPr>
            <p:txBody>
              <a:bodyPr wrap="square" rtlCol="0">
                <a:spAutoFit/>
              </a:bodyPr>
              <a:lstStyle/>
              <a:p>
                <a:pPr algn="ctr"/>
                <a:r>
                  <a:rPr lang="en-US" dirty="0" smtClean="0">
                    <a:latin typeface="Helvetica" charset="0"/>
                    <a:ea typeface="Helvetica" charset="0"/>
                    <a:cs typeface="Helvetica" charset="0"/>
                  </a:rPr>
                  <a:t>Reachable by TLB</a:t>
                </a:r>
                <a:endParaRPr lang="en-US" dirty="0">
                  <a:latin typeface="Helvetica" charset="0"/>
                  <a:ea typeface="Helvetica" charset="0"/>
                  <a:cs typeface="Helvetica" charset="0"/>
                </a:endParaRPr>
              </a:p>
            </p:txBody>
          </p:sp>
        </p:grpSp>
        <p:sp>
          <p:nvSpPr>
            <p:cNvPr id="36" name="Rectangle 35"/>
            <p:cNvSpPr/>
            <p:nvPr/>
          </p:nvSpPr>
          <p:spPr>
            <a:xfrm rot="5400000">
              <a:off x="6865394" y="3600027"/>
              <a:ext cx="507566" cy="141556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p:nvSpPr>
          <p:spPr>
            <a:xfrm rot="5400000">
              <a:off x="6865392" y="4083297"/>
              <a:ext cx="507566" cy="1415562"/>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p:nvSpPr>
          <p:spPr>
            <a:xfrm rot="5400000">
              <a:off x="6865392" y="4589034"/>
              <a:ext cx="507566" cy="141556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p:nvSpPr>
          <p:spPr>
            <a:xfrm rot="5400000">
              <a:off x="6865392" y="5080425"/>
              <a:ext cx="507566" cy="141556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p:cNvSpPr txBox="1"/>
            <p:nvPr/>
          </p:nvSpPr>
          <p:spPr>
            <a:xfrm>
              <a:off x="7826955" y="5770923"/>
              <a:ext cx="1488141" cy="338554"/>
            </a:xfrm>
            <a:prstGeom prst="rect">
              <a:avLst/>
            </a:prstGeom>
            <a:noFill/>
          </p:spPr>
          <p:txBody>
            <a:bodyPr wrap="square" rtlCol="0">
              <a:spAutoFit/>
            </a:bodyPr>
            <a:lstStyle/>
            <a:p>
              <a:r>
                <a:rPr lang="en-US" sz="1600" dirty="0" smtClean="0">
                  <a:latin typeface="Courier" charset="0"/>
                  <a:ea typeface="Courier" charset="0"/>
                  <a:cs typeface="Courier" charset="0"/>
                </a:rPr>
                <a:t>8MB</a:t>
              </a:r>
              <a:endParaRPr lang="en-US" sz="1600" dirty="0">
                <a:latin typeface="Courier" charset="0"/>
                <a:ea typeface="Courier" charset="0"/>
                <a:cs typeface="Courier" charset="0"/>
              </a:endParaRPr>
            </a:p>
          </p:txBody>
        </p:sp>
      </p:grpSp>
      <p:sp>
        <p:nvSpPr>
          <p:cNvPr id="50" name="TextBox 49"/>
          <p:cNvSpPr txBox="1"/>
          <p:nvPr/>
        </p:nvSpPr>
        <p:spPr>
          <a:xfrm>
            <a:off x="414927" y="1325563"/>
            <a:ext cx="4128877" cy="523220"/>
          </a:xfrm>
          <a:prstGeom prst="rect">
            <a:avLst/>
          </a:prstGeom>
          <a:noFill/>
        </p:spPr>
        <p:txBody>
          <a:bodyPr wrap="square" rtlCol="0">
            <a:spAutoFit/>
          </a:bodyPr>
          <a:lstStyle/>
          <a:p>
            <a:pPr algn="ctr"/>
            <a:r>
              <a:rPr lang="en-US" sz="2800" dirty="0" smtClean="0">
                <a:solidFill>
                  <a:srgbClr val="FF0000"/>
                </a:solidFill>
                <a:latin typeface="Wingdings 2" charset="2"/>
                <a:ea typeface="Wingdings 2" charset="2"/>
                <a:cs typeface="Wingdings 2" charset="2"/>
              </a:rPr>
              <a:t>u</a:t>
            </a:r>
            <a:r>
              <a:rPr lang="en-US" sz="2800" dirty="0" smtClean="0">
                <a:solidFill>
                  <a:srgbClr val="FF0000"/>
                </a:solidFill>
                <a:latin typeface="Helvetica" charset="0"/>
                <a:ea typeface="Helvetica" charset="0"/>
                <a:cs typeface="Helvetica" charset="0"/>
              </a:rPr>
              <a:t> Fewer TLB misses</a:t>
            </a:r>
            <a:endParaRPr lang="en-US" sz="2800" dirty="0">
              <a:solidFill>
                <a:srgbClr val="FF0000"/>
              </a:solidFill>
              <a:latin typeface="Helvetica" charset="0"/>
              <a:ea typeface="Helvetica" charset="0"/>
              <a:cs typeface="Helvetica" charset="0"/>
            </a:endParaRPr>
          </a:p>
        </p:txBody>
      </p:sp>
      <p:sp>
        <p:nvSpPr>
          <p:cNvPr id="39" name="TextBox 38"/>
          <p:cNvSpPr txBox="1"/>
          <p:nvPr/>
        </p:nvSpPr>
        <p:spPr>
          <a:xfrm>
            <a:off x="6389497" y="4621916"/>
            <a:ext cx="1488141" cy="338554"/>
          </a:xfrm>
          <a:prstGeom prst="rect">
            <a:avLst/>
          </a:prstGeom>
          <a:noFill/>
        </p:spPr>
        <p:txBody>
          <a:bodyPr wrap="square" rtlCol="0">
            <a:spAutoFit/>
          </a:bodyPr>
          <a:lstStyle/>
          <a:p>
            <a:r>
              <a:rPr lang="en-US" sz="1600" dirty="0">
                <a:latin typeface="Courier" charset="0"/>
                <a:ea typeface="Courier" charset="0"/>
                <a:cs typeface="Courier" charset="0"/>
              </a:rPr>
              <a:t>6</a:t>
            </a:r>
            <a:r>
              <a:rPr lang="en-US" sz="1600" dirty="0" smtClean="0">
                <a:latin typeface="Courier" charset="0"/>
                <a:ea typeface="Courier" charset="0"/>
                <a:cs typeface="Courier" charset="0"/>
              </a:rPr>
              <a:t>MB</a:t>
            </a:r>
            <a:endParaRPr lang="en-US" sz="1600" dirty="0">
              <a:latin typeface="Courier" charset="0"/>
              <a:ea typeface="Courier" charset="0"/>
              <a:cs typeface="Courier" charset="0"/>
            </a:endParaRPr>
          </a:p>
        </p:txBody>
      </p:sp>
    </p:spTree>
    <p:extLst>
      <p:ext uri="{BB962C8B-B14F-4D97-AF65-F5344CB8AC3E}">
        <p14:creationId xmlns:p14="http://schemas.microsoft.com/office/powerpoint/2010/main" val="12384678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Huge Pages – Advantages</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41</a:t>
            </a:fld>
            <a:endParaRPr lang="en-US" dirty="0"/>
          </a:p>
        </p:txBody>
      </p:sp>
      <p:sp>
        <p:nvSpPr>
          <p:cNvPr id="50" name="TextBox 49"/>
          <p:cNvSpPr txBox="1"/>
          <p:nvPr/>
        </p:nvSpPr>
        <p:spPr>
          <a:xfrm>
            <a:off x="414927" y="1325563"/>
            <a:ext cx="4128877" cy="523220"/>
          </a:xfrm>
          <a:prstGeom prst="rect">
            <a:avLst/>
          </a:prstGeom>
          <a:noFill/>
        </p:spPr>
        <p:txBody>
          <a:bodyPr wrap="square" rtlCol="0">
            <a:spAutoFit/>
          </a:bodyPr>
          <a:lstStyle/>
          <a:p>
            <a:pPr algn="ctr"/>
            <a:r>
              <a:rPr lang="en-US" sz="2800" dirty="0" smtClean="0">
                <a:solidFill>
                  <a:srgbClr val="FF0000"/>
                </a:solidFill>
                <a:latin typeface="Wingdings 2" charset="2"/>
                <a:ea typeface="Wingdings 2" charset="2"/>
                <a:cs typeface="Wingdings 2" charset="2"/>
              </a:rPr>
              <a:t>u</a:t>
            </a:r>
            <a:r>
              <a:rPr lang="en-US" sz="2800" dirty="0" smtClean="0">
                <a:solidFill>
                  <a:srgbClr val="FF0000"/>
                </a:solidFill>
                <a:latin typeface="Helvetica" charset="0"/>
                <a:ea typeface="Helvetica" charset="0"/>
                <a:cs typeface="Helvetica" charset="0"/>
              </a:rPr>
              <a:t> Fewer TLB misses</a:t>
            </a:r>
            <a:endParaRPr lang="en-US" sz="2800" dirty="0">
              <a:solidFill>
                <a:srgbClr val="FF0000"/>
              </a:solidFill>
              <a:latin typeface="Helvetica" charset="0"/>
              <a:ea typeface="Helvetica" charset="0"/>
              <a:cs typeface="Helvetica" charset="0"/>
            </a:endParaRPr>
          </a:p>
        </p:txBody>
      </p:sp>
      <p:sp>
        <p:nvSpPr>
          <p:cNvPr id="33" name="TextBox 32"/>
          <p:cNvSpPr txBox="1"/>
          <p:nvPr/>
        </p:nvSpPr>
        <p:spPr>
          <a:xfrm>
            <a:off x="663387" y="2912736"/>
            <a:ext cx="9556377" cy="1631216"/>
          </a:xfrm>
          <a:prstGeom prst="rect">
            <a:avLst/>
          </a:prstGeom>
          <a:noFill/>
        </p:spPr>
        <p:txBody>
          <a:bodyPr wrap="square" rtlCol="0">
            <a:spAutoFit/>
          </a:bodyPr>
          <a:lstStyle/>
          <a:p>
            <a:pPr marL="457200" indent="-457200">
              <a:buFont typeface="Wingdings 2" charset="2"/>
              <a:buChar char="v"/>
            </a:pPr>
            <a:r>
              <a:rPr lang="en-US" sz="2800" dirty="0" smtClean="0">
                <a:solidFill>
                  <a:srgbClr val="FF0000"/>
                </a:solidFill>
                <a:latin typeface="Helvetica" charset="0"/>
                <a:ea typeface="Helvetica" charset="0"/>
                <a:cs typeface="Helvetica" charset="0"/>
              </a:rPr>
              <a:t>Faster TLB misses</a:t>
            </a:r>
          </a:p>
          <a:p>
            <a:pPr marL="457200" indent="-457200">
              <a:buFont typeface="Wingdings 2" charset="2"/>
              <a:buChar char="v"/>
            </a:pPr>
            <a:endParaRPr lang="en-US" sz="1600" dirty="0">
              <a:latin typeface="Helvetica" charset="0"/>
              <a:ea typeface="Helvetica" charset="0"/>
              <a:cs typeface="Helvetica" charset="0"/>
            </a:endParaRPr>
          </a:p>
          <a:p>
            <a:pPr marL="914400" lvl="1" indent="-457200">
              <a:buFont typeface="Arial" charset="0"/>
              <a:buChar char="•"/>
            </a:pPr>
            <a:r>
              <a:rPr lang="en-US" sz="2800" dirty="0" smtClean="0">
                <a:latin typeface="Helvetica" charset="0"/>
                <a:ea typeface="Helvetica" charset="0"/>
                <a:cs typeface="Helvetica" charset="0"/>
              </a:rPr>
              <a:t>3-level tree lookup instead of 4</a:t>
            </a:r>
          </a:p>
          <a:p>
            <a:pPr marL="914400" lvl="1" indent="-457200">
              <a:buFont typeface="Arial" charset="0"/>
              <a:buChar char="•"/>
            </a:pPr>
            <a:r>
              <a:rPr lang="en-US" sz="2800" dirty="0" smtClean="0">
                <a:latin typeface="Helvetica" charset="0"/>
                <a:ea typeface="Helvetica" charset="0"/>
                <a:cs typeface="Helvetica" charset="0"/>
              </a:rPr>
              <a:t>Better </a:t>
            </a:r>
            <a:r>
              <a:rPr lang="en-US" sz="2800" dirty="0" err="1" smtClean="0">
                <a:latin typeface="Helvetica" charset="0"/>
                <a:ea typeface="Helvetica" charset="0"/>
                <a:cs typeface="Helvetica" charset="0"/>
              </a:rPr>
              <a:t>cacheability</a:t>
            </a:r>
            <a:r>
              <a:rPr lang="en-US" sz="2800" dirty="0" smtClean="0">
                <a:latin typeface="Helvetica" charset="0"/>
                <a:ea typeface="Helvetica" charset="0"/>
                <a:cs typeface="Helvetica" charset="0"/>
              </a:rPr>
              <a:t> of page table entries</a:t>
            </a:r>
          </a:p>
        </p:txBody>
      </p:sp>
    </p:spTree>
    <p:extLst>
      <p:ext uri="{BB962C8B-B14F-4D97-AF65-F5344CB8AC3E}">
        <p14:creationId xmlns:p14="http://schemas.microsoft.com/office/powerpoint/2010/main" val="20374399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Transparent Huge Pages (THP)</a:t>
            </a:r>
            <a:endParaRPr lang="en-US" dirty="0"/>
          </a:p>
        </p:txBody>
      </p:sp>
      <p:sp>
        <p:nvSpPr>
          <p:cNvPr id="3" name="Content Placeholder 2"/>
          <p:cNvSpPr>
            <a:spLocks noGrp="1"/>
          </p:cNvSpPr>
          <p:nvPr>
            <p:ph idx="1"/>
          </p:nvPr>
        </p:nvSpPr>
        <p:spPr>
          <a:xfrm>
            <a:off x="838200" y="1325563"/>
            <a:ext cx="10515600" cy="4851400"/>
          </a:xfrm>
        </p:spPr>
        <p:txBody>
          <a:bodyPr>
            <a:normAutofit/>
          </a:bodyPr>
          <a:lstStyle/>
          <a:p>
            <a:r>
              <a:rPr lang="en-US" dirty="0" smtClean="0"/>
              <a:t>Application </a:t>
            </a:r>
            <a:r>
              <a:rPr lang="en-US" dirty="0"/>
              <a:t>transparent </a:t>
            </a:r>
            <a:r>
              <a:rPr lang="en-US" dirty="0" smtClean="0"/>
              <a:t>mechanism in Linux</a:t>
            </a:r>
          </a:p>
          <a:p>
            <a:pPr marL="0" indent="0">
              <a:buNone/>
            </a:pPr>
            <a:endParaRPr lang="en-US" dirty="0"/>
          </a:p>
          <a:p>
            <a:r>
              <a:rPr lang="en-US" dirty="0" smtClean="0"/>
              <a:t>Back large  </a:t>
            </a:r>
            <a:r>
              <a:rPr lang="en-US" dirty="0" err="1" smtClean="0">
                <a:latin typeface="Courier" charset="0"/>
                <a:ea typeface="Courier" charset="0"/>
                <a:cs typeface="Courier" charset="0"/>
              </a:rPr>
              <a:t>sbrk</a:t>
            </a:r>
            <a:r>
              <a:rPr lang="en-US" dirty="0" smtClean="0">
                <a:latin typeface="Courier" charset="0"/>
                <a:ea typeface="Courier" charset="0"/>
                <a:cs typeface="Courier" charset="0"/>
              </a:rPr>
              <a:t>/</a:t>
            </a:r>
            <a:r>
              <a:rPr lang="en-US" dirty="0" err="1" smtClean="0">
                <a:latin typeface="Courier" charset="0"/>
                <a:ea typeface="Courier" charset="0"/>
                <a:cs typeface="Courier" charset="0"/>
              </a:rPr>
              <a:t>mmap</a:t>
            </a:r>
            <a:r>
              <a:rPr lang="en-US" dirty="0" smtClean="0">
                <a:latin typeface="Courier" charset="0"/>
                <a:ea typeface="Courier" charset="0"/>
                <a:cs typeface="Courier" charset="0"/>
              </a:rPr>
              <a:t> </a:t>
            </a:r>
            <a:r>
              <a:rPr lang="en-US" dirty="0" smtClean="0"/>
              <a:t>with 2MB pages</a:t>
            </a:r>
          </a:p>
          <a:p>
            <a:endParaRPr lang="en-US" dirty="0" smtClean="0"/>
          </a:p>
          <a:p>
            <a:r>
              <a:rPr lang="en-US" dirty="0" smtClean="0"/>
              <a:t>Dynamically </a:t>
            </a:r>
            <a:r>
              <a:rPr lang="en-US" dirty="0"/>
              <a:t>merge contiguous </a:t>
            </a:r>
            <a:r>
              <a:rPr lang="en-US" dirty="0" smtClean="0"/>
              <a:t>4KB pages </a:t>
            </a:r>
            <a:r>
              <a:rPr lang="en-US" dirty="0"/>
              <a:t>into a huge </a:t>
            </a:r>
            <a:r>
              <a:rPr lang="en-US" dirty="0" smtClean="0"/>
              <a:t>page</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42</a:t>
            </a:fld>
            <a:endParaRPr lang="en-US" dirty="0"/>
          </a:p>
        </p:txBody>
      </p:sp>
    </p:spTree>
    <p:extLst>
      <p:ext uri="{BB962C8B-B14F-4D97-AF65-F5344CB8AC3E}">
        <p14:creationId xmlns:p14="http://schemas.microsoft.com/office/powerpoint/2010/main" val="13376997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Chart 11"/>
          <p:cNvGraphicFramePr>
            <a:graphicFrameLocks/>
          </p:cNvGraphicFramePr>
          <p:nvPr>
            <p:extLst>
              <p:ext uri="{D42A27DB-BD31-4B8C-83A1-F6EECF244321}">
                <p14:modId xmlns:p14="http://schemas.microsoft.com/office/powerpoint/2010/main" val="429601619"/>
              </p:ext>
            </p:extLst>
          </p:nvPr>
        </p:nvGraphicFramePr>
        <p:xfrm>
          <a:off x="2107096" y="1020417"/>
          <a:ext cx="7977808" cy="4817166"/>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p:cNvSpPr>
            <a:spLocks noGrp="1"/>
          </p:cNvSpPr>
          <p:nvPr>
            <p:ph type="title"/>
          </p:nvPr>
        </p:nvSpPr>
        <p:spPr/>
        <p:txBody>
          <a:bodyPr/>
          <a:lstStyle/>
          <a:p>
            <a:pPr algn="ctr"/>
            <a:r>
              <a:rPr lang="en-US" dirty="0"/>
              <a:t>Huge </a:t>
            </a:r>
            <a:r>
              <a:rPr lang="en-US" dirty="0" smtClean="0"/>
              <a:t>Pages – Boost Performance</a:t>
            </a:r>
            <a:endParaRPr lang="en-US" dirty="0"/>
          </a:p>
        </p:txBody>
      </p:sp>
      <p:sp>
        <p:nvSpPr>
          <p:cNvPr id="4" name="Slide Number Placeholder 3"/>
          <p:cNvSpPr>
            <a:spLocks noGrp="1"/>
          </p:cNvSpPr>
          <p:nvPr>
            <p:ph type="sldNum" sz="quarter" idx="12"/>
          </p:nvPr>
        </p:nvSpPr>
        <p:spPr/>
        <p:txBody>
          <a:bodyPr/>
          <a:lstStyle/>
          <a:p>
            <a:fld id="{8DCDA36E-8518-8A42-9E62-C01FFB93B5EF}" type="slidenum">
              <a:rPr lang="en-US" smtClean="0"/>
              <a:t>43</a:t>
            </a:fld>
            <a:endParaRPr lang="en-US"/>
          </a:p>
        </p:txBody>
      </p:sp>
      <p:sp>
        <p:nvSpPr>
          <p:cNvPr id="9" name="Content Placeholder 2"/>
          <p:cNvSpPr txBox="1">
            <a:spLocks/>
          </p:cNvSpPr>
          <p:nvPr/>
        </p:nvSpPr>
        <p:spPr>
          <a:xfrm>
            <a:off x="838200" y="6057448"/>
            <a:ext cx="10515600" cy="80055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Helvetica" charset="0"/>
                <a:ea typeface="Helvetica" charset="0"/>
                <a:cs typeface="Helvetica"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Helvetica" charset="0"/>
                <a:ea typeface="Helvetica" charset="0"/>
                <a:cs typeface="Helvetica"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Helvetica" charset="0"/>
                <a:ea typeface="Helvetica" charset="0"/>
                <a:cs typeface="Helvetica"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Helvetica" charset="0"/>
                <a:ea typeface="Helvetica" charset="0"/>
                <a:cs typeface="Helvetica"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 typeface="Arial"/>
              <a:buNone/>
            </a:pPr>
            <a:r>
              <a:rPr lang="en-US" dirty="0" smtClean="0">
                <a:solidFill>
                  <a:srgbClr val="FF0000"/>
                </a:solidFill>
              </a:rPr>
              <a:t>10-40% performance gain with 2MB pages</a:t>
            </a:r>
          </a:p>
        </p:txBody>
      </p:sp>
      <p:sp>
        <p:nvSpPr>
          <p:cNvPr id="10" name="TextBox 9"/>
          <p:cNvSpPr txBox="1"/>
          <p:nvPr/>
        </p:nvSpPr>
        <p:spPr>
          <a:xfrm>
            <a:off x="1842053" y="4734408"/>
            <a:ext cx="1671637" cy="738664"/>
          </a:xfrm>
          <a:prstGeom prst="rect">
            <a:avLst/>
          </a:prstGeom>
          <a:noFill/>
        </p:spPr>
        <p:txBody>
          <a:bodyPr wrap="square" rtlCol="0">
            <a:spAutoFit/>
          </a:bodyPr>
          <a:lstStyle/>
          <a:p>
            <a:pPr algn="ctr"/>
            <a:r>
              <a:rPr lang="en-US" sz="1400" dirty="0" smtClean="0">
                <a:solidFill>
                  <a:schemeClr val="tx1">
                    <a:lumMod val="65000"/>
                    <a:lumOff val="35000"/>
                  </a:schemeClr>
                </a:solidFill>
                <a:latin typeface="Helvetica" charset="0"/>
                <a:ea typeface="Helvetica" charset="0"/>
                <a:cs typeface="Helvetica" charset="0"/>
              </a:rPr>
              <a:t>     (virtualized)</a:t>
            </a:r>
          </a:p>
          <a:p>
            <a:pPr algn="ctr"/>
            <a:r>
              <a:rPr lang="en-US" sz="1400" i="1" dirty="0" smtClean="0">
                <a:solidFill>
                  <a:schemeClr val="tx1">
                    <a:lumMod val="65000"/>
                    <a:lumOff val="35000"/>
                  </a:schemeClr>
                </a:solidFill>
                <a:latin typeface="Helvetica" charset="0"/>
                <a:ea typeface="Helvetica" charset="0"/>
                <a:cs typeface="Helvetica" charset="0"/>
              </a:rPr>
              <a:t>Rosen (ISCA ‘16 </a:t>
            </a:r>
          </a:p>
          <a:p>
            <a:pPr algn="ctr"/>
            <a:r>
              <a:rPr lang="en-US" sz="1400" i="1" dirty="0" smtClean="0">
                <a:solidFill>
                  <a:schemeClr val="tx1">
                    <a:lumMod val="65000"/>
                    <a:lumOff val="35000"/>
                  </a:schemeClr>
                </a:solidFill>
                <a:latin typeface="Helvetica" charset="0"/>
                <a:ea typeface="Helvetica" charset="0"/>
                <a:cs typeface="Helvetica" charset="0"/>
              </a:rPr>
              <a:t>under review)</a:t>
            </a:r>
            <a:endParaRPr lang="en-US" sz="1400" i="1" dirty="0">
              <a:solidFill>
                <a:schemeClr val="tx1">
                  <a:lumMod val="65000"/>
                  <a:lumOff val="35000"/>
                </a:schemeClr>
              </a:solidFill>
              <a:latin typeface="Helvetica" charset="0"/>
              <a:ea typeface="Helvetica" charset="0"/>
              <a:cs typeface="Helvetica" charset="0"/>
            </a:endParaRPr>
          </a:p>
        </p:txBody>
      </p:sp>
    </p:spTree>
    <p:extLst>
      <p:ext uri="{BB962C8B-B14F-4D97-AF65-F5344CB8AC3E}">
        <p14:creationId xmlns:p14="http://schemas.microsoft.com/office/powerpoint/2010/main" val="187373461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711200"/>
            <a:ext cx="10515600" cy="5465763"/>
          </a:xfrm>
        </p:spPr>
        <p:txBody>
          <a:bodyPr>
            <a:normAutofit/>
          </a:bodyPr>
          <a:lstStyle/>
          <a:p>
            <a:pPr marL="0" indent="0" algn="ctr">
              <a:buNone/>
            </a:pPr>
            <a:r>
              <a:rPr lang="en-US" sz="6000" dirty="0" smtClean="0">
                <a:solidFill>
                  <a:srgbClr val="FF0000"/>
                </a:solidFill>
              </a:rPr>
              <a:t>BUT</a:t>
            </a:r>
            <a:endParaRPr lang="en-US" sz="6000" dirty="0">
              <a:solidFill>
                <a:srgbClr val="FF0000"/>
              </a:solidFill>
            </a:endParaRPr>
          </a:p>
        </p:txBody>
      </p:sp>
      <p:sp>
        <p:nvSpPr>
          <p:cNvPr id="4" name="Slide Number Placeholder 3"/>
          <p:cNvSpPr>
            <a:spLocks noGrp="1"/>
          </p:cNvSpPr>
          <p:nvPr>
            <p:ph type="sldNum" sz="quarter" idx="12"/>
          </p:nvPr>
        </p:nvSpPr>
        <p:spPr/>
        <p:txBody>
          <a:bodyPr/>
          <a:lstStyle/>
          <a:p>
            <a:fld id="{24EAD923-3004-4A31-84C7-9B440B785588}" type="slidenum">
              <a:rPr lang="en-US" smtClean="0"/>
              <a:pPr/>
              <a:t>44</a:t>
            </a:fld>
            <a:endParaRPr lang="en-US" dirty="0"/>
          </a:p>
        </p:txBody>
      </p:sp>
    </p:spTree>
    <p:extLst>
      <p:ext uri="{BB962C8B-B14F-4D97-AF65-F5344CB8AC3E}">
        <p14:creationId xmlns:p14="http://schemas.microsoft.com/office/powerpoint/2010/main" val="124366879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Huge Pages in 2-Tier Memory</a:t>
            </a:r>
            <a:endParaRPr lang="en-US" dirty="0"/>
          </a:p>
        </p:txBody>
      </p:sp>
      <p:sp>
        <p:nvSpPr>
          <p:cNvPr id="3" name="Content Placeholder 2"/>
          <p:cNvSpPr>
            <a:spLocks noGrp="1"/>
          </p:cNvSpPr>
          <p:nvPr>
            <p:ph idx="1"/>
          </p:nvPr>
        </p:nvSpPr>
        <p:spPr>
          <a:xfrm>
            <a:off x="838200" y="1325563"/>
            <a:ext cx="11022106" cy="4851400"/>
          </a:xfrm>
        </p:spPr>
        <p:txBody>
          <a:bodyPr>
            <a:normAutofit/>
          </a:bodyPr>
          <a:lstStyle/>
          <a:p>
            <a:pPr marL="514350" indent="-514350">
              <a:buFont typeface="+mj-lt"/>
              <a:buAutoNum type="arabicPeriod"/>
            </a:pPr>
            <a:r>
              <a:rPr lang="en-US" sz="3200" dirty="0" smtClean="0"/>
              <a:t>Reduces fraction of cold data to be put into slow memory</a:t>
            </a:r>
          </a:p>
          <a:p>
            <a:pPr marL="514350" indent="-514350">
              <a:buFont typeface="+mj-lt"/>
              <a:buAutoNum type="arabicPeriod"/>
            </a:pPr>
            <a:endParaRPr lang="en-US" sz="3200" dirty="0"/>
          </a:p>
          <a:p>
            <a:pPr marL="514350" indent="-514350">
              <a:buFont typeface="+mj-lt"/>
              <a:buAutoNum type="arabicPeriod"/>
            </a:pPr>
            <a:endParaRPr lang="en-US" sz="3200" dirty="0" smtClean="0"/>
          </a:p>
          <a:p>
            <a:pPr marL="514350" indent="-514350">
              <a:buFont typeface="+mj-lt"/>
              <a:buAutoNum type="arabicPeriod"/>
            </a:pPr>
            <a:endParaRPr lang="en-US" sz="3200" dirty="0" smtClean="0"/>
          </a:p>
          <a:p>
            <a:pPr marL="514350" indent="-514350">
              <a:buFont typeface="+mj-lt"/>
              <a:buAutoNum type="arabicPeriod"/>
            </a:pPr>
            <a:r>
              <a:rPr lang="en-US" sz="3200" dirty="0" smtClean="0"/>
              <a:t>Expensive to migrate data at 2MB granularity</a:t>
            </a:r>
            <a:endParaRPr lang="en-US" sz="3200"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45</a:t>
            </a:fld>
            <a:endParaRPr lang="en-US" dirty="0"/>
          </a:p>
        </p:txBody>
      </p:sp>
    </p:spTree>
    <p:extLst>
      <p:ext uri="{BB962C8B-B14F-4D97-AF65-F5344CB8AC3E}">
        <p14:creationId xmlns:p14="http://schemas.microsoft.com/office/powerpoint/2010/main" val="79012395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Helvetica Light" charset="0"/>
                <a:ea typeface="Helvetica Light" charset="0"/>
                <a:cs typeface="Helvetica Light" charset="0"/>
              </a:rPr>
              <a:t>Cold </a:t>
            </a:r>
            <a:r>
              <a:rPr lang="en-US" dirty="0" smtClean="0">
                <a:latin typeface="Helvetica Light" charset="0"/>
                <a:ea typeface="Helvetica Light" charset="0"/>
                <a:cs typeface="Helvetica Light" charset="0"/>
              </a:rPr>
              <a:t>Data         </a:t>
            </a:r>
            <a:r>
              <a:rPr lang="en-US" dirty="0">
                <a:latin typeface="Helvetica Light" charset="0"/>
                <a:ea typeface="Helvetica Light" charset="0"/>
                <a:cs typeface="Helvetica Light" charset="0"/>
              </a:rPr>
              <a:t>Slow Memory</a:t>
            </a:r>
          </a:p>
        </p:txBody>
      </p:sp>
      <p:sp>
        <p:nvSpPr>
          <p:cNvPr id="3" name="Content Placeholder 2"/>
          <p:cNvSpPr>
            <a:spLocks noGrp="1"/>
          </p:cNvSpPr>
          <p:nvPr>
            <p:ph idx="1"/>
          </p:nvPr>
        </p:nvSpPr>
        <p:spPr>
          <a:xfrm>
            <a:off x="838200" y="1825625"/>
            <a:ext cx="10515600" cy="4895850"/>
          </a:xfrm>
        </p:spPr>
        <p:txBody>
          <a:bodyPr>
            <a:normAutofit fontScale="70000" lnSpcReduction="20000"/>
          </a:bodyPr>
          <a:lstStyle/>
          <a:p>
            <a:endParaRPr lang="en-US" dirty="0" smtClean="0">
              <a:latin typeface="Helvetica Light" charset="0"/>
              <a:ea typeface="Helvetica Light" charset="0"/>
              <a:cs typeface="Helvetica Light" charset="0"/>
            </a:endParaRPr>
          </a:p>
          <a:p>
            <a:endParaRPr lang="en-US" dirty="0"/>
          </a:p>
          <a:p>
            <a:endParaRPr lang="en-US" dirty="0" smtClean="0">
              <a:latin typeface="Helvetica Light" charset="0"/>
              <a:ea typeface="Helvetica Light" charset="0"/>
              <a:cs typeface="Helvetica Light" charset="0"/>
            </a:endParaRPr>
          </a:p>
          <a:p>
            <a:endParaRPr lang="en-US" dirty="0"/>
          </a:p>
          <a:p>
            <a:endParaRPr lang="en-US" dirty="0" smtClean="0">
              <a:latin typeface="Helvetica Light" charset="0"/>
              <a:ea typeface="Helvetica Light" charset="0"/>
              <a:cs typeface="Helvetica Light" charset="0"/>
            </a:endParaRPr>
          </a:p>
          <a:p>
            <a:endParaRPr lang="en-US" dirty="0"/>
          </a:p>
          <a:p>
            <a:endParaRPr lang="en-US" dirty="0" smtClean="0">
              <a:latin typeface="Helvetica Light" charset="0"/>
              <a:ea typeface="Helvetica Light" charset="0"/>
              <a:cs typeface="Helvetica Light" charset="0"/>
            </a:endParaRPr>
          </a:p>
          <a:p>
            <a:endParaRPr lang="en-US" dirty="0"/>
          </a:p>
          <a:p>
            <a:endParaRPr lang="en-US" dirty="0" smtClean="0">
              <a:latin typeface="Helvetica Light" charset="0"/>
              <a:ea typeface="Helvetica Light" charset="0"/>
              <a:cs typeface="Helvetica Light" charset="0"/>
            </a:endParaRPr>
          </a:p>
          <a:p>
            <a:endParaRPr lang="en-US" sz="4000" dirty="0" smtClean="0"/>
          </a:p>
          <a:p>
            <a:r>
              <a:rPr lang="en-US" sz="4000" dirty="0" smtClean="0"/>
              <a:t>Identified </a:t>
            </a:r>
            <a:r>
              <a:rPr lang="en-US" sz="4000" dirty="0"/>
              <a:t>cold data at runtime using </a:t>
            </a:r>
            <a:r>
              <a:rPr lang="en-US" sz="4000" dirty="0" smtClean="0"/>
              <a:t>“</a:t>
            </a:r>
            <a:r>
              <a:rPr lang="en-US" sz="4000" dirty="0" err="1" smtClean="0"/>
              <a:t>kstaled</a:t>
            </a:r>
            <a:r>
              <a:rPr lang="en-US" sz="4000" dirty="0" smtClean="0"/>
              <a:t>” in Linux kernel</a:t>
            </a:r>
          </a:p>
          <a:p>
            <a:pPr marL="0" indent="0" algn="ctr">
              <a:buNone/>
            </a:pPr>
            <a:endParaRPr lang="en-US" sz="4000" dirty="0" smtClean="0">
              <a:solidFill>
                <a:srgbClr val="FF0000"/>
              </a:solidFill>
            </a:endParaRPr>
          </a:p>
          <a:p>
            <a:pPr marL="0" indent="0" algn="ctr">
              <a:buNone/>
            </a:pPr>
            <a:r>
              <a:rPr lang="en-US" sz="5100" dirty="0" smtClean="0">
                <a:solidFill>
                  <a:srgbClr val="FF0000"/>
                </a:solidFill>
                <a:latin typeface="Helvetica" charset="0"/>
                <a:ea typeface="Helvetica" charset="0"/>
                <a:cs typeface="Helvetica" charset="0"/>
              </a:rPr>
              <a:t>~50% </a:t>
            </a:r>
            <a:r>
              <a:rPr lang="en-US" sz="5100" dirty="0">
                <a:solidFill>
                  <a:srgbClr val="FF0000"/>
                </a:solidFill>
                <a:latin typeface="Helvetica" charset="0"/>
                <a:ea typeface="Helvetica" charset="0"/>
                <a:cs typeface="Helvetica" charset="0"/>
              </a:rPr>
              <a:t>of cold </a:t>
            </a:r>
            <a:r>
              <a:rPr lang="en-US" sz="5100" dirty="0" smtClean="0">
                <a:solidFill>
                  <a:srgbClr val="FF0000"/>
                </a:solidFill>
                <a:latin typeface="Helvetica" charset="0"/>
                <a:ea typeface="Helvetica" charset="0"/>
                <a:cs typeface="Helvetica" charset="0"/>
              </a:rPr>
              <a:t>4KB pages can </a:t>
            </a:r>
            <a:r>
              <a:rPr lang="en-US" sz="5100" dirty="0">
                <a:solidFill>
                  <a:srgbClr val="FF0000"/>
                </a:solidFill>
                <a:latin typeface="Helvetica" charset="0"/>
                <a:ea typeface="Helvetica" charset="0"/>
                <a:cs typeface="Helvetica" charset="0"/>
              </a:rPr>
              <a:t>go to slow memory</a:t>
            </a:r>
          </a:p>
        </p:txBody>
      </p:sp>
      <p:sp>
        <p:nvSpPr>
          <p:cNvPr id="6" name="Slide Number Placeholder 5"/>
          <p:cNvSpPr>
            <a:spLocks noGrp="1"/>
          </p:cNvSpPr>
          <p:nvPr>
            <p:ph type="sldNum" sz="quarter" idx="12"/>
          </p:nvPr>
        </p:nvSpPr>
        <p:spPr/>
        <p:txBody>
          <a:bodyPr/>
          <a:lstStyle/>
          <a:p>
            <a:fld id="{8DCDA36E-8518-8A42-9E62-C01FFB93B5EF}" type="slidenum">
              <a:rPr lang="en-US" smtClean="0"/>
              <a:t>46</a:t>
            </a:fld>
            <a:endParaRPr lang="en-US"/>
          </a:p>
        </p:txBody>
      </p:sp>
      <p:sp>
        <p:nvSpPr>
          <p:cNvPr id="4" name="Right Arrow 3"/>
          <p:cNvSpPr/>
          <p:nvPr/>
        </p:nvSpPr>
        <p:spPr>
          <a:xfrm>
            <a:off x="5408669" y="391561"/>
            <a:ext cx="550190" cy="5424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Chart 6"/>
          <p:cNvGraphicFramePr>
            <a:graphicFrameLocks/>
          </p:cNvGraphicFramePr>
          <p:nvPr>
            <p:extLst>
              <p:ext uri="{D42A27DB-BD31-4B8C-83A1-F6EECF244321}">
                <p14:modId xmlns:p14="http://schemas.microsoft.com/office/powerpoint/2010/main" val="82513099"/>
              </p:ext>
            </p:extLst>
          </p:nvPr>
        </p:nvGraphicFramePr>
        <p:xfrm>
          <a:off x="2981531" y="1113388"/>
          <a:ext cx="5629069" cy="383474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8318606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Helvetica Light" charset="0"/>
                <a:ea typeface="Helvetica Light" charset="0"/>
                <a:cs typeface="Helvetica Light" charset="0"/>
              </a:rPr>
              <a:t>Cold </a:t>
            </a:r>
            <a:r>
              <a:rPr lang="en-US" dirty="0" smtClean="0">
                <a:latin typeface="Helvetica Light" charset="0"/>
                <a:ea typeface="Helvetica Light" charset="0"/>
                <a:cs typeface="Helvetica Light" charset="0"/>
              </a:rPr>
              <a:t>Data         </a:t>
            </a:r>
            <a:r>
              <a:rPr lang="en-US" dirty="0">
                <a:latin typeface="Helvetica Light" charset="0"/>
                <a:ea typeface="Helvetica Light" charset="0"/>
                <a:cs typeface="Helvetica Light" charset="0"/>
              </a:rPr>
              <a:t>Slow Memory</a:t>
            </a:r>
          </a:p>
        </p:txBody>
      </p:sp>
      <p:sp>
        <p:nvSpPr>
          <p:cNvPr id="3" name="Content Placeholder 2"/>
          <p:cNvSpPr>
            <a:spLocks noGrp="1"/>
          </p:cNvSpPr>
          <p:nvPr>
            <p:ph idx="1"/>
          </p:nvPr>
        </p:nvSpPr>
        <p:spPr>
          <a:xfrm>
            <a:off x="838200" y="1965479"/>
            <a:ext cx="10515600" cy="4895850"/>
          </a:xfrm>
        </p:spPr>
        <p:txBody>
          <a:bodyPr>
            <a:normAutofit/>
          </a:bodyPr>
          <a:lstStyle/>
          <a:p>
            <a:endParaRPr lang="en-US" dirty="0" smtClean="0">
              <a:latin typeface="Helvetica Light" charset="0"/>
              <a:ea typeface="Helvetica Light" charset="0"/>
              <a:cs typeface="Helvetica Light" charset="0"/>
            </a:endParaRPr>
          </a:p>
          <a:p>
            <a:endParaRPr lang="en-US" dirty="0"/>
          </a:p>
          <a:p>
            <a:endParaRPr lang="en-US" dirty="0" smtClean="0">
              <a:latin typeface="Helvetica Light" charset="0"/>
              <a:ea typeface="Helvetica Light" charset="0"/>
              <a:cs typeface="Helvetica Light" charset="0"/>
            </a:endParaRPr>
          </a:p>
          <a:p>
            <a:endParaRPr lang="en-US" dirty="0"/>
          </a:p>
          <a:p>
            <a:endParaRPr lang="en-US" dirty="0" smtClean="0">
              <a:latin typeface="Helvetica Light" charset="0"/>
              <a:ea typeface="Helvetica Light" charset="0"/>
              <a:cs typeface="Helvetica Light" charset="0"/>
            </a:endParaRPr>
          </a:p>
          <a:p>
            <a:endParaRPr lang="en-US" dirty="0"/>
          </a:p>
          <a:p>
            <a:pPr marL="0" indent="0" algn="ctr">
              <a:buNone/>
            </a:pPr>
            <a:r>
              <a:rPr lang="en-US" sz="3600" dirty="0" smtClean="0">
                <a:solidFill>
                  <a:srgbClr val="FF0000"/>
                </a:solidFill>
                <a:latin typeface="Helvetica" charset="0"/>
                <a:ea typeface="Helvetica" charset="0"/>
                <a:cs typeface="Helvetica" charset="0"/>
              </a:rPr>
              <a:t>Cold page fraction reduces from 50% to 15%</a:t>
            </a:r>
            <a:endParaRPr lang="en-US" sz="3600" dirty="0">
              <a:solidFill>
                <a:srgbClr val="FF0000"/>
              </a:solidFill>
              <a:latin typeface="Helvetica" charset="0"/>
              <a:ea typeface="Helvetica" charset="0"/>
              <a:cs typeface="Helvetica" charset="0"/>
            </a:endParaRPr>
          </a:p>
        </p:txBody>
      </p:sp>
      <p:sp>
        <p:nvSpPr>
          <p:cNvPr id="6" name="Slide Number Placeholder 5"/>
          <p:cNvSpPr>
            <a:spLocks noGrp="1"/>
          </p:cNvSpPr>
          <p:nvPr>
            <p:ph type="sldNum" sz="quarter" idx="12"/>
          </p:nvPr>
        </p:nvSpPr>
        <p:spPr/>
        <p:txBody>
          <a:bodyPr/>
          <a:lstStyle/>
          <a:p>
            <a:fld id="{8DCDA36E-8518-8A42-9E62-C01FFB93B5EF}" type="slidenum">
              <a:rPr lang="en-US" smtClean="0"/>
              <a:t>47</a:t>
            </a:fld>
            <a:endParaRPr lang="en-US"/>
          </a:p>
        </p:txBody>
      </p:sp>
      <p:sp>
        <p:nvSpPr>
          <p:cNvPr id="4" name="Right Arrow 3"/>
          <p:cNvSpPr/>
          <p:nvPr/>
        </p:nvSpPr>
        <p:spPr>
          <a:xfrm>
            <a:off x="5408669" y="391561"/>
            <a:ext cx="550190" cy="5424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8" name="Chart 7"/>
          <p:cNvGraphicFramePr>
            <a:graphicFrameLocks/>
          </p:cNvGraphicFramePr>
          <p:nvPr>
            <p:extLst>
              <p:ext uri="{D42A27DB-BD31-4B8C-83A1-F6EECF244321}">
                <p14:modId xmlns:p14="http://schemas.microsoft.com/office/powerpoint/2010/main" val="194288708"/>
              </p:ext>
            </p:extLst>
          </p:nvPr>
        </p:nvGraphicFramePr>
        <p:xfrm>
          <a:off x="3008333" y="1325562"/>
          <a:ext cx="6175334" cy="38719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630974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1325563"/>
          </a:xfrm>
        </p:spPr>
        <p:txBody>
          <a:bodyPr/>
          <a:lstStyle/>
          <a:p>
            <a:pPr algn="ctr"/>
            <a:r>
              <a:rPr lang="en-US" dirty="0" smtClean="0"/>
              <a:t>Problem: </a:t>
            </a:r>
            <a:r>
              <a:rPr lang="en-US" dirty="0" err="1" smtClean="0"/>
              <a:t>HotSpots</a:t>
            </a:r>
            <a:r>
              <a:rPr lang="en-US" dirty="0" smtClean="0"/>
              <a:t> in Cold Huge Pages</a:t>
            </a:r>
            <a:endParaRPr lang="en-US" dirty="0"/>
          </a:p>
        </p:txBody>
      </p:sp>
      <p:sp>
        <p:nvSpPr>
          <p:cNvPr id="3" name="Content Placeholder 2"/>
          <p:cNvSpPr>
            <a:spLocks noGrp="1"/>
          </p:cNvSpPr>
          <p:nvPr>
            <p:ph idx="1"/>
          </p:nvPr>
        </p:nvSpPr>
        <p:spPr>
          <a:xfrm>
            <a:off x="838200" y="5557499"/>
            <a:ext cx="10515600" cy="800552"/>
          </a:xfrm>
        </p:spPr>
        <p:txBody>
          <a:bodyPr anchor="ctr">
            <a:normAutofit/>
          </a:bodyPr>
          <a:lstStyle/>
          <a:p>
            <a:pPr marL="0" indent="0" algn="ctr">
              <a:buNone/>
            </a:pPr>
            <a:r>
              <a:rPr lang="en-US" sz="3600" dirty="0" smtClean="0">
                <a:solidFill>
                  <a:srgbClr val="FF0000"/>
                </a:solidFill>
                <a:latin typeface="Helvetica" charset="0"/>
                <a:ea typeface="Helvetica" charset="0"/>
                <a:cs typeface="Helvetica" charset="0"/>
              </a:rPr>
              <a:t>Separate </a:t>
            </a:r>
            <a:r>
              <a:rPr lang="en-US" sz="3600" dirty="0">
                <a:solidFill>
                  <a:srgbClr val="FF0000"/>
                </a:solidFill>
                <a:latin typeface="Helvetica" charset="0"/>
                <a:ea typeface="Helvetica" charset="0"/>
                <a:cs typeface="Helvetica" charset="0"/>
              </a:rPr>
              <a:t>4KB hot pages within 2MB </a:t>
            </a:r>
            <a:r>
              <a:rPr lang="en-US" sz="3600" dirty="0" smtClean="0">
                <a:solidFill>
                  <a:srgbClr val="FF0000"/>
                </a:solidFill>
                <a:latin typeface="Helvetica" charset="0"/>
                <a:ea typeface="Helvetica" charset="0"/>
                <a:cs typeface="Helvetica" charset="0"/>
              </a:rPr>
              <a:t>huge page</a:t>
            </a:r>
          </a:p>
        </p:txBody>
      </p:sp>
      <p:sp>
        <p:nvSpPr>
          <p:cNvPr id="5" name="Slide Number Placeholder 4"/>
          <p:cNvSpPr>
            <a:spLocks noGrp="1"/>
          </p:cNvSpPr>
          <p:nvPr>
            <p:ph type="sldNum" sz="quarter" idx="12"/>
          </p:nvPr>
        </p:nvSpPr>
        <p:spPr/>
        <p:txBody>
          <a:bodyPr/>
          <a:lstStyle/>
          <a:p>
            <a:fld id="{8DCDA36E-8518-8A42-9E62-C01FFB93B5EF}" type="slidenum">
              <a:rPr lang="en-US" smtClean="0"/>
              <a:t>48</a:t>
            </a:fld>
            <a:endParaRPr lang="en-US"/>
          </a:p>
        </p:txBody>
      </p:sp>
      <p:pic>
        <p:nvPicPr>
          <p:cNvPr id="4" name="Picture 3"/>
          <p:cNvPicPr>
            <a:picLocks noChangeAspect="1"/>
          </p:cNvPicPr>
          <p:nvPr/>
        </p:nvPicPr>
        <p:blipFill>
          <a:blip r:embed="rId2"/>
          <a:stretch>
            <a:fillRect/>
          </a:stretch>
        </p:blipFill>
        <p:spPr>
          <a:xfrm>
            <a:off x="3614740" y="2367585"/>
            <a:ext cx="4962525" cy="1895475"/>
          </a:xfrm>
          <a:prstGeom prst="rect">
            <a:avLst/>
          </a:prstGeom>
        </p:spPr>
      </p:pic>
    </p:spTree>
    <p:extLst>
      <p:ext uri="{BB962C8B-B14F-4D97-AF65-F5344CB8AC3E}">
        <p14:creationId xmlns:p14="http://schemas.microsoft.com/office/powerpoint/2010/main" val="74222503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endParaRPr lang="en-US"/>
          </a:p>
        </p:txBody>
      </p:sp>
      <p:sp>
        <p:nvSpPr>
          <p:cNvPr id="7" name="Content Placeholder 6"/>
          <p:cNvSpPr>
            <a:spLocks noGrp="1"/>
          </p:cNvSpPr>
          <p:nvPr>
            <p:ph idx="1"/>
          </p:nvPr>
        </p:nvSpPr>
        <p:spPr/>
        <p:txBody>
          <a:bodyPr/>
          <a:lstStyle/>
          <a:p>
            <a:endParaRPr lang="en-US"/>
          </a:p>
        </p:txBody>
      </p:sp>
      <p:sp>
        <p:nvSpPr>
          <p:cNvPr id="5" name="Slide Number Placeholder 4"/>
          <p:cNvSpPr>
            <a:spLocks noGrp="1"/>
          </p:cNvSpPr>
          <p:nvPr>
            <p:ph type="sldNum" sz="quarter" idx="12"/>
          </p:nvPr>
        </p:nvSpPr>
        <p:spPr/>
        <p:txBody>
          <a:bodyPr/>
          <a:lstStyle/>
          <a:p>
            <a:fld id="{8DCDA36E-8518-8A42-9E62-C01FFB93B5EF}" type="slidenum">
              <a:rPr lang="en-US" smtClean="0"/>
              <a:t>49</a:t>
            </a:fld>
            <a:endParaRPr lang="en-US"/>
          </a:p>
        </p:txBody>
      </p:sp>
      <p:pic>
        <p:nvPicPr>
          <p:cNvPr id="4" name="Picture 3"/>
          <p:cNvPicPr>
            <a:picLocks noChangeAspect="1"/>
          </p:cNvPicPr>
          <p:nvPr/>
        </p:nvPicPr>
        <p:blipFill>
          <a:blip r:embed="rId3"/>
          <a:stretch>
            <a:fillRect/>
          </a:stretch>
        </p:blipFill>
        <p:spPr>
          <a:xfrm>
            <a:off x="3200400" y="1952625"/>
            <a:ext cx="5791200" cy="2952750"/>
          </a:xfrm>
          <a:prstGeom prst="rect">
            <a:avLst/>
          </a:prstGeom>
        </p:spPr>
      </p:pic>
    </p:spTree>
    <p:extLst>
      <p:ext uri="{BB962C8B-B14F-4D97-AF65-F5344CB8AC3E}">
        <p14:creationId xmlns:p14="http://schemas.microsoft.com/office/powerpoint/2010/main" val="199105743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6623050" y="1900001"/>
            <a:ext cx="5353050" cy="4167662"/>
            <a:chOff x="196850" y="1751553"/>
            <a:chExt cx="5353050" cy="4167662"/>
          </a:xfrm>
        </p:grpSpPr>
        <p:grpSp>
          <p:nvGrpSpPr>
            <p:cNvPr id="38" name="Group 37"/>
            <p:cNvGrpSpPr/>
            <p:nvPr/>
          </p:nvGrpSpPr>
          <p:grpSpPr>
            <a:xfrm>
              <a:off x="196850" y="1751553"/>
              <a:ext cx="5353050" cy="3428998"/>
              <a:chOff x="196850" y="3276600"/>
              <a:chExt cx="5353050" cy="3428998"/>
            </a:xfrm>
          </p:grpSpPr>
          <p:sp>
            <p:nvSpPr>
              <p:cNvPr id="7" name="Rounded Rectangle 6"/>
              <p:cNvSpPr/>
              <p:nvPr/>
            </p:nvSpPr>
            <p:spPr>
              <a:xfrm>
                <a:off x="355600" y="3276600"/>
                <a:ext cx="1485900" cy="14859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dirty="0" smtClean="0">
                    <a:latin typeface="Helvetica" charset="0"/>
                    <a:ea typeface="Helvetica" charset="0"/>
                    <a:cs typeface="Helvetica" charset="0"/>
                  </a:rPr>
                  <a:t>CPU</a:t>
                </a:r>
                <a:endParaRPr lang="en-US" dirty="0">
                  <a:latin typeface="Helvetica" charset="0"/>
                  <a:ea typeface="Helvetica" charset="0"/>
                  <a:cs typeface="Helvetica" charset="0"/>
                </a:endParaRPr>
              </a:p>
            </p:txBody>
          </p:sp>
          <p:grpSp>
            <p:nvGrpSpPr>
              <p:cNvPr id="2" name="Group 1"/>
              <p:cNvGrpSpPr/>
              <p:nvPr/>
            </p:nvGrpSpPr>
            <p:grpSpPr>
              <a:xfrm>
                <a:off x="3257550" y="3403600"/>
                <a:ext cx="2292350" cy="1155700"/>
                <a:chOff x="3257550" y="3403600"/>
                <a:chExt cx="2292350" cy="1155700"/>
              </a:xfrm>
            </p:grpSpPr>
            <p:sp>
              <p:nvSpPr>
                <p:cNvPr id="8" name="Rounded Rectangle 7"/>
                <p:cNvSpPr/>
                <p:nvPr/>
              </p:nvSpPr>
              <p:spPr>
                <a:xfrm>
                  <a:off x="3257550" y="34036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9" name="Rounded Rectangle 8"/>
                <p:cNvSpPr/>
                <p:nvPr/>
              </p:nvSpPr>
              <p:spPr>
                <a:xfrm>
                  <a:off x="3409950" y="35560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10" name="Rounded Rectangle 9"/>
                <p:cNvSpPr/>
                <p:nvPr/>
              </p:nvSpPr>
              <p:spPr>
                <a:xfrm>
                  <a:off x="3562350" y="37084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11" name="Rounded Rectangle 10"/>
                <p:cNvSpPr/>
                <p:nvPr/>
              </p:nvSpPr>
              <p:spPr>
                <a:xfrm>
                  <a:off x="3714750" y="3860800"/>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latin typeface="Helvetica" charset="0"/>
                      <a:ea typeface="Helvetica" charset="0"/>
                      <a:cs typeface="Helvetica" charset="0"/>
                    </a:rPr>
                    <a:t>Memory </a:t>
                  </a:r>
                </a:p>
                <a:p>
                  <a:pPr algn="ctr"/>
                  <a:r>
                    <a:rPr lang="en-US" dirty="0" smtClean="0">
                      <a:latin typeface="Helvetica" charset="0"/>
                      <a:ea typeface="Helvetica" charset="0"/>
                      <a:cs typeface="Helvetica" charset="0"/>
                    </a:rPr>
                    <a:t>(DDR)</a:t>
                  </a:r>
                  <a:endParaRPr lang="en-US" dirty="0">
                    <a:latin typeface="Helvetica" charset="0"/>
                    <a:ea typeface="Helvetica" charset="0"/>
                    <a:cs typeface="Helvetica" charset="0"/>
                  </a:endParaRPr>
                </a:p>
              </p:txBody>
            </p:sp>
          </p:grpSp>
          <p:sp>
            <p:nvSpPr>
              <p:cNvPr id="13" name="Left-Right Arrow 12"/>
              <p:cNvSpPr/>
              <p:nvPr/>
            </p:nvSpPr>
            <p:spPr>
              <a:xfrm>
                <a:off x="1962150" y="3708400"/>
                <a:ext cx="1174750" cy="469900"/>
              </a:xfrm>
              <a:prstGeom prst="leftRightArrow">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latin typeface="Helvetica" charset="0"/>
                  <a:ea typeface="Helvetica" charset="0"/>
                  <a:cs typeface="Helvetica" charset="0"/>
                </a:endParaRPr>
              </a:p>
            </p:txBody>
          </p:sp>
          <p:grpSp>
            <p:nvGrpSpPr>
              <p:cNvPr id="6" name="Group 5"/>
              <p:cNvGrpSpPr/>
              <p:nvPr/>
            </p:nvGrpSpPr>
            <p:grpSpPr>
              <a:xfrm>
                <a:off x="196850" y="5549898"/>
                <a:ext cx="2292350" cy="1155700"/>
                <a:chOff x="196850" y="5549898"/>
                <a:chExt cx="2292350" cy="1155700"/>
              </a:xfrm>
            </p:grpSpPr>
            <p:sp>
              <p:nvSpPr>
                <p:cNvPr id="22" name="Rounded Rectangle 21"/>
                <p:cNvSpPr/>
                <p:nvPr/>
              </p:nvSpPr>
              <p:spPr>
                <a:xfrm>
                  <a:off x="196850" y="5549898"/>
                  <a:ext cx="1835150" cy="69850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23" name="Rounded Rectangle 22"/>
                <p:cNvSpPr/>
                <p:nvPr/>
              </p:nvSpPr>
              <p:spPr>
                <a:xfrm>
                  <a:off x="349250" y="5702298"/>
                  <a:ext cx="1835150" cy="69850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24" name="Rounded Rectangle 23"/>
                <p:cNvSpPr/>
                <p:nvPr/>
              </p:nvSpPr>
              <p:spPr>
                <a:xfrm>
                  <a:off x="501650" y="5854698"/>
                  <a:ext cx="1835150" cy="69850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25" name="Rounded Rectangle 24"/>
                <p:cNvSpPr/>
                <p:nvPr/>
              </p:nvSpPr>
              <p:spPr>
                <a:xfrm>
                  <a:off x="654050" y="6007098"/>
                  <a:ext cx="1835150" cy="698500"/>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smtClean="0">
                      <a:latin typeface="Helvetica" charset="0"/>
                      <a:ea typeface="Helvetica" charset="0"/>
                      <a:cs typeface="Helvetica" charset="0"/>
                    </a:rPr>
                    <a:t>Memory </a:t>
                  </a:r>
                </a:p>
                <a:p>
                  <a:pPr algn="ctr"/>
                  <a:r>
                    <a:rPr lang="en-US" dirty="0" smtClean="0">
                      <a:latin typeface="Helvetica" charset="0"/>
                      <a:ea typeface="Helvetica" charset="0"/>
                      <a:cs typeface="Helvetica" charset="0"/>
                    </a:rPr>
                    <a:t>(</a:t>
                  </a:r>
                  <a:r>
                    <a:rPr lang="en-US" dirty="0" err="1" smtClean="0">
                      <a:latin typeface="Helvetica" charset="0"/>
                      <a:ea typeface="Helvetica" charset="0"/>
                      <a:cs typeface="Helvetica" charset="0"/>
                    </a:rPr>
                    <a:t>XPoint</a:t>
                  </a:r>
                  <a:r>
                    <a:rPr lang="en-US" dirty="0" smtClean="0">
                      <a:latin typeface="Helvetica" charset="0"/>
                      <a:ea typeface="Helvetica" charset="0"/>
                      <a:cs typeface="Helvetica" charset="0"/>
                    </a:rPr>
                    <a:t>)</a:t>
                  </a:r>
                  <a:endParaRPr lang="en-US" dirty="0">
                    <a:latin typeface="Helvetica" charset="0"/>
                    <a:ea typeface="Helvetica" charset="0"/>
                    <a:cs typeface="Helvetica" charset="0"/>
                  </a:endParaRPr>
                </a:p>
              </p:txBody>
            </p:sp>
          </p:grpSp>
          <p:sp>
            <p:nvSpPr>
              <p:cNvPr id="26" name="Up-Down Arrow 25"/>
              <p:cNvSpPr/>
              <p:nvPr/>
            </p:nvSpPr>
            <p:spPr>
              <a:xfrm>
                <a:off x="990602" y="4813299"/>
                <a:ext cx="342900" cy="685798"/>
              </a:xfrm>
              <a:prstGeom prst="upDownArrow">
                <a:avLst>
                  <a:gd name="adj1" fmla="val 57407"/>
                  <a:gd name="adj2" fmla="val 50000"/>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latin typeface="Helvetica" charset="0"/>
                  <a:ea typeface="Helvetica" charset="0"/>
                  <a:cs typeface="Helvetica" charset="0"/>
                </a:endParaRPr>
              </a:p>
            </p:txBody>
          </p:sp>
        </p:grpSp>
        <p:sp>
          <p:nvSpPr>
            <p:cNvPr id="42" name="TextBox 41"/>
            <p:cNvSpPr txBox="1"/>
            <p:nvPr/>
          </p:nvSpPr>
          <p:spPr>
            <a:xfrm>
              <a:off x="3425825" y="3034253"/>
              <a:ext cx="2124075" cy="738664"/>
            </a:xfrm>
            <a:prstGeom prst="rect">
              <a:avLst/>
            </a:prstGeom>
            <a:noFill/>
          </p:spPr>
          <p:txBody>
            <a:bodyPr wrap="square" rtlCol="0">
              <a:spAutoFit/>
            </a:bodyPr>
            <a:lstStyle/>
            <a:p>
              <a:pPr algn="ctr">
                <a:lnSpc>
                  <a:spcPct val="150000"/>
                </a:lnSpc>
              </a:pPr>
              <a:r>
                <a:rPr lang="en-US" sz="2800" dirty="0">
                  <a:latin typeface="Helvetica" charset="0"/>
                  <a:ea typeface="Helvetica" charset="0"/>
                  <a:cs typeface="Helvetica" charset="0"/>
                </a:rPr>
                <a:t>↓ </a:t>
              </a:r>
              <a:r>
                <a:rPr lang="en-US" sz="2800" dirty="0" smtClean="0">
                  <a:latin typeface="Helvetica" charset="0"/>
                  <a:ea typeface="Helvetica" charset="0"/>
                  <a:cs typeface="Helvetica" charset="0"/>
                </a:rPr>
                <a:t>Latency</a:t>
              </a:r>
            </a:p>
          </p:txBody>
        </p:sp>
        <p:sp>
          <p:nvSpPr>
            <p:cNvPr id="43" name="TextBox 42"/>
            <p:cNvSpPr txBox="1"/>
            <p:nvPr/>
          </p:nvSpPr>
          <p:spPr>
            <a:xfrm>
              <a:off x="196850" y="5180551"/>
              <a:ext cx="2647949" cy="738664"/>
            </a:xfrm>
            <a:prstGeom prst="rect">
              <a:avLst/>
            </a:prstGeom>
            <a:noFill/>
          </p:spPr>
          <p:txBody>
            <a:bodyPr wrap="square" rtlCol="0">
              <a:spAutoFit/>
            </a:bodyPr>
            <a:lstStyle/>
            <a:p>
              <a:pPr algn="ctr">
                <a:lnSpc>
                  <a:spcPct val="150000"/>
                </a:lnSpc>
              </a:pPr>
              <a:r>
                <a:rPr lang="en-US" sz="2800" dirty="0" smtClean="0">
                  <a:latin typeface="Helvetica" charset="0"/>
                  <a:ea typeface="Helvetica" charset="0"/>
                  <a:cs typeface="Helvetica" charset="0"/>
                </a:rPr>
                <a:t>↓ Cost per bit</a:t>
              </a:r>
            </a:p>
          </p:txBody>
        </p:sp>
      </p:grpSp>
      <p:sp>
        <p:nvSpPr>
          <p:cNvPr id="36" name="Title 35"/>
          <p:cNvSpPr>
            <a:spLocks noGrp="1"/>
          </p:cNvSpPr>
          <p:nvPr>
            <p:ph type="title"/>
          </p:nvPr>
        </p:nvSpPr>
        <p:spPr/>
        <p:txBody>
          <a:bodyPr/>
          <a:lstStyle/>
          <a:p>
            <a:r>
              <a:rPr lang="en-US" dirty="0" smtClean="0"/>
              <a:t>Heterogeneous Memory Systems</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5</a:t>
            </a:fld>
            <a:endParaRPr lang="en-US" dirty="0"/>
          </a:p>
        </p:txBody>
      </p:sp>
      <p:grpSp>
        <p:nvGrpSpPr>
          <p:cNvPr id="20" name="Group 19"/>
          <p:cNvGrpSpPr/>
          <p:nvPr/>
        </p:nvGrpSpPr>
        <p:grpSpPr>
          <a:xfrm>
            <a:off x="107945" y="1249506"/>
            <a:ext cx="5535612" cy="4077492"/>
            <a:chOff x="6553200" y="1103059"/>
            <a:chExt cx="5535612" cy="4077492"/>
          </a:xfrm>
        </p:grpSpPr>
        <p:grpSp>
          <p:nvGrpSpPr>
            <p:cNvPr id="39" name="Group 38"/>
            <p:cNvGrpSpPr/>
            <p:nvPr/>
          </p:nvGrpSpPr>
          <p:grpSpPr>
            <a:xfrm>
              <a:off x="6553200" y="1751553"/>
              <a:ext cx="5422900" cy="3428998"/>
              <a:chOff x="6553200" y="3276600"/>
              <a:chExt cx="5422900" cy="3428998"/>
            </a:xfrm>
          </p:grpSpPr>
          <p:sp>
            <p:nvSpPr>
              <p:cNvPr id="14" name="Rounded Rectangle 13"/>
              <p:cNvSpPr/>
              <p:nvPr/>
            </p:nvSpPr>
            <p:spPr>
              <a:xfrm>
                <a:off x="6781800" y="3276600"/>
                <a:ext cx="1485900" cy="14859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latin typeface="Helvetica" charset="0"/>
                    <a:ea typeface="Helvetica" charset="0"/>
                    <a:cs typeface="Helvetica" charset="0"/>
                  </a:rPr>
                  <a:t>G</a:t>
                </a:r>
                <a:r>
                  <a:rPr lang="en-US" dirty="0" smtClean="0">
                    <a:latin typeface="Helvetica" charset="0"/>
                    <a:ea typeface="Helvetica" charset="0"/>
                    <a:cs typeface="Helvetica" charset="0"/>
                  </a:rPr>
                  <a:t>PU</a:t>
                </a:r>
                <a:endParaRPr lang="en-US" dirty="0">
                  <a:latin typeface="Helvetica" charset="0"/>
                  <a:ea typeface="Helvetica" charset="0"/>
                  <a:cs typeface="Helvetica" charset="0"/>
                </a:endParaRPr>
              </a:p>
            </p:txBody>
          </p:sp>
          <p:grpSp>
            <p:nvGrpSpPr>
              <p:cNvPr id="3" name="Group 2"/>
              <p:cNvGrpSpPr/>
              <p:nvPr/>
            </p:nvGrpSpPr>
            <p:grpSpPr>
              <a:xfrm>
                <a:off x="9683750" y="3403600"/>
                <a:ext cx="2292350" cy="1155700"/>
                <a:chOff x="9683750" y="3403600"/>
                <a:chExt cx="2292350" cy="1155700"/>
              </a:xfrm>
            </p:grpSpPr>
            <p:sp>
              <p:nvSpPr>
                <p:cNvPr id="15" name="Rounded Rectangle 14"/>
                <p:cNvSpPr/>
                <p:nvPr/>
              </p:nvSpPr>
              <p:spPr>
                <a:xfrm>
                  <a:off x="9683750" y="34036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latin typeface="Helvetica" charset="0"/>
                    <a:ea typeface="Helvetica" charset="0"/>
                    <a:cs typeface="Helvetica" charset="0"/>
                  </a:endParaRPr>
                </a:p>
              </p:txBody>
            </p:sp>
            <p:sp>
              <p:nvSpPr>
                <p:cNvPr id="16" name="Rounded Rectangle 15"/>
                <p:cNvSpPr/>
                <p:nvPr/>
              </p:nvSpPr>
              <p:spPr>
                <a:xfrm>
                  <a:off x="9836150" y="35560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latin typeface="Helvetica" charset="0"/>
                    <a:ea typeface="Helvetica" charset="0"/>
                    <a:cs typeface="Helvetica" charset="0"/>
                  </a:endParaRPr>
                </a:p>
              </p:txBody>
            </p:sp>
            <p:sp>
              <p:nvSpPr>
                <p:cNvPr id="17" name="Rounded Rectangle 16"/>
                <p:cNvSpPr/>
                <p:nvPr/>
              </p:nvSpPr>
              <p:spPr>
                <a:xfrm>
                  <a:off x="9988550" y="37084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latin typeface="Helvetica" charset="0"/>
                    <a:ea typeface="Helvetica" charset="0"/>
                    <a:cs typeface="Helvetica" charset="0"/>
                  </a:endParaRPr>
                </a:p>
              </p:txBody>
            </p:sp>
            <p:sp>
              <p:nvSpPr>
                <p:cNvPr id="18" name="Rounded Rectangle 17"/>
                <p:cNvSpPr/>
                <p:nvPr/>
              </p:nvSpPr>
              <p:spPr>
                <a:xfrm>
                  <a:off x="10140950" y="3860800"/>
                  <a:ext cx="1835150" cy="698500"/>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latin typeface="Helvetica" charset="0"/>
                      <a:ea typeface="Helvetica" charset="0"/>
                      <a:cs typeface="Helvetica" charset="0"/>
                    </a:rPr>
                    <a:t>Memory </a:t>
                  </a:r>
                </a:p>
                <a:p>
                  <a:pPr algn="ctr"/>
                  <a:r>
                    <a:rPr lang="en-US" dirty="0" smtClean="0">
                      <a:latin typeface="Helvetica" charset="0"/>
                      <a:ea typeface="Helvetica" charset="0"/>
                      <a:cs typeface="Helvetica" charset="0"/>
                    </a:rPr>
                    <a:t>(GDDR)</a:t>
                  </a:r>
                  <a:endParaRPr lang="en-US" dirty="0">
                    <a:latin typeface="Helvetica" charset="0"/>
                    <a:ea typeface="Helvetica" charset="0"/>
                    <a:cs typeface="Helvetica" charset="0"/>
                  </a:endParaRPr>
                </a:p>
              </p:txBody>
            </p:sp>
          </p:grpSp>
          <p:sp>
            <p:nvSpPr>
              <p:cNvPr id="19" name="Left-Right Arrow 18"/>
              <p:cNvSpPr/>
              <p:nvPr/>
            </p:nvSpPr>
            <p:spPr>
              <a:xfrm>
                <a:off x="8388350" y="3708400"/>
                <a:ext cx="1174750" cy="469900"/>
              </a:xfrm>
              <a:prstGeom prst="leftRightArrow">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latin typeface="Helvetica" charset="0"/>
                  <a:ea typeface="Helvetica" charset="0"/>
                  <a:cs typeface="Helvetica" charset="0"/>
                </a:endParaRPr>
              </a:p>
            </p:txBody>
          </p:sp>
          <p:grpSp>
            <p:nvGrpSpPr>
              <p:cNvPr id="5" name="Group 4"/>
              <p:cNvGrpSpPr/>
              <p:nvPr/>
            </p:nvGrpSpPr>
            <p:grpSpPr>
              <a:xfrm>
                <a:off x="6553200" y="5549898"/>
                <a:ext cx="2292350" cy="1155700"/>
                <a:chOff x="6553200" y="5549898"/>
                <a:chExt cx="2292350" cy="1155700"/>
              </a:xfrm>
            </p:grpSpPr>
            <p:sp>
              <p:nvSpPr>
                <p:cNvPr id="27" name="Rounded Rectangle 26"/>
                <p:cNvSpPr/>
                <p:nvPr/>
              </p:nvSpPr>
              <p:spPr>
                <a:xfrm>
                  <a:off x="6553200" y="5549898"/>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28" name="Rounded Rectangle 27"/>
                <p:cNvSpPr/>
                <p:nvPr/>
              </p:nvSpPr>
              <p:spPr>
                <a:xfrm>
                  <a:off x="6705600" y="5702298"/>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29" name="Rounded Rectangle 28"/>
                <p:cNvSpPr/>
                <p:nvPr/>
              </p:nvSpPr>
              <p:spPr>
                <a:xfrm>
                  <a:off x="6858000" y="5854698"/>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latin typeface="Helvetica" charset="0"/>
                    <a:ea typeface="Helvetica" charset="0"/>
                    <a:cs typeface="Helvetica" charset="0"/>
                  </a:endParaRPr>
                </a:p>
              </p:txBody>
            </p:sp>
            <p:sp>
              <p:nvSpPr>
                <p:cNvPr id="30" name="Rounded Rectangle 29"/>
                <p:cNvSpPr/>
                <p:nvPr/>
              </p:nvSpPr>
              <p:spPr>
                <a:xfrm>
                  <a:off x="7010400" y="6007098"/>
                  <a:ext cx="1835150" cy="6985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latin typeface="Helvetica" charset="0"/>
                      <a:ea typeface="Helvetica" charset="0"/>
                      <a:cs typeface="Helvetica" charset="0"/>
                    </a:rPr>
                    <a:t>Memory</a:t>
                  </a:r>
                </a:p>
                <a:p>
                  <a:pPr algn="ctr"/>
                  <a:r>
                    <a:rPr lang="en-US" dirty="0" smtClean="0">
                      <a:latin typeface="Helvetica" charset="0"/>
                      <a:ea typeface="Helvetica" charset="0"/>
                      <a:cs typeface="Helvetica" charset="0"/>
                    </a:rPr>
                    <a:t>(DDR)</a:t>
                  </a:r>
                  <a:endParaRPr lang="en-US" dirty="0">
                    <a:latin typeface="Helvetica" charset="0"/>
                    <a:ea typeface="Helvetica" charset="0"/>
                    <a:cs typeface="Helvetica" charset="0"/>
                  </a:endParaRPr>
                </a:p>
              </p:txBody>
            </p:sp>
          </p:grpSp>
          <p:sp>
            <p:nvSpPr>
              <p:cNvPr id="31" name="Up-Down Arrow 30"/>
              <p:cNvSpPr/>
              <p:nvPr/>
            </p:nvSpPr>
            <p:spPr>
              <a:xfrm>
                <a:off x="7346952" y="4813299"/>
                <a:ext cx="342900" cy="685798"/>
              </a:xfrm>
              <a:prstGeom prst="upDownArrow">
                <a:avLst>
                  <a:gd name="adj1" fmla="val 57407"/>
                  <a:gd name="adj2" fmla="val 50000"/>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latin typeface="Helvetica" charset="0"/>
                  <a:ea typeface="Helvetica" charset="0"/>
                  <a:cs typeface="Helvetica" charset="0"/>
                </a:endParaRPr>
              </a:p>
            </p:txBody>
          </p:sp>
        </p:grpSp>
        <p:sp>
          <p:nvSpPr>
            <p:cNvPr id="41" name="TextBox 40"/>
            <p:cNvSpPr txBox="1"/>
            <p:nvPr/>
          </p:nvSpPr>
          <p:spPr>
            <a:xfrm>
              <a:off x="8667750" y="3346990"/>
              <a:ext cx="3346450" cy="954107"/>
            </a:xfrm>
            <a:prstGeom prst="rect">
              <a:avLst/>
            </a:prstGeom>
            <a:noFill/>
          </p:spPr>
          <p:txBody>
            <a:bodyPr wrap="square" rtlCol="0">
              <a:spAutoFit/>
            </a:bodyPr>
            <a:lstStyle/>
            <a:p>
              <a:pPr algn="ctr"/>
              <a:r>
                <a:rPr lang="en-US" sz="2800" dirty="0" smtClean="0">
                  <a:latin typeface="Helvetica" charset="0"/>
                  <a:ea typeface="Helvetica" charset="0"/>
                  <a:cs typeface="Helvetica" charset="0"/>
                </a:rPr>
                <a:t>Different Coherence Domain</a:t>
              </a:r>
              <a:endParaRPr lang="en-US" sz="2800" dirty="0">
                <a:latin typeface="Helvetica" charset="0"/>
                <a:ea typeface="Helvetica" charset="0"/>
                <a:cs typeface="Helvetica" charset="0"/>
              </a:endParaRPr>
            </a:p>
          </p:txBody>
        </p:sp>
        <p:sp>
          <p:nvSpPr>
            <p:cNvPr id="44" name="TextBox 43"/>
            <p:cNvSpPr txBox="1"/>
            <p:nvPr/>
          </p:nvSpPr>
          <p:spPr>
            <a:xfrm>
              <a:off x="9418637" y="1103059"/>
              <a:ext cx="2670175" cy="738664"/>
            </a:xfrm>
            <a:prstGeom prst="rect">
              <a:avLst/>
            </a:prstGeom>
            <a:noFill/>
          </p:spPr>
          <p:txBody>
            <a:bodyPr wrap="square" rtlCol="0">
              <a:spAutoFit/>
            </a:bodyPr>
            <a:lstStyle/>
            <a:p>
              <a:pPr algn="ctr">
                <a:lnSpc>
                  <a:spcPct val="150000"/>
                </a:lnSpc>
              </a:pPr>
              <a:r>
                <a:rPr lang="en-US" sz="2800" dirty="0" smtClean="0">
                  <a:latin typeface="Helvetica" charset="0"/>
                  <a:ea typeface="Helvetica" charset="0"/>
                  <a:cs typeface="Helvetica" charset="0"/>
                </a:rPr>
                <a:t>↑ Bandwidth</a:t>
              </a:r>
            </a:p>
          </p:txBody>
        </p:sp>
      </p:grpSp>
      <p:sp>
        <p:nvSpPr>
          <p:cNvPr id="37" name="TextBox 36"/>
          <p:cNvSpPr txBox="1"/>
          <p:nvPr/>
        </p:nvSpPr>
        <p:spPr>
          <a:xfrm>
            <a:off x="0" y="6165565"/>
            <a:ext cx="12192000" cy="553998"/>
          </a:xfrm>
          <a:prstGeom prst="rect">
            <a:avLst/>
          </a:prstGeom>
          <a:noFill/>
        </p:spPr>
        <p:txBody>
          <a:bodyPr wrap="square" rtlCol="0">
            <a:spAutoFit/>
          </a:bodyPr>
          <a:lstStyle/>
          <a:p>
            <a:pPr algn="ctr"/>
            <a:r>
              <a:rPr lang="en-US" sz="3000" dirty="0" smtClean="0">
                <a:solidFill>
                  <a:srgbClr val="FF0000"/>
                </a:solidFill>
                <a:latin typeface="Helvetica" charset="0"/>
                <a:ea typeface="Helvetica" charset="0"/>
                <a:cs typeface="Helvetica" charset="0"/>
              </a:rPr>
              <a:t>New memories for performance &amp; programmability, cheaper systems</a:t>
            </a:r>
            <a:endParaRPr lang="en-US" sz="3000"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154458849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ctr"/>
            <a:r>
              <a:rPr lang="en-US" dirty="0" smtClean="0"/>
              <a:t>Thermostat – </a:t>
            </a:r>
            <a:br>
              <a:rPr lang="en-US" dirty="0" smtClean="0"/>
            </a:br>
            <a:r>
              <a:rPr lang="en-US" dirty="0" smtClean="0"/>
              <a:t>Make </a:t>
            </a:r>
            <a:r>
              <a:rPr lang="en-US" dirty="0"/>
              <a:t>S</a:t>
            </a:r>
            <a:r>
              <a:rPr lang="en-US" dirty="0" smtClean="0"/>
              <a:t>low </a:t>
            </a:r>
            <a:r>
              <a:rPr lang="en-US" dirty="0"/>
              <a:t>M</a:t>
            </a:r>
            <a:r>
              <a:rPr lang="en-US" dirty="0" smtClean="0"/>
              <a:t>emory </a:t>
            </a:r>
            <a:r>
              <a:rPr lang="en-US" dirty="0"/>
              <a:t>U</a:t>
            </a:r>
            <a:r>
              <a:rPr lang="en-US" dirty="0" smtClean="0"/>
              <a:t>sable in Data-centers</a:t>
            </a:r>
            <a:endParaRPr lang="en-US" dirty="0"/>
          </a:p>
        </p:txBody>
      </p:sp>
      <p:sp>
        <p:nvSpPr>
          <p:cNvPr id="3" name="Content Placeholder 2"/>
          <p:cNvSpPr>
            <a:spLocks noGrp="1"/>
          </p:cNvSpPr>
          <p:nvPr>
            <p:ph idx="1"/>
          </p:nvPr>
        </p:nvSpPr>
        <p:spPr/>
        <p:txBody>
          <a:bodyPr anchor="ctr"/>
          <a:lstStyle/>
          <a:p>
            <a:r>
              <a:rPr lang="en-US" dirty="0" smtClean="0"/>
              <a:t>Detect cold pages</a:t>
            </a:r>
          </a:p>
          <a:p>
            <a:endParaRPr lang="en-US" dirty="0" smtClean="0"/>
          </a:p>
          <a:p>
            <a:r>
              <a:rPr lang="en-US" dirty="0" smtClean="0"/>
              <a:t>Hot spots in otherwise cold huge pages</a:t>
            </a:r>
          </a:p>
          <a:p>
            <a:endParaRPr lang="en-US" dirty="0" smtClean="0"/>
          </a:p>
          <a:p>
            <a:r>
              <a:rPr lang="en-US" dirty="0" smtClean="0"/>
              <a:t>Multiple page mappings to fast and slow memory</a:t>
            </a:r>
          </a:p>
        </p:txBody>
      </p:sp>
      <p:sp>
        <p:nvSpPr>
          <p:cNvPr id="4" name="Slide Number Placeholder 3"/>
          <p:cNvSpPr>
            <a:spLocks noGrp="1"/>
          </p:cNvSpPr>
          <p:nvPr>
            <p:ph type="sldNum" sz="quarter" idx="12"/>
          </p:nvPr>
        </p:nvSpPr>
        <p:spPr/>
        <p:txBody>
          <a:bodyPr/>
          <a:lstStyle/>
          <a:p>
            <a:fld id="{8DCDA36E-8518-8A42-9E62-C01FFB93B5EF}" type="slidenum">
              <a:rPr lang="en-US" smtClean="0"/>
              <a:t>50</a:t>
            </a:fld>
            <a:endParaRPr lang="en-US"/>
          </a:p>
        </p:txBody>
      </p:sp>
    </p:spTree>
    <p:extLst>
      <p:ext uri="{BB962C8B-B14F-4D97-AF65-F5344CB8AC3E}">
        <p14:creationId xmlns:p14="http://schemas.microsoft.com/office/powerpoint/2010/main" val="85686284"/>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Helvetica Light" charset="0"/>
                <a:ea typeface="Helvetica Light" charset="0"/>
                <a:cs typeface="Helvetica Light" charset="0"/>
              </a:rPr>
              <a:t>Identifying </a:t>
            </a:r>
            <a:r>
              <a:rPr lang="en-US" dirty="0" err="1" smtClean="0">
                <a:latin typeface="Helvetica Light" charset="0"/>
                <a:ea typeface="Helvetica Light" charset="0"/>
                <a:cs typeface="Helvetica Light" charset="0"/>
              </a:rPr>
              <a:t>HotSpot</a:t>
            </a:r>
            <a:r>
              <a:rPr lang="en-US" dirty="0" smtClean="0">
                <a:latin typeface="Helvetica Light" charset="0"/>
                <a:ea typeface="Helvetica Light" charset="0"/>
                <a:cs typeface="Helvetica Light" charset="0"/>
              </a:rPr>
              <a:t> Huge Pages</a:t>
            </a:r>
            <a:endParaRPr lang="en-US" dirty="0">
              <a:latin typeface="Helvetica Light" charset="0"/>
              <a:ea typeface="Helvetica Light" charset="0"/>
              <a:cs typeface="Helvetica Light" charset="0"/>
            </a:endParaRPr>
          </a:p>
        </p:txBody>
      </p:sp>
      <p:sp>
        <p:nvSpPr>
          <p:cNvPr id="4" name="Slide Number Placeholder 3"/>
          <p:cNvSpPr>
            <a:spLocks noGrp="1"/>
          </p:cNvSpPr>
          <p:nvPr>
            <p:ph type="sldNum" sz="quarter" idx="12"/>
          </p:nvPr>
        </p:nvSpPr>
        <p:spPr/>
        <p:txBody>
          <a:bodyPr/>
          <a:lstStyle/>
          <a:p>
            <a:fld id="{8DCDA36E-8518-8A42-9E62-C01FFB93B5EF}" type="slidenum">
              <a:rPr lang="en-US" smtClean="0"/>
              <a:t>51</a:t>
            </a:fld>
            <a:endParaRPr lang="en-US"/>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39" y="1281749"/>
            <a:ext cx="11734801" cy="2632335"/>
          </a:xfrm>
          <a:prstGeom prst="rect">
            <a:avLst/>
          </a:prstGeom>
        </p:spPr>
      </p:pic>
      <p:sp>
        <p:nvSpPr>
          <p:cNvPr id="64" name="Rectangle 63"/>
          <p:cNvSpPr/>
          <p:nvPr/>
        </p:nvSpPr>
        <p:spPr>
          <a:xfrm>
            <a:off x="7683335" y="1971304"/>
            <a:ext cx="4298868" cy="1828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3" name="Picture 82"/>
          <p:cNvPicPr>
            <a:picLocks noChangeAspect="1"/>
          </p:cNvPicPr>
          <p:nvPr/>
        </p:nvPicPr>
        <p:blipFill rotWithShape="1">
          <a:blip r:embed="rId3">
            <a:extLst>
              <a:ext uri="{28A0092B-C50C-407E-A947-70E740481C1C}">
                <a14:useLocalDpi xmlns:a14="http://schemas.microsoft.com/office/drawing/2010/main" val="0"/>
              </a:ext>
            </a:extLst>
          </a:blip>
          <a:srcRect l="66489" t="31925" b="26120"/>
          <a:stretch/>
        </p:blipFill>
        <p:spPr>
          <a:xfrm>
            <a:off x="1472540" y="4752601"/>
            <a:ext cx="3932382" cy="1104405"/>
          </a:xfrm>
          <a:prstGeom prst="rect">
            <a:avLst/>
          </a:prstGeom>
        </p:spPr>
      </p:pic>
      <p:sp>
        <p:nvSpPr>
          <p:cNvPr id="84" name="TextBox 83"/>
          <p:cNvSpPr txBox="1"/>
          <p:nvPr/>
        </p:nvSpPr>
        <p:spPr>
          <a:xfrm>
            <a:off x="2030681" y="6060702"/>
            <a:ext cx="3501080" cy="400110"/>
          </a:xfrm>
          <a:prstGeom prst="rect">
            <a:avLst/>
          </a:prstGeom>
          <a:noFill/>
        </p:spPr>
        <p:txBody>
          <a:bodyPr wrap="square" rtlCol="0">
            <a:spAutoFit/>
          </a:bodyPr>
          <a:lstStyle/>
          <a:p>
            <a:r>
              <a:rPr lang="en-US" sz="2000" dirty="0" smtClean="0">
                <a:latin typeface="Helvetica Light" charset="0"/>
                <a:ea typeface="Helvetica Light" charset="0"/>
                <a:cs typeface="Helvetica Light" charset="0"/>
              </a:rPr>
              <a:t>Online sampling mechanism</a:t>
            </a:r>
            <a:endParaRPr lang="en-US" sz="2000" dirty="0">
              <a:latin typeface="Helvetica Light" charset="0"/>
              <a:ea typeface="Helvetica Light" charset="0"/>
              <a:cs typeface="Helvetica Light" charset="0"/>
            </a:endParaRPr>
          </a:p>
        </p:txBody>
      </p:sp>
    </p:spTree>
    <p:extLst>
      <p:ext uri="{BB962C8B-B14F-4D97-AF65-F5344CB8AC3E}">
        <p14:creationId xmlns:p14="http://schemas.microsoft.com/office/powerpoint/2010/main" val="15216966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Helvetica Light" charset="0"/>
                <a:ea typeface="Helvetica Light" charset="0"/>
                <a:cs typeface="Helvetica Light" charset="0"/>
              </a:rPr>
              <a:t>Identifying </a:t>
            </a:r>
            <a:r>
              <a:rPr lang="en-US" dirty="0" err="1" smtClean="0">
                <a:latin typeface="Helvetica Light" charset="0"/>
                <a:ea typeface="Helvetica Light" charset="0"/>
                <a:cs typeface="Helvetica Light" charset="0"/>
              </a:rPr>
              <a:t>HotSpot</a:t>
            </a:r>
            <a:r>
              <a:rPr lang="en-US" dirty="0" smtClean="0">
                <a:latin typeface="Helvetica Light" charset="0"/>
                <a:ea typeface="Helvetica Light" charset="0"/>
                <a:cs typeface="Helvetica Light" charset="0"/>
              </a:rPr>
              <a:t> Huge Pages</a:t>
            </a:r>
            <a:endParaRPr lang="en-US" dirty="0">
              <a:latin typeface="Helvetica Light" charset="0"/>
              <a:ea typeface="Helvetica Light" charset="0"/>
              <a:cs typeface="Helvetica Light" charset="0"/>
            </a:endParaRPr>
          </a:p>
        </p:txBody>
      </p:sp>
      <p:sp>
        <p:nvSpPr>
          <p:cNvPr id="4" name="Slide Number Placeholder 3"/>
          <p:cNvSpPr>
            <a:spLocks noGrp="1"/>
          </p:cNvSpPr>
          <p:nvPr>
            <p:ph type="sldNum" sz="quarter" idx="12"/>
          </p:nvPr>
        </p:nvSpPr>
        <p:spPr/>
        <p:txBody>
          <a:bodyPr/>
          <a:lstStyle/>
          <a:p>
            <a:fld id="{8DCDA36E-8518-8A42-9E62-C01FFB93B5EF}" type="slidenum">
              <a:rPr lang="en-US" smtClean="0"/>
              <a:t>52</a:t>
            </a:fld>
            <a:endParaRPr lang="en-US"/>
          </a:p>
        </p:txBody>
      </p:sp>
      <p:grpSp>
        <p:nvGrpSpPr>
          <p:cNvPr id="36" name="Group 35"/>
          <p:cNvGrpSpPr/>
          <p:nvPr/>
        </p:nvGrpSpPr>
        <p:grpSpPr>
          <a:xfrm>
            <a:off x="15239" y="1281749"/>
            <a:ext cx="11734801" cy="5179063"/>
            <a:chOff x="213359" y="1677989"/>
            <a:chExt cx="11734801" cy="5179063"/>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59" y="1677989"/>
              <a:ext cx="11734801" cy="2632335"/>
            </a:xfrm>
            <a:prstGeom prst="rect">
              <a:avLst/>
            </a:prstGeom>
          </p:spPr>
        </p:pic>
        <p:sp>
          <p:nvSpPr>
            <p:cNvPr id="6" name="TextBox 5"/>
            <p:cNvSpPr txBox="1"/>
            <p:nvPr/>
          </p:nvSpPr>
          <p:spPr>
            <a:xfrm>
              <a:off x="2228801" y="6456942"/>
              <a:ext cx="3501080" cy="400110"/>
            </a:xfrm>
            <a:prstGeom prst="rect">
              <a:avLst/>
            </a:prstGeom>
            <a:noFill/>
          </p:spPr>
          <p:txBody>
            <a:bodyPr wrap="square" rtlCol="0">
              <a:spAutoFit/>
            </a:bodyPr>
            <a:lstStyle/>
            <a:p>
              <a:r>
                <a:rPr lang="en-US" sz="2000" dirty="0" smtClean="0">
                  <a:latin typeface="Helvetica Light" charset="0"/>
                  <a:ea typeface="Helvetica Light" charset="0"/>
                  <a:cs typeface="Helvetica Light" charset="0"/>
                </a:rPr>
                <a:t>Online sampling mechanism</a:t>
              </a:r>
              <a:endParaRPr lang="en-US" sz="2000" dirty="0">
                <a:latin typeface="Helvetica Light" charset="0"/>
                <a:ea typeface="Helvetica Light" charset="0"/>
                <a:cs typeface="Helvetica Light" charset="0"/>
              </a:endParaRPr>
            </a:p>
          </p:txBody>
        </p:sp>
      </p:grpSp>
      <p:pic>
        <p:nvPicPr>
          <p:cNvPr id="63" name="Picture 62"/>
          <p:cNvPicPr>
            <a:picLocks noChangeAspect="1"/>
          </p:cNvPicPr>
          <p:nvPr/>
        </p:nvPicPr>
        <p:blipFill rotWithShape="1">
          <a:blip r:embed="rId3">
            <a:extLst>
              <a:ext uri="{28A0092B-C50C-407E-A947-70E740481C1C}">
                <a14:useLocalDpi xmlns:a14="http://schemas.microsoft.com/office/drawing/2010/main" val="0"/>
              </a:ext>
            </a:extLst>
          </a:blip>
          <a:srcRect l="66489" t="31925" b="26120"/>
          <a:stretch/>
        </p:blipFill>
        <p:spPr>
          <a:xfrm>
            <a:off x="1472540" y="4752601"/>
            <a:ext cx="3932382" cy="1104405"/>
          </a:xfrm>
          <a:prstGeom prst="rect">
            <a:avLst/>
          </a:prstGeom>
        </p:spPr>
      </p:pic>
      <p:sp>
        <p:nvSpPr>
          <p:cNvPr id="64" name="Rectangle 63"/>
          <p:cNvSpPr/>
          <p:nvPr/>
        </p:nvSpPr>
        <p:spPr>
          <a:xfrm>
            <a:off x="7683335" y="1971304"/>
            <a:ext cx="4298868" cy="1828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2308687" y="2651742"/>
            <a:ext cx="1980495" cy="435099"/>
          </a:xfrm>
          <a:prstGeom prst="ellipse">
            <a:avLst/>
          </a:prstGeom>
          <a:noFill/>
          <a:ln w="349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p:cNvSpPr/>
          <p:nvPr/>
        </p:nvSpPr>
        <p:spPr>
          <a:xfrm>
            <a:off x="4300026" y="3412965"/>
            <a:ext cx="1975959" cy="477369"/>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Oval 29"/>
          <p:cNvSpPr/>
          <p:nvPr/>
        </p:nvSpPr>
        <p:spPr>
          <a:xfrm>
            <a:off x="123583" y="2013902"/>
            <a:ext cx="2336800" cy="541337"/>
          </a:xfrm>
          <a:prstGeom prst="ellipse">
            <a:avLst/>
          </a:prstGeom>
          <a:noFill/>
          <a:ln w="349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31" name="Straight Arrow Connector 30"/>
          <p:cNvCxnSpPr/>
          <p:nvPr/>
        </p:nvCxnSpPr>
        <p:spPr>
          <a:xfrm flipV="1">
            <a:off x="2565070" y="3081392"/>
            <a:ext cx="77699" cy="927119"/>
          </a:xfrm>
          <a:prstGeom prst="straightConnector1">
            <a:avLst/>
          </a:prstGeom>
          <a:ln w="349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V="1">
            <a:off x="4409785" y="3827493"/>
            <a:ext cx="29367" cy="36776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235208" y="2531001"/>
            <a:ext cx="204179" cy="1517857"/>
          </a:xfrm>
          <a:prstGeom prst="straightConnector1">
            <a:avLst/>
          </a:prstGeom>
          <a:ln w="3492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4405728" y="4008511"/>
            <a:ext cx="1785258" cy="369332"/>
          </a:xfrm>
          <a:prstGeom prst="rect">
            <a:avLst/>
          </a:prstGeom>
          <a:noFill/>
        </p:spPr>
        <p:txBody>
          <a:bodyPr wrap="square" rtlCol="0">
            <a:spAutoFit/>
          </a:bodyPr>
          <a:lstStyle/>
          <a:p>
            <a:r>
              <a:rPr lang="en-US" dirty="0">
                <a:latin typeface="Helvetica" charset="0"/>
                <a:ea typeface="Helvetica" charset="0"/>
                <a:cs typeface="Helvetica" charset="0"/>
              </a:rPr>
              <a:t>Hot </a:t>
            </a:r>
            <a:r>
              <a:rPr lang="en-US" dirty="0" smtClean="0">
                <a:latin typeface="Helvetica" charset="0"/>
                <a:ea typeface="Helvetica" charset="0"/>
                <a:cs typeface="Helvetica" charset="0"/>
              </a:rPr>
              <a:t>Huge Page</a:t>
            </a:r>
            <a:endParaRPr lang="en-US" dirty="0">
              <a:latin typeface="Helvetica" charset="0"/>
              <a:ea typeface="Helvetica" charset="0"/>
              <a:cs typeface="Helvetica" charset="0"/>
            </a:endParaRPr>
          </a:p>
        </p:txBody>
      </p:sp>
      <p:sp>
        <p:nvSpPr>
          <p:cNvPr id="35" name="TextBox 34"/>
          <p:cNvSpPr txBox="1"/>
          <p:nvPr/>
        </p:nvSpPr>
        <p:spPr>
          <a:xfrm>
            <a:off x="2320101" y="4010587"/>
            <a:ext cx="1990171" cy="369332"/>
          </a:xfrm>
          <a:prstGeom prst="rect">
            <a:avLst/>
          </a:prstGeom>
          <a:noFill/>
        </p:spPr>
        <p:txBody>
          <a:bodyPr wrap="square" rtlCol="0">
            <a:spAutoFit/>
          </a:bodyPr>
          <a:lstStyle/>
          <a:p>
            <a:r>
              <a:rPr lang="en-US">
                <a:latin typeface="Helvetica" charset="0"/>
                <a:ea typeface="Helvetica" charset="0"/>
                <a:cs typeface="Helvetica" charset="0"/>
              </a:rPr>
              <a:t>Cold </a:t>
            </a:r>
            <a:r>
              <a:rPr lang="en-US" smtClean="0">
                <a:latin typeface="Helvetica" charset="0"/>
                <a:ea typeface="Helvetica" charset="0"/>
                <a:cs typeface="Helvetica" charset="0"/>
              </a:rPr>
              <a:t>Huge Page</a:t>
            </a:r>
            <a:endParaRPr lang="en-US" dirty="0">
              <a:latin typeface="Helvetica" charset="0"/>
              <a:ea typeface="Helvetica" charset="0"/>
              <a:cs typeface="Helvetica" charset="0"/>
            </a:endParaRPr>
          </a:p>
        </p:txBody>
      </p:sp>
      <p:sp>
        <p:nvSpPr>
          <p:cNvPr id="37" name="TextBox 36"/>
          <p:cNvSpPr txBox="1"/>
          <p:nvPr/>
        </p:nvSpPr>
        <p:spPr>
          <a:xfrm>
            <a:off x="31396" y="4010587"/>
            <a:ext cx="2322592" cy="369332"/>
          </a:xfrm>
          <a:prstGeom prst="rect">
            <a:avLst/>
          </a:prstGeom>
          <a:noFill/>
        </p:spPr>
        <p:txBody>
          <a:bodyPr wrap="square" rtlCol="0">
            <a:spAutoFit/>
          </a:bodyPr>
          <a:lstStyle/>
          <a:p>
            <a:r>
              <a:rPr lang="en-US" dirty="0" err="1">
                <a:latin typeface="Helvetica" charset="0"/>
                <a:ea typeface="Helvetica" charset="0"/>
                <a:cs typeface="Helvetica" charset="0"/>
              </a:rPr>
              <a:t>HotSpot</a:t>
            </a:r>
            <a:r>
              <a:rPr lang="en-US" dirty="0">
                <a:latin typeface="Helvetica" charset="0"/>
                <a:ea typeface="Helvetica" charset="0"/>
                <a:cs typeface="Helvetica" charset="0"/>
              </a:rPr>
              <a:t> </a:t>
            </a:r>
            <a:r>
              <a:rPr lang="en-US" dirty="0" smtClean="0">
                <a:latin typeface="Helvetica" charset="0"/>
                <a:ea typeface="Helvetica" charset="0"/>
                <a:cs typeface="Helvetica" charset="0"/>
              </a:rPr>
              <a:t>Huge Page</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29078063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latin typeface="Helvetica Light" charset="0"/>
                <a:ea typeface="Helvetica Light" charset="0"/>
                <a:cs typeface="Helvetica Light" charset="0"/>
              </a:rPr>
              <a:t>Identifying </a:t>
            </a:r>
            <a:r>
              <a:rPr lang="en-US" dirty="0" err="1" smtClean="0">
                <a:latin typeface="Helvetica Light" charset="0"/>
                <a:ea typeface="Helvetica Light" charset="0"/>
                <a:cs typeface="Helvetica Light" charset="0"/>
              </a:rPr>
              <a:t>HotSpot</a:t>
            </a:r>
            <a:r>
              <a:rPr lang="en-US" dirty="0" smtClean="0">
                <a:latin typeface="Helvetica Light" charset="0"/>
                <a:ea typeface="Helvetica Light" charset="0"/>
                <a:cs typeface="Helvetica Light" charset="0"/>
              </a:rPr>
              <a:t> Huge Pages</a:t>
            </a:r>
            <a:endParaRPr lang="en-US" dirty="0">
              <a:latin typeface="Helvetica Light" charset="0"/>
              <a:ea typeface="Helvetica Light" charset="0"/>
              <a:cs typeface="Helvetica Light" charset="0"/>
            </a:endParaRPr>
          </a:p>
        </p:txBody>
      </p:sp>
      <p:sp>
        <p:nvSpPr>
          <p:cNvPr id="4" name="Slide Number Placeholder 3"/>
          <p:cNvSpPr>
            <a:spLocks noGrp="1"/>
          </p:cNvSpPr>
          <p:nvPr>
            <p:ph type="sldNum" sz="quarter" idx="12"/>
          </p:nvPr>
        </p:nvSpPr>
        <p:spPr/>
        <p:txBody>
          <a:bodyPr/>
          <a:lstStyle/>
          <a:p>
            <a:fld id="{8DCDA36E-8518-8A42-9E62-C01FFB93B5EF}" type="slidenum">
              <a:rPr lang="en-US" smtClean="0"/>
              <a:t>53</a:t>
            </a:fld>
            <a:endParaRPr lang="en-US"/>
          </a:p>
        </p:txBody>
      </p:sp>
      <p:grpSp>
        <p:nvGrpSpPr>
          <p:cNvPr id="36" name="Group 35"/>
          <p:cNvGrpSpPr/>
          <p:nvPr/>
        </p:nvGrpSpPr>
        <p:grpSpPr>
          <a:xfrm>
            <a:off x="15239" y="1281749"/>
            <a:ext cx="11734801" cy="5179063"/>
            <a:chOff x="213359" y="1677989"/>
            <a:chExt cx="11734801" cy="5179063"/>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3359" y="1677989"/>
              <a:ext cx="11734801" cy="2632335"/>
            </a:xfrm>
            <a:prstGeom prst="rect">
              <a:avLst/>
            </a:prstGeom>
          </p:spPr>
        </p:pic>
        <p:sp>
          <p:nvSpPr>
            <p:cNvPr id="6" name="TextBox 5"/>
            <p:cNvSpPr txBox="1"/>
            <p:nvPr/>
          </p:nvSpPr>
          <p:spPr>
            <a:xfrm>
              <a:off x="2228801" y="6456942"/>
              <a:ext cx="3501080" cy="400110"/>
            </a:xfrm>
            <a:prstGeom prst="rect">
              <a:avLst/>
            </a:prstGeom>
            <a:noFill/>
          </p:spPr>
          <p:txBody>
            <a:bodyPr wrap="square" rtlCol="0">
              <a:spAutoFit/>
            </a:bodyPr>
            <a:lstStyle/>
            <a:p>
              <a:r>
                <a:rPr lang="en-US" sz="2000" dirty="0" smtClean="0">
                  <a:latin typeface="Helvetica Light" charset="0"/>
                  <a:ea typeface="Helvetica Light" charset="0"/>
                  <a:cs typeface="Helvetica Light" charset="0"/>
                </a:rPr>
                <a:t>Online sampling mechanism</a:t>
              </a:r>
              <a:endParaRPr lang="en-US" sz="2000" dirty="0">
                <a:latin typeface="Helvetica Light" charset="0"/>
                <a:ea typeface="Helvetica Light" charset="0"/>
                <a:cs typeface="Helvetica Light" charset="0"/>
              </a:endParaRPr>
            </a:p>
          </p:txBody>
        </p:sp>
      </p:grpSp>
      <p:pic>
        <p:nvPicPr>
          <p:cNvPr id="63" name="Picture 62"/>
          <p:cNvPicPr>
            <a:picLocks noChangeAspect="1"/>
          </p:cNvPicPr>
          <p:nvPr/>
        </p:nvPicPr>
        <p:blipFill rotWithShape="1">
          <a:blip r:embed="rId3">
            <a:extLst>
              <a:ext uri="{28A0092B-C50C-407E-A947-70E740481C1C}">
                <a14:useLocalDpi xmlns:a14="http://schemas.microsoft.com/office/drawing/2010/main" val="0"/>
              </a:ext>
            </a:extLst>
          </a:blip>
          <a:srcRect l="66489" t="31925" b="26120"/>
          <a:stretch/>
        </p:blipFill>
        <p:spPr>
          <a:xfrm>
            <a:off x="1472540" y="4752601"/>
            <a:ext cx="3932382" cy="1104405"/>
          </a:xfrm>
          <a:prstGeom prst="rect">
            <a:avLst/>
          </a:prstGeom>
        </p:spPr>
      </p:pic>
      <p:sp>
        <p:nvSpPr>
          <p:cNvPr id="64" name="Rectangle 63"/>
          <p:cNvSpPr/>
          <p:nvPr/>
        </p:nvSpPr>
        <p:spPr>
          <a:xfrm>
            <a:off x="7683335" y="1971304"/>
            <a:ext cx="4298868" cy="1828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2308687" y="2651742"/>
            <a:ext cx="1980495" cy="435099"/>
          </a:xfrm>
          <a:prstGeom prst="ellipse">
            <a:avLst/>
          </a:prstGeom>
          <a:noFill/>
          <a:ln w="349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9" name="Oval 28"/>
          <p:cNvSpPr/>
          <p:nvPr/>
        </p:nvSpPr>
        <p:spPr>
          <a:xfrm>
            <a:off x="4300026" y="3412965"/>
            <a:ext cx="1975959" cy="477369"/>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Oval 29"/>
          <p:cNvSpPr/>
          <p:nvPr/>
        </p:nvSpPr>
        <p:spPr>
          <a:xfrm>
            <a:off x="123583" y="2013902"/>
            <a:ext cx="2336800" cy="541337"/>
          </a:xfrm>
          <a:prstGeom prst="ellipse">
            <a:avLst/>
          </a:prstGeom>
          <a:noFill/>
          <a:ln w="349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31" name="Straight Arrow Connector 30"/>
          <p:cNvCxnSpPr/>
          <p:nvPr/>
        </p:nvCxnSpPr>
        <p:spPr>
          <a:xfrm flipV="1">
            <a:off x="2565070" y="3081392"/>
            <a:ext cx="77699" cy="927119"/>
          </a:xfrm>
          <a:prstGeom prst="straightConnector1">
            <a:avLst/>
          </a:prstGeom>
          <a:ln w="34925">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V="1">
            <a:off x="4409785" y="3827493"/>
            <a:ext cx="29367" cy="367760"/>
          </a:xfrm>
          <a:prstGeom prst="straightConnector1">
            <a:avLst/>
          </a:prstGeom>
          <a:ln w="34925">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V="1">
            <a:off x="235208" y="2531001"/>
            <a:ext cx="204179" cy="1517857"/>
          </a:xfrm>
          <a:prstGeom prst="straightConnector1">
            <a:avLst/>
          </a:prstGeom>
          <a:ln w="34925">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4405728" y="4008511"/>
            <a:ext cx="1785258" cy="369332"/>
          </a:xfrm>
          <a:prstGeom prst="rect">
            <a:avLst/>
          </a:prstGeom>
          <a:noFill/>
        </p:spPr>
        <p:txBody>
          <a:bodyPr wrap="square" rtlCol="0">
            <a:spAutoFit/>
          </a:bodyPr>
          <a:lstStyle/>
          <a:p>
            <a:r>
              <a:rPr lang="en-US" dirty="0">
                <a:latin typeface="Helvetica" charset="0"/>
                <a:ea typeface="Helvetica" charset="0"/>
                <a:cs typeface="Helvetica" charset="0"/>
              </a:rPr>
              <a:t>Hot </a:t>
            </a:r>
            <a:r>
              <a:rPr lang="en-US" dirty="0" smtClean="0">
                <a:latin typeface="Helvetica" charset="0"/>
                <a:ea typeface="Helvetica" charset="0"/>
                <a:cs typeface="Helvetica" charset="0"/>
              </a:rPr>
              <a:t>Huge Page</a:t>
            </a:r>
            <a:endParaRPr lang="en-US" dirty="0">
              <a:latin typeface="Helvetica" charset="0"/>
              <a:ea typeface="Helvetica" charset="0"/>
              <a:cs typeface="Helvetica" charset="0"/>
            </a:endParaRPr>
          </a:p>
        </p:txBody>
      </p:sp>
      <p:sp>
        <p:nvSpPr>
          <p:cNvPr id="35" name="TextBox 34"/>
          <p:cNvSpPr txBox="1"/>
          <p:nvPr/>
        </p:nvSpPr>
        <p:spPr>
          <a:xfrm>
            <a:off x="2320101" y="4010587"/>
            <a:ext cx="1990171" cy="369332"/>
          </a:xfrm>
          <a:prstGeom prst="rect">
            <a:avLst/>
          </a:prstGeom>
          <a:noFill/>
        </p:spPr>
        <p:txBody>
          <a:bodyPr wrap="square" rtlCol="0">
            <a:spAutoFit/>
          </a:bodyPr>
          <a:lstStyle/>
          <a:p>
            <a:r>
              <a:rPr lang="en-US">
                <a:latin typeface="Helvetica" charset="0"/>
                <a:ea typeface="Helvetica" charset="0"/>
                <a:cs typeface="Helvetica" charset="0"/>
              </a:rPr>
              <a:t>Cold </a:t>
            </a:r>
            <a:r>
              <a:rPr lang="en-US" smtClean="0">
                <a:latin typeface="Helvetica" charset="0"/>
                <a:ea typeface="Helvetica" charset="0"/>
                <a:cs typeface="Helvetica" charset="0"/>
              </a:rPr>
              <a:t>Huge Page</a:t>
            </a:r>
            <a:endParaRPr lang="en-US" dirty="0">
              <a:latin typeface="Helvetica" charset="0"/>
              <a:ea typeface="Helvetica" charset="0"/>
              <a:cs typeface="Helvetica" charset="0"/>
            </a:endParaRPr>
          </a:p>
        </p:txBody>
      </p:sp>
      <p:sp>
        <p:nvSpPr>
          <p:cNvPr id="37" name="TextBox 36"/>
          <p:cNvSpPr txBox="1"/>
          <p:nvPr/>
        </p:nvSpPr>
        <p:spPr>
          <a:xfrm>
            <a:off x="31396" y="4010587"/>
            <a:ext cx="2322592" cy="369332"/>
          </a:xfrm>
          <a:prstGeom prst="rect">
            <a:avLst/>
          </a:prstGeom>
          <a:noFill/>
        </p:spPr>
        <p:txBody>
          <a:bodyPr wrap="square" rtlCol="0">
            <a:spAutoFit/>
          </a:bodyPr>
          <a:lstStyle/>
          <a:p>
            <a:r>
              <a:rPr lang="en-US" dirty="0" err="1">
                <a:latin typeface="Helvetica" charset="0"/>
                <a:ea typeface="Helvetica" charset="0"/>
                <a:cs typeface="Helvetica" charset="0"/>
              </a:rPr>
              <a:t>HotSpot</a:t>
            </a:r>
            <a:r>
              <a:rPr lang="en-US" dirty="0">
                <a:latin typeface="Helvetica" charset="0"/>
                <a:ea typeface="Helvetica" charset="0"/>
                <a:cs typeface="Helvetica" charset="0"/>
              </a:rPr>
              <a:t> </a:t>
            </a:r>
            <a:r>
              <a:rPr lang="en-US" dirty="0" smtClean="0">
                <a:latin typeface="Helvetica" charset="0"/>
                <a:ea typeface="Helvetica" charset="0"/>
                <a:cs typeface="Helvetica" charset="0"/>
              </a:rPr>
              <a:t>Huge Page</a:t>
            </a:r>
            <a:endParaRPr lang="en-US" dirty="0">
              <a:latin typeface="Helvetica" charset="0"/>
              <a:ea typeface="Helvetica" charset="0"/>
              <a:cs typeface="Helvetica" charset="0"/>
            </a:endParaRPr>
          </a:p>
        </p:txBody>
      </p:sp>
      <p:grpSp>
        <p:nvGrpSpPr>
          <p:cNvPr id="18" name="Group 17"/>
          <p:cNvGrpSpPr/>
          <p:nvPr/>
        </p:nvGrpSpPr>
        <p:grpSpPr>
          <a:xfrm>
            <a:off x="7024576" y="2008372"/>
            <a:ext cx="5071314" cy="4262807"/>
            <a:chOff x="2985714" y="1942068"/>
            <a:chExt cx="5071314" cy="4262807"/>
          </a:xfrm>
        </p:grpSpPr>
        <p:sp>
          <p:nvSpPr>
            <p:cNvPr id="19" name="TextBox 18"/>
            <p:cNvSpPr txBox="1"/>
            <p:nvPr/>
          </p:nvSpPr>
          <p:spPr>
            <a:xfrm>
              <a:off x="6277471" y="3208646"/>
              <a:ext cx="1723964" cy="646331"/>
            </a:xfrm>
            <a:prstGeom prst="rect">
              <a:avLst/>
            </a:prstGeom>
            <a:noFill/>
          </p:spPr>
          <p:txBody>
            <a:bodyPr wrap="square" rtlCol="0">
              <a:spAutoFit/>
            </a:bodyPr>
            <a:lstStyle/>
            <a:p>
              <a:pPr algn="ctr"/>
              <a:r>
                <a:rPr lang="en-US" dirty="0"/>
                <a:t>Fast </a:t>
              </a:r>
              <a:r>
                <a:rPr lang="en-US" dirty="0" smtClean="0"/>
                <a:t>Memory</a:t>
              </a:r>
            </a:p>
            <a:p>
              <a:pPr algn="ctr"/>
              <a:r>
                <a:rPr lang="en-US" dirty="0" smtClean="0"/>
                <a:t>(DRAM)</a:t>
              </a:r>
              <a:endParaRPr lang="en-US" dirty="0"/>
            </a:p>
          </p:txBody>
        </p:sp>
        <p:sp>
          <p:nvSpPr>
            <p:cNvPr id="20" name="TextBox 19"/>
            <p:cNvSpPr txBox="1"/>
            <p:nvPr/>
          </p:nvSpPr>
          <p:spPr>
            <a:xfrm>
              <a:off x="3569345" y="5558544"/>
              <a:ext cx="1607325" cy="646331"/>
            </a:xfrm>
            <a:prstGeom prst="rect">
              <a:avLst/>
            </a:prstGeom>
            <a:noFill/>
          </p:spPr>
          <p:txBody>
            <a:bodyPr wrap="square" rtlCol="0">
              <a:spAutoFit/>
            </a:bodyPr>
            <a:lstStyle/>
            <a:p>
              <a:pPr algn="ctr"/>
              <a:r>
                <a:rPr lang="en-US" dirty="0"/>
                <a:t>Slow </a:t>
              </a:r>
              <a:r>
                <a:rPr lang="en-US" dirty="0" smtClean="0"/>
                <a:t>Memory</a:t>
              </a:r>
            </a:p>
            <a:p>
              <a:pPr algn="ctr"/>
              <a:r>
                <a:rPr lang="en-US" dirty="0" smtClean="0"/>
                <a:t>(3D X Point)</a:t>
              </a:r>
              <a:endParaRPr lang="en-US" dirty="0"/>
            </a:p>
          </p:txBody>
        </p:sp>
        <p:sp>
          <p:nvSpPr>
            <p:cNvPr id="21" name="TextBox 20"/>
            <p:cNvSpPr txBox="1"/>
            <p:nvPr/>
          </p:nvSpPr>
          <p:spPr>
            <a:xfrm>
              <a:off x="4612133" y="1942068"/>
              <a:ext cx="1246339" cy="369332"/>
            </a:xfrm>
            <a:prstGeom prst="rect">
              <a:avLst/>
            </a:prstGeom>
            <a:noFill/>
          </p:spPr>
          <p:txBody>
            <a:bodyPr wrap="square" rtlCol="0">
              <a:spAutoFit/>
            </a:bodyPr>
            <a:lstStyle/>
            <a:p>
              <a:pPr algn="ctr"/>
              <a:r>
                <a:rPr lang="en-US" smtClean="0"/>
                <a:t>100 </a:t>
              </a:r>
              <a:r>
                <a:rPr lang="en-US" dirty="0"/>
                <a:t>ns</a:t>
              </a:r>
            </a:p>
          </p:txBody>
        </p:sp>
        <p:sp>
          <p:nvSpPr>
            <p:cNvPr id="22" name="TextBox 21"/>
            <p:cNvSpPr txBox="1"/>
            <p:nvPr/>
          </p:nvSpPr>
          <p:spPr>
            <a:xfrm>
              <a:off x="4111270" y="3889702"/>
              <a:ext cx="1441491" cy="369332"/>
            </a:xfrm>
            <a:prstGeom prst="rect">
              <a:avLst/>
            </a:prstGeom>
            <a:noFill/>
          </p:spPr>
          <p:txBody>
            <a:bodyPr wrap="square" rtlCol="0">
              <a:spAutoFit/>
            </a:bodyPr>
            <a:lstStyle/>
            <a:p>
              <a:pPr algn="ctr"/>
              <a:r>
                <a:rPr lang="en-US" dirty="0"/>
                <a:t>500 ns – 1us</a:t>
              </a:r>
            </a:p>
          </p:txBody>
        </p:sp>
        <p:sp>
          <p:nvSpPr>
            <p:cNvPr id="23" name="Rounded Rectangle 22"/>
            <p:cNvSpPr/>
            <p:nvPr/>
          </p:nvSpPr>
          <p:spPr>
            <a:xfrm>
              <a:off x="3437663" y="2019792"/>
              <a:ext cx="1187450" cy="1042432"/>
            </a:xfrm>
            <a:prstGeom prst="roundRect">
              <a:avLst/>
            </a:prstGeom>
            <a:ln/>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800" dirty="0" smtClean="0"/>
                <a:t>CPU</a:t>
              </a:r>
              <a:endParaRPr lang="en-US" sz="2800" dirty="0"/>
            </a:p>
          </p:txBody>
        </p:sp>
        <p:grpSp>
          <p:nvGrpSpPr>
            <p:cNvPr id="24" name="Group 23"/>
            <p:cNvGrpSpPr/>
            <p:nvPr/>
          </p:nvGrpSpPr>
          <p:grpSpPr>
            <a:xfrm>
              <a:off x="5764678" y="2043683"/>
              <a:ext cx="2292350" cy="1155700"/>
              <a:chOff x="6148833" y="2032000"/>
              <a:chExt cx="2292350" cy="1155700"/>
            </a:xfrm>
          </p:grpSpPr>
          <p:sp>
            <p:nvSpPr>
              <p:cNvPr id="42" name="Rounded Rectangle 41"/>
              <p:cNvSpPr/>
              <p:nvPr/>
            </p:nvSpPr>
            <p:spPr>
              <a:xfrm>
                <a:off x="6148833" y="2032000"/>
                <a:ext cx="1835150" cy="6985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43" name="Rounded Rectangle 42"/>
              <p:cNvSpPr/>
              <p:nvPr/>
            </p:nvSpPr>
            <p:spPr>
              <a:xfrm>
                <a:off x="6301233" y="2184400"/>
                <a:ext cx="1835150" cy="6985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sp>
            <p:nvSpPr>
              <p:cNvPr id="44" name="Rounded Rectangle 43"/>
              <p:cNvSpPr/>
              <p:nvPr/>
            </p:nvSpPr>
            <p:spPr>
              <a:xfrm>
                <a:off x="6453633" y="2336800"/>
                <a:ext cx="1835150" cy="6985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2800"/>
              </a:p>
            </p:txBody>
          </p:sp>
          <p:sp>
            <p:nvSpPr>
              <p:cNvPr id="45" name="Rounded Rectangle 44"/>
              <p:cNvSpPr/>
              <p:nvPr/>
            </p:nvSpPr>
            <p:spPr>
              <a:xfrm>
                <a:off x="6606033" y="2489200"/>
                <a:ext cx="1835150" cy="698500"/>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2000" dirty="0"/>
              </a:p>
            </p:txBody>
          </p:sp>
        </p:grpSp>
        <p:sp>
          <p:nvSpPr>
            <p:cNvPr id="25" name="Left-Right Arrow 24"/>
            <p:cNvSpPr/>
            <p:nvPr/>
          </p:nvSpPr>
          <p:spPr>
            <a:xfrm>
              <a:off x="4799598" y="2321832"/>
              <a:ext cx="790595" cy="325194"/>
            </a:xfrm>
            <a:prstGeom prst="leftRightArrow">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p:cNvGrpSpPr/>
            <p:nvPr/>
          </p:nvGrpSpPr>
          <p:grpSpPr>
            <a:xfrm>
              <a:off x="2985714" y="4442260"/>
              <a:ext cx="2292350" cy="1155700"/>
              <a:chOff x="2985714" y="3858060"/>
              <a:chExt cx="2292350" cy="1155700"/>
            </a:xfrm>
          </p:grpSpPr>
          <p:sp>
            <p:nvSpPr>
              <p:cNvPr id="38" name="Rounded Rectangle 37"/>
              <p:cNvSpPr/>
              <p:nvPr/>
            </p:nvSpPr>
            <p:spPr>
              <a:xfrm>
                <a:off x="2985714" y="3858060"/>
                <a:ext cx="1835150" cy="6985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39" name="Rounded Rectangle 38"/>
              <p:cNvSpPr/>
              <p:nvPr/>
            </p:nvSpPr>
            <p:spPr>
              <a:xfrm>
                <a:off x="3138114" y="4010460"/>
                <a:ext cx="1835150" cy="6985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0" name="Rounded Rectangle 39"/>
              <p:cNvSpPr/>
              <p:nvPr/>
            </p:nvSpPr>
            <p:spPr>
              <a:xfrm>
                <a:off x="3290514" y="4162860"/>
                <a:ext cx="1835150" cy="6985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1" name="Rounded Rectangle 40"/>
              <p:cNvSpPr/>
              <p:nvPr/>
            </p:nvSpPr>
            <p:spPr>
              <a:xfrm>
                <a:off x="3442914" y="4315260"/>
                <a:ext cx="1835150" cy="698500"/>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sz="2000" dirty="0"/>
              </a:p>
            </p:txBody>
          </p:sp>
        </p:grpSp>
        <p:sp>
          <p:nvSpPr>
            <p:cNvPr id="27" name="Up-Down Arrow 26"/>
            <p:cNvSpPr/>
            <p:nvPr/>
          </p:nvSpPr>
          <p:spPr>
            <a:xfrm>
              <a:off x="3865189" y="3152948"/>
              <a:ext cx="327118" cy="1244599"/>
            </a:xfrm>
            <a:prstGeom prst="upDownArrow">
              <a:avLst>
                <a:gd name="adj1" fmla="val 57407"/>
                <a:gd name="adj2" fmla="val 50000"/>
              </a:avLst>
            </a:prstGeom>
            <a:solidFill>
              <a:schemeClr val="bg2">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p:cNvGrpSpPr/>
          <p:nvPr/>
        </p:nvGrpSpPr>
        <p:grpSpPr>
          <a:xfrm>
            <a:off x="4300025" y="3412964"/>
            <a:ext cx="1975959" cy="477369"/>
            <a:chOff x="4300026" y="3412965"/>
            <a:chExt cx="1975959" cy="477369"/>
          </a:xfrm>
        </p:grpSpPr>
        <p:pic>
          <p:nvPicPr>
            <p:cNvPr id="47" name="Picture 46"/>
            <p:cNvPicPr>
              <a:picLocks noChangeAspect="1"/>
            </p:cNvPicPr>
            <p:nvPr/>
          </p:nvPicPr>
          <p:blipFill rotWithShape="1">
            <a:blip r:embed="rId3">
              <a:extLst>
                <a:ext uri="{28A0092B-C50C-407E-A947-70E740481C1C}">
                  <a14:useLocalDpi xmlns:a14="http://schemas.microsoft.com/office/drawing/2010/main" val="0"/>
                </a:ext>
              </a:extLst>
            </a:blip>
            <a:srcRect l="37253" t="85859" r="47359" b="4585"/>
            <a:stretch/>
          </p:blipFill>
          <p:spPr>
            <a:xfrm>
              <a:off x="4386805" y="3541853"/>
              <a:ext cx="1805765" cy="251549"/>
            </a:xfrm>
            <a:prstGeom prst="rect">
              <a:avLst/>
            </a:prstGeom>
          </p:spPr>
        </p:pic>
        <p:sp>
          <p:nvSpPr>
            <p:cNvPr id="48" name="Oval 47"/>
            <p:cNvSpPr/>
            <p:nvPr/>
          </p:nvSpPr>
          <p:spPr>
            <a:xfrm>
              <a:off x="4300026" y="3412965"/>
              <a:ext cx="1975959" cy="477369"/>
            </a:xfrm>
            <a:prstGeom prst="ellipse">
              <a:avLst/>
            </a:prstGeom>
            <a:noFill/>
            <a:ln w="3492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Rectangle 2"/>
          <p:cNvSpPr/>
          <p:nvPr/>
        </p:nvSpPr>
        <p:spPr>
          <a:xfrm>
            <a:off x="10260740" y="2745507"/>
            <a:ext cx="1830738" cy="369332"/>
          </a:xfrm>
          <a:prstGeom prst="rect">
            <a:avLst/>
          </a:prstGeom>
        </p:spPr>
        <p:txBody>
          <a:bodyPr wrap="square">
            <a:spAutoFit/>
          </a:bodyPr>
          <a:lstStyle/>
          <a:p>
            <a:pPr algn="ctr"/>
            <a:r>
              <a:rPr lang="en-US" dirty="0">
                <a:latin typeface="Helvetica" charset="0"/>
                <a:ea typeface="Helvetica" charset="0"/>
                <a:cs typeface="Helvetica" charset="0"/>
              </a:rPr>
              <a:t>Hot Huge Page</a:t>
            </a:r>
          </a:p>
        </p:txBody>
      </p:sp>
      <p:grpSp>
        <p:nvGrpSpPr>
          <p:cNvPr id="49" name="Group 48"/>
          <p:cNvGrpSpPr/>
          <p:nvPr/>
        </p:nvGrpSpPr>
        <p:grpSpPr>
          <a:xfrm>
            <a:off x="2304275" y="2651741"/>
            <a:ext cx="1980495" cy="435099"/>
            <a:chOff x="2308687" y="2651742"/>
            <a:chExt cx="1980495" cy="435099"/>
          </a:xfrm>
        </p:grpSpPr>
        <p:pic>
          <p:nvPicPr>
            <p:cNvPr id="50" name="Picture 49"/>
            <p:cNvPicPr>
              <a:picLocks noChangeAspect="1"/>
            </p:cNvPicPr>
            <p:nvPr/>
          </p:nvPicPr>
          <p:blipFill rotWithShape="1">
            <a:blip r:embed="rId3">
              <a:extLst>
                <a:ext uri="{28A0092B-C50C-407E-A947-70E740481C1C}">
                  <a14:useLocalDpi xmlns:a14="http://schemas.microsoft.com/office/drawing/2010/main" val="0"/>
                </a:ext>
              </a:extLst>
            </a:blip>
            <a:srcRect l="20391" t="55519" r="64178" b="34163"/>
            <a:stretch/>
          </p:blipFill>
          <p:spPr>
            <a:xfrm>
              <a:off x="2408222" y="2743199"/>
              <a:ext cx="1810693" cy="271603"/>
            </a:xfrm>
            <a:prstGeom prst="rect">
              <a:avLst/>
            </a:prstGeom>
          </p:spPr>
        </p:pic>
        <p:sp>
          <p:nvSpPr>
            <p:cNvPr id="51" name="Oval 50"/>
            <p:cNvSpPr/>
            <p:nvPr/>
          </p:nvSpPr>
          <p:spPr>
            <a:xfrm>
              <a:off x="2308687" y="2651742"/>
              <a:ext cx="1980495" cy="435099"/>
            </a:xfrm>
            <a:prstGeom prst="ellipse">
              <a:avLst/>
            </a:prstGeom>
            <a:noFill/>
            <a:ln w="349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2" name="Rectangle 51"/>
          <p:cNvSpPr/>
          <p:nvPr/>
        </p:nvSpPr>
        <p:spPr>
          <a:xfrm>
            <a:off x="7329376" y="5145157"/>
            <a:ext cx="2155392" cy="369332"/>
          </a:xfrm>
          <a:prstGeom prst="rect">
            <a:avLst/>
          </a:prstGeom>
        </p:spPr>
        <p:txBody>
          <a:bodyPr wrap="square">
            <a:spAutoFit/>
          </a:bodyPr>
          <a:lstStyle/>
          <a:p>
            <a:pPr algn="ctr"/>
            <a:r>
              <a:rPr lang="en-US" dirty="0" smtClean="0">
                <a:latin typeface="Helvetica" charset="0"/>
                <a:ea typeface="Helvetica" charset="0"/>
                <a:cs typeface="Helvetica" charset="0"/>
              </a:rPr>
              <a:t>Cold Huge </a:t>
            </a:r>
            <a:r>
              <a:rPr lang="en-US" dirty="0">
                <a:latin typeface="Helvetica" charset="0"/>
                <a:ea typeface="Helvetica" charset="0"/>
                <a:cs typeface="Helvetica" charset="0"/>
              </a:rPr>
              <a:t>Page</a:t>
            </a:r>
          </a:p>
        </p:txBody>
      </p:sp>
      <p:grpSp>
        <p:nvGrpSpPr>
          <p:cNvPr id="53" name="Group 52"/>
          <p:cNvGrpSpPr/>
          <p:nvPr/>
        </p:nvGrpSpPr>
        <p:grpSpPr>
          <a:xfrm>
            <a:off x="123583" y="2011203"/>
            <a:ext cx="2336800" cy="541337"/>
            <a:chOff x="123583" y="2013902"/>
            <a:chExt cx="2336800" cy="541337"/>
          </a:xfrm>
        </p:grpSpPr>
        <p:pic>
          <p:nvPicPr>
            <p:cNvPr id="54" name="Picture 53"/>
            <p:cNvPicPr>
              <a:picLocks noChangeAspect="1"/>
            </p:cNvPicPr>
            <p:nvPr/>
          </p:nvPicPr>
          <p:blipFill rotWithShape="1">
            <a:blip r:embed="rId3">
              <a:extLst>
                <a:ext uri="{28A0092B-C50C-407E-A947-70E740481C1C}">
                  <a14:useLocalDpi xmlns:a14="http://schemas.microsoft.com/office/drawing/2010/main" val="0"/>
                </a:ext>
              </a:extLst>
            </a:blip>
            <a:srcRect l="3574" t="33163" r="80611" b="57207"/>
            <a:stretch/>
          </p:blipFill>
          <p:spPr>
            <a:xfrm>
              <a:off x="434566" y="2154725"/>
              <a:ext cx="1855961" cy="253497"/>
            </a:xfrm>
            <a:prstGeom prst="rect">
              <a:avLst/>
            </a:prstGeom>
          </p:spPr>
        </p:pic>
        <p:sp>
          <p:nvSpPr>
            <p:cNvPr id="55" name="Oval 54"/>
            <p:cNvSpPr/>
            <p:nvPr/>
          </p:nvSpPr>
          <p:spPr>
            <a:xfrm>
              <a:off x="123583" y="2013902"/>
              <a:ext cx="2336800" cy="541337"/>
            </a:xfrm>
            <a:prstGeom prst="ellipse">
              <a:avLst/>
            </a:prstGeom>
            <a:noFill/>
            <a:ln w="349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56" name="Picture 55"/>
          <p:cNvPicPr>
            <a:picLocks noChangeAspect="1"/>
          </p:cNvPicPr>
          <p:nvPr/>
        </p:nvPicPr>
        <p:blipFill rotWithShape="1">
          <a:blip r:embed="rId3">
            <a:extLst>
              <a:ext uri="{28A0092B-C50C-407E-A947-70E740481C1C}">
                <a14:useLocalDpi xmlns:a14="http://schemas.microsoft.com/office/drawing/2010/main" val="0"/>
              </a:ext>
            </a:extLst>
          </a:blip>
          <a:srcRect l="3574" t="33163" r="93494" b="58238"/>
          <a:stretch/>
        </p:blipFill>
        <p:spPr>
          <a:xfrm>
            <a:off x="434567" y="2154726"/>
            <a:ext cx="344032" cy="226336"/>
          </a:xfrm>
          <a:prstGeom prst="rect">
            <a:avLst/>
          </a:prstGeom>
        </p:spPr>
      </p:pic>
      <p:pic>
        <p:nvPicPr>
          <p:cNvPr id="57" name="Picture 56"/>
          <p:cNvPicPr>
            <a:picLocks noChangeAspect="1"/>
          </p:cNvPicPr>
          <p:nvPr/>
        </p:nvPicPr>
        <p:blipFill rotWithShape="1">
          <a:blip r:embed="rId3">
            <a:extLst>
              <a:ext uri="{28A0092B-C50C-407E-A947-70E740481C1C}">
                <a14:useLocalDpi xmlns:a14="http://schemas.microsoft.com/office/drawing/2010/main" val="0"/>
              </a:ext>
            </a:extLst>
          </a:blip>
          <a:srcRect l="3574" t="33163" r="93494" b="58238"/>
          <a:stretch/>
        </p:blipFill>
        <p:spPr>
          <a:xfrm>
            <a:off x="1036622" y="2152026"/>
            <a:ext cx="344032" cy="226336"/>
          </a:xfrm>
          <a:prstGeom prst="rect">
            <a:avLst/>
          </a:prstGeom>
        </p:spPr>
      </p:pic>
      <p:sp>
        <p:nvSpPr>
          <p:cNvPr id="58" name="Rectangle 57"/>
          <p:cNvSpPr/>
          <p:nvPr/>
        </p:nvSpPr>
        <p:spPr>
          <a:xfrm>
            <a:off x="10310865" y="2593431"/>
            <a:ext cx="1830738" cy="646331"/>
          </a:xfrm>
          <a:prstGeom prst="rect">
            <a:avLst/>
          </a:prstGeom>
        </p:spPr>
        <p:txBody>
          <a:bodyPr wrap="square">
            <a:spAutoFit/>
          </a:bodyPr>
          <a:lstStyle/>
          <a:p>
            <a:pPr algn="ctr"/>
            <a:r>
              <a:rPr lang="en-US" dirty="0">
                <a:latin typeface="Helvetica" charset="0"/>
                <a:ea typeface="Helvetica" charset="0"/>
                <a:cs typeface="Helvetica" charset="0"/>
              </a:rPr>
              <a:t>Hot Huge </a:t>
            </a:r>
            <a:r>
              <a:rPr lang="en-US" dirty="0" smtClean="0">
                <a:latin typeface="Helvetica" charset="0"/>
                <a:ea typeface="Helvetica" charset="0"/>
                <a:cs typeface="Helvetica" charset="0"/>
              </a:rPr>
              <a:t>Page</a:t>
            </a:r>
          </a:p>
          <a:p>
            <a:pPr algn="ctr"/>
            <a:r>
              <a:rPr lang="en-US" dirty="0" err="1" smtClean="0">
                <a:latin typeface="Helvetica" charset="0"/>
                <a:ea typeface="Helvetica" charset="0"/>
                <a:cs typeface="Helvetica" charset="0"/>
              </a:rPr>
              <a:t>HotSpot</a:t>
            </a:r>
            <a:r>
              <a:rPr lang="en-US" dirty="0" smtClean="0">
                <a:latin typeface="Helvetica" charset="0"/>
                <a:ea typeface="Helvetica" charset="0"/>
                <a:cs typeface="Helvetica" charset="0"/>
              </a:rPr>
              <a:t> 4KB</a:t>
            </a:r>
            <a:endParaRPr lang="en-US" dirty="0">
              <a:latin typeface="Helvetica" charset="0"/>
              <a:ea typeface="Helvetica" charset="0"/>
              <a:cs typeface="Helvetica" charset="0"/>
            </a:endParaRPr>
          </a:p>
        </p:txBody>
      </p:sp>
      <p:sp>
        <p:nvSpPr>
          <p:cNvPr id="59" name="Rectangle 58"/>
          <p:cNvSpPr/>
          <p:nvPr/>
        </p:nvSpPr>
        <p:spPr>
          <a:xfrm>
            <a:off x="7234865" y="5017933"/>
            <a:ext cx="2356758" cy="646331"/>
          </a:xfrm>
          <a:prstGeom prst="rect">
            <a:avLst/>
          </a:prstGeom>
        </p:spPr>
        <p:txBody>
          <a:bodyPr wrap="square">
            <a:spAutoFit/>
          </a:bodyPr>
          <a:lstStyle/>
          <a:p>
            <a:pPr algn="ctr"/>
            <a:r>
              <a:rPr lang="en-US" dirty="0" smtClean="0">
                <a:latin typeface="Helvetica" charset="0"/>
                <a:ea typeface="Helvetica" charset="0"/>
                <a:cs typeface="Helvetica" charset="0"/>
              </a:rPr>
              <a:t>Cold + </a:t>
            </a:r>
            <a:r>
              <a:rPr lang="en-US" dirty="0" err="1" smtClean="0">
                <a:latin typeface="Helvetica" charset="0"/>
                <a:ea typeface="Helvetica" charset="0"/>
                <a:cs typeface="Helvetica" charset="0"/>
              </a:rPr>
              <a:t>HotSpot</a:t>
            </a:r>
            <a:endParaRPr lang="en-US" dirty="0" smtClean="0">
              <a:latin typeface="Helvetica" charset="0"/>
              <a:ea typeface="Helvetica" charset="0"/>
              <a:cs typeface="Helvetica" charset="0"/>
            </a:endParaRPr>
          </a:p>
          <a:p>
            <a:pPr algn="ctr"/>
            <a:r>
              <a:rPr lang="en-US" dirty="0" smtClean="0">
                <a:latin typeface="Helvetica" charset="0"/>
                <a:ea typeface="Helvetica" charset="0"/>
                <a:cs typeface="Helvetica" charset="0"/>
              </a:rPr>
              <a:t>Huge Page</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711656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95833E-6 2.59259E-6 L 0.47748 -0.12593 " pathEditMode="relative" rAng="0" ptsTypes="AA">
                                      <p:cBhvr>
                                        <p:cTn id="6" dur="1000" fill="hold"/>
                                        <p:tgtEl>
                                          <p:spTgt spid="46"/>
                                        </p:tgtEl>
                                        <p:attrNameLst>
                                          <p:attrName>ppt_x</p:attrName>
                                          <p:attrName>ppt_y</p:attrName>
                                        </p:attrNameLst>
                                      </p:cBhvr>
                                      <p:rCtr x="23867" y="-6296"/>
                                    </p:animMotion>
                                  </p:childTnLst>
                                </p:cTn>
                              </p:par>
                            </p:childTnLst>
                          </p:cTn>
                        </p:par>
                        <p:par>
                          <p:cTn id="7" fill="hold">
                            <p:stCondLst>
                              <p:cond delay="1000"/>
                            </p:stCondLst>
                            <p:childTnLst>
                              <p:par>
                                <p:cTn id="8" presetID="1" presetClass="exit" presetSubtype="0" fill="hold" nodeType="afterEffect">
                                  <p:stCondLst>
                                    <p:cond delay="0"/>
                                  </p:stCondLst>
                                  <p:childTnLst>
                                    <p:set>
                                      <p:cBhvr>
                                        <p:cTn id="9" dur="1" fill="hold">
                                          <p:stCondLst>
                                            <p:cond delay="0"/>
                                          </p:stCondLst>
                                        </p:cTn>
                                        <p:tgtEl>
                                          <p:spTgt spid="46"/>
                                        </p:tgtEl>
                                        <p:attrNameLst>
                                          <p:attrName>style.visibility</p:attrName>
                                        </p:attrNameLst>
                                      </p:cBhvr>
                                      <p:to>
                                        <p:strVal val="hidden"/>
                                      </p:to>
                                    </p:set>
                                  </p:childTnLst>
                                </p:cTn>
                              </p:par>
                            </p:childTnLst>
                          </p:cTn>
                        </p:par>
                        <p:par>
                          <p:cTn id="10" fill="hold">
                            <p:stCondLst>
                              <p:cond delay="1000"/>
                            </p:stCondLst>
                            <p:childTnLst>
                              <p:par>
                                <p:cTn id="11" presetID="1"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42" presetClass="path" presetSubtype="0" accel="50000" decel="50000" fill="hold" nodeType="clickEffect">
                                  <p:stCondLst>
                                    <p:cond delay="0"/>
                                  </p:stCondLst>
                                  <p:childTnLst>
                                    <p:animMotion origin="layout" path="M -2.29167E-6 2.96296E-6 L 0.41302 0.34583 " pathEditMode="relative" rAng="0" ptsTypes="AA">
                                      <p:cBhvr>
                                        <p:cTn id="16" dur="1000" fill="hold"/>
                                        <p:tgtEl>
                                          <p:spTgt spid="49"/>
                                        </p:tgtEl>
                                        <p:attrNameLst>
                                          <p:attrName>ppt_x</p:attrName>
                                          <p:attrName>ppt_y</p:attrName>
                                        </p:attrNameLst>
                                      </p:cBhvr>
                                      <p:rCtr x="20651" y="17292"/>
                                    </p:animMotion>
                                  </p:childTnLst>
                                </p:cTn>
                              </p:par>
                            </p:childTnLst>
                          </p:cTn>
                        </p:par>
                        <p:par>
                          <p:cTn id="17" fill="hold">
                            <p:stCondLst>
                              <p:cond delay="1000"/>
                            </p:stCondLst>
                            <p:childTnLst>
                              <p:par>
                                <p:cTn id="18" presetID="1" presetClass="exit" presetSubtype="0" fill="hold" nodeType="afterEffect">
                                  <p:stCondLst>
                                    <p:cond delay="0"/>
                                  </p:stCondLst>
                                  <p:childTnLst>
                                    <p:set>
                                      <p:cBhvr>
                                        <p:cTn id="19" dur="1" fill="hold">
                                          <p:stCondLst>
                                            <p:cond delay="0"/>
                                          </p:stCondLst>
                                        </p:cTn>
                                        <p:tgtEl>
                                          <p:spTgt spid="49"/>
                                        </p:tgtEl>
                                        <p:attrNameLst>
                                          <p:attrName>style.visibility</p:attrName>
                                        </p:attrNameLst>
                                      </p:cBhvr>
                                      <p:to>
                                        <p:strVal val="hidden"/>
                                      </p:to>
                                    </p:set>
                                  </p:childTnLst>
                                </p:cTn>
                              </p:par>
                            </p:childTnLst>
                          </p:cTn>
                        </p:par>
                        <p:par>
                          <p:cTn id="20" fill="hold">
                            <p:stCondLst>
                              <p:cond delay="1000"/>
                            </p:stCondLst>
                            <p:childTnLst>
                              <p:par>
                                <p:cTn id="21" presetID="1" presetClass="entr" presetSubtype="0" fill="hold" grpId="0" nodeType="after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42" presetClass="path" presetSubtype="0" accel="50000" decel="50000" fill="hold" nodeType="clickEffect">
                                  <p:stCondLst>
                                    <p:cond delay="0"/>
                                  </p:stCondLst>
                                  <p:childTnLst>
                                    <p:animMotion origin="layout" path="M 4.16667E-7 1.11111E-6 L 0.56211 0.42662 " pathEditMode="relative" rAng="0" ptsTypes="AA">
                                      <p:cBhvr>
                                        <p:cTn id="26" dur="1000" fill="hold"/>
                                        <p:tgtEl>
                                          <p:spTgt spid="53"/>
                                        </p:tgtEl>
                                        <p:attrNameLst>
                                          <p:attrName>ppt_x</p:attrName>
                                          <p:attrName>ppt_y</p:attrName>
                                        </p:attrNameLst>
                                      </p:cBhvr>
                                      <p:rCtr x="28099" y="21319"/>
                                    </p:animMotion>
                                  </p:childTnLst>
                                </p:cTn>
                              </p:par>
                              <p:par>
                                <p:cTn id="27" presetID="42" presetClass="path" presetSubtype="0" accel="50000" decel="50000" fill="hold" nodeType="withEffect">
                                  <p:stCondLst>
                                    <p:cond delay="0"/>
                                  </p:stCondLst>
                                  <p:childTnLst>
                                    <p:animMotion origin="layout" path="M 1.45833E-6 -4.07407E-6 L 0.78385 0.09723 " pathEditMode="relative" rAng="0" ptsTypes="AA">
                                      <p:cBhvr>
                                        <p:cTn id="28" dur="1000" fill="hold"/>
                                        <p:tgtEl>
                                          <p:spTgt spid="57"/>
                                        </p:tgtEl>
                                        <p:attrNameLst>
                                          <p:attrName>ppt_x</p:attrName>
                                          <p:attrName>ppt_y</p:attrName>
                                        </p:attrNameLst>
                                      </p:cBhvr>
                                      <p:rCtr x="39193" y="4861"/>
                                    </p:animMotion>
                                  </p:childTnLst>
                                </p:cTn>
                              </p:par>
                              <p:par>
                                <p:cTn id="29" presetID="42" presetClass="path" presetSubtype="0" accel="50000" decel="50000" fill="hold" nodeType="withEffect">
                                  <p:stCondLst>
                                    <p:cond delay="0"/>
                                  </p:stCondLst>
                                  <p:childTnLst>
                                    <p:animMotion origin="layout" path="M 4.16667E-7 4.44444E-6 L 0.88151 0.09305 " pathEditMode="relative" rAng="0" ptsTypes="AA">
                                      <p:cBhvr>
                                        <p:cTn id="30" dur="1000" fill="hold"/>
                                        <p:tgtEl>
                                          <p:spTgt spid="56"/>
                                        </p:tgtEl>
                                        <p:attrNameLst>
                                          <p:attrName>ppt_x</p:attrName>
                                          <p:attrName>ppt_y</p:attrName>
                                        </p:attrNameLst>
                                      </p:cBhvr>
                                      <p:rCtr x="44076" y="4653"/>
                                    </p:animMotion>
                                  </p:childTnLst>
                                </p:cTn>
                              </p:par>
                            </p:childTnLst>
                          </p:cTn>
                        </p:par>
                        <p:par>
                          <p:cTn id="31" fill="hold">
                            <p:stCondLst>
                              <p:cond delay="1000"/>
                            </p:stCondLst>
                            <p:childTnLst>
                              <p:par>
                                <p:cTn id="32" presetID="1" presetClass="exit" presetSubtype="0" fill="hold" nodeType="afterEffect">
                                  <p:stCondLst>
                                    <p:cond delay="0"/>
                                  </p:stCondLst>
                                  <p:childTnLst>
                                    <p:set>
                                      <p:cBhvr>
                                        <p:cTn id="33" dur="1" fill="hold">
                                          <p:stCondLst>
                                            <p:cond delay="0"/>
                                          </p:stCondLst>
                                        </p:cTn>
                                        <p:tgtEl>
                                          <p:spTgt spid="53"/>
                                        </p:tgtEl>
                                        <p:attrNameLst>
                                          <p:attrName>style.visibility</p:attrName>
                                        </p:attrNameLst>
                                      </p:cBhvr>
                                      <p:to>
                                        <p:strVal val="hidden"/>
                                      </p:to>
                                    </p:set>
                                  </p:childTnLst>
                                </p:cTn>
                              </p:par>
                              <p:par>
                                <p:cTn id="34" presetID="1" presetClass="exit" presetSubtype="0" fill="hold" nodeType="withEffect">
                                  <p:stCondLst>
                                    <p:cond delay="0"/>
                                  </p:stCondLst>
                                  <p:childTnLst>
                                    <p:set>
                                      <p:cBhvr>
                                        <p:cTn id="35" dur="1" fill="hold">
                                          <p:stCondLst>
                                            <p:cond delay="0"/>
                                          </p:stCondLst>
                                        </p:cTn>
                                        <p:tgtEl>
                                          <p:spTgt spid="56"/>
                                        </p:tgtEl>
                                        <p:attrNameLst>
                                          <p:attrName>style.visibility</p:attrName>
                                        </p:attrNameLst>
                                      </p:cBhvr>
                                      <p:to>
                                        <p:strVal val="hidden"/>
                                      </p:to>
                                    </p:set>
                                  </p:childTnLst>
                                </p:cTn>
                              </p:par>
                            </p:childTnLst>
                          </p:cTn>
                        </p:par>
                        <p:par>
                          <p:cTn id="36" fill="hold">
                            <p:stCondLst>
                              <p:cond delay="1000"/>
                            </p:stCondLst>
                            <p:childTnLst>
                              <p:par>
                                <p:cTn id="37" presetID="1" presetClass="exit" presetSubtype="0" fill="hold" nodeType="afterEffect">
                                  <p:stCondLst>
                                    <p:cond delay="0"/>
                                  </p:stCondLst>
                                  <p:childTnLst>
                                    <p:set>
                                      <p:cBhvr>
                                        <p:cTn id="38" dur="1" fill="hold">
                                          <p:stCondLst>
                                            <p:cond delay="0"/>
                                          </p:stCondLst>
                                        </p:cTn>
                                        <p:tgtEl>
                                          <p:spTgt spid="57"/>
                                        </p:tgtEl>
                                        <p:attrNameLst>
                                          <p:attrName>style.visibility</p:attrName>
                                        </p:attrNameLst>
                                      </p:cBhvr>
                                      <p:to>
                                        <p:strVal val="hidden"/>
                                      </p:to>
                                    </p:set>
                                  </p:childTnLst>
                                </p:cTn>
                              </p:par>
                            </p:childTnLst>
                          </p:cTn>
                        </p:par>
                        <p:par>
                          <p:cTn id="39" fill="hold">
                            <p:stCondLst>
                              <p:cond delay="1000"/>
                            </p:stCondLst>
                            <p:childTnLst>
                              <p:par>
                                <p:cTn id="40" presetID="1" presetClass="exit" presetSubtype="0" fill="hold" grpId="1" nodeType="afterEffect">
                                  <p:stCondLst>
                                    <p:cond delay="0"/>
                                  </p:stCondLst>
                                  <p:childTnLst>
                                    <p:set>
                                      <p:cBhvr>
                                        <p:cTn id="41" dur="1" fill="hold">
                                          <p:stCondLst>
                                            <p:cond delay="0"/>
                                          </p:stCondLst>
                                        </p:cTn>
                                        <p:tgtEl>
                                          <p:spTgt spid="3"/>
                                        </p:tgtEl>
                                        <p:attrNameLst>
                                          <p:attrName>style.visibility</p:attrName>
                                        </p:attrNameLst>
                                      </p:cBhvr>
                                      <p:to>
                                        <p:strVal val="hidden"/>
                                      </p:to>
                                    </p:set>
                                  </p:childTnLst>
                                </p:cTn>
                              </p:par>
                              <p:par>
                                <p:cTn id="42" presetID="1" presetClass="exit" presetSubtype="0" fill="hold" grpId="1" nodeType="withEffect">
                                  <p:stCondLst>
                                    <p:cond delay="0"/>
                                  </p:stCondLst>
                                  <p:childTnLst>
                                    <p:set>
                                      <p:cBhvr>
                                        <p:cTn id="43" dur="1" fill="hold">
                                          <p:stCondLst>
                                            <p:cond delay="0"/>
                                          </p:stCondLst>
                                        </p:cTn>
                                        <p:tgtEl>
                                          <p:spTgt spid="52"/>
                                        </p:tgtEl>
                                        <p:attrNameLst>
                                          <p:attrName>style.visibility</p:attrName>
                                        </p:attrNameLst>
                                      </p:cBhvr>
                                      <p:to>
                                        <p:strVal val="hidden"/>
                                      </p:to>
                                    </p:set>
                                  </p:childTnLst>
                                </p:cTn>
                              </p:par>
                            </p:childTnLst>
                          </p:cTn>
                        </p:par>
                        <p:par>
                          <p:cTn id="44" fill="hold">
                            <p:stCondLst>
                              <p:cond delay="1000"/>
                            </p:stCondLst>
                            <p:childTnLst>
                              <p:par>
                                <p:cTn id="45" presetID="1" presetClass="entr" presetSubtype="0" fill="hold" grpId="0" nodeType="afterEffect">
                                  <p:stCondLst>
                                    <p:cond delay="0"/>
                                  </p:stCondLst>
                                  <p:childTnLst>
                                    <p:set>
                                      <p:cBhvr>
                                        <p:cTn id="46" dur="1" fill="hold">
                                          <p:stCondLst>
                                            <p:cond delay="0"/>
                                          </p:stCondLst>
                                        </p:cTn>
                                        <p:tgtEl>
                                          <p:spTgt spid="58"/>
                                        </p:tgtEl>
                                        <p:attrNameLst>
                                          <p:attrName>style.visibility</p:attrName>
                                        </p:attrNameLst>
                                      </p:cBhvr>
                                      <p:to>
                                        <p:strVal val="visible"/>
                                      </p:to>
                                    </p:set>
                                  </p:childTnLst>
                                </p:cTn>
                              </p:par>
                            </p:childTnLst>
                          </p:cTn>
                        </p:par>
                        <p:par>
                          <p:cTn id="47" fill="hold">
                            <p:stCondLst>
                              <p:cond delay="1000"/>
                            </p:stCondLst>
                            <p:childTnLst>
                              <p:par>
                                <p:cTn id="48" presetID="1" presetClass="exit" presetSubtype="0" fill="hold" grpId="1" nodeType="afterEffect">
                                  <p:stCondLst>
                                    <p:cond delay="0"/>
                                  </p:stCondLst>
                                  <p:childTnLst>
                                    <p:set>
                                      <p:cBhvr>
                                        <p:cTn id="49" dur="1" fill="hold">
                                          <p:stCondLst>
                                            <p:cond delay="0"/>
                                          </p:stCondLst>
                                        </p:cTn>
                                        <p:tgtEl>
                                          <p:spTgt spid="58"/>
                                        </p:tgtEl>
                                        <p:attrNameLst>
                                          <p:attrName>style.visibility</p:attrName>
                                        </p:attrNameLst>
                                      </p:cBhvr>
                                      <p:to>
                                        <p:strVal val="hidden"/>
                                      </p:to>
                                    </p:set>
                                  </p:childTnLst>
                                </p:cTn>
                              </p:par>
                            </p:childTnLst>
                          </p:cTn>
                        </p:par>
                        <p:par>
                          <p:cTn id="50" fill="hold">
                            <p:stCondLst>
                              <p:cond delay="1000"/>
                            </p:stCondLst>
                            <p:childTnLst>
                              <p:par>
                                <p:cTn id="51" presetID="1" presetClass="entr" presetSubtype="0" fill="hold" grpId="2" nodeType="afterEffect">
                                  <p:stCondLst>
                                    <p:cond delay="0"/>
                                  </p:stCondLst>
                                  <p:childTnLst>
                                    <p:set>
                                      <p:cBhvr>
                                        <p:cTn id="52" dur="1" fill="hold">
                                          <p:stCondLst>
                                            <p:cond delay="0"/>
                                          </p:stCondLst>
                                        </p:cTn>
                                        <p:tgtEl>
                                          <p:spTgt spid="5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2" grpId="0"/>
      <p:bldP spid="52" grpId="1"/>
      <p:bldP spid="58" grpId="0"/>
      <p:bldP spid="58" grpId="1"/>
      <p:bldP spid="58" grpId="2"/>
      <p:bldP spid="59"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Distribution of Cold Data in Cassandra</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84293" y="1043190"/>
            <a:ext cx="5916832" cy="4864319"/>
          </a:xfrm>
        </p:spPr>
      </p:pic>
      <p:sp>
        <p:nvSpPr>
          <p:cNvPr id="4" name="Slide Number Placeholder 3"/>
          <p:cNvSpPr>
            <a:spLocks noGrp="1"/>
          </p:cNvSpPr>
          <p:nvPr>
            <p:ph type="sldNum" sz="quarter" idx="12"/>
          </p:nvPr>
        </p:nvSpPr>
        <p:spPr/>
        <p:txBody>
          <a:bodyPr/>
          <a:lstStyle/>
          <a:p>
            <a:fld id="{24EAD923-3004-4A31-84C7-9B440B785588}" type="slidenum">
              <a:rPr lang="en-US" smtClean="0"/>
              <a:pPr/>
              <a:t>54</a:t>
            </a:fld>
            <a:endParaRPr lang="en-US" dirty="0"/>
          </a:p>
        </p:txBody>
      </p:sp>
      <p:sp>
        <p:nvSpPr>
          <p:cNvPr id="6" name="Content Placeholder 2"/>
          <p:cNvSpPr txBox="1">
            <a:spLocks/>
          </p:cNvSpPr>
          <p:nvPr/>
        </p:nvSpPr>
        <p:spPr>
          <a:xfrm>
            <a:off x="838200" y="6192965"/>
            <a:ext cx="10515600" cy="80055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Helvetica" charset="0"/>
                <a:ea typeface="Helvetica" charset="0"/>
                <a:cs typeface="Helvetica"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Helvetica" charset="0"/>
                <a:ea typeface="Helvetica" charset="0"/>
                <a:cs typeface="Helvetica"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Helvetica" charset="0"/>
                <a:ea typeface="Helvetica" charset="0"/>
                <a:cs typeface="Helvetica"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Helvetica" charset="0"/>
                <a:ea typeface="Helvetica" charset="0"/>
                <a:cs typeface="Helvetica"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 typeface="Arial"/>
              <a:buNone/>
            </a:pPr>
            <a:r>
              <a:rPr lang="en-US" dirty="0" smtClean="0">
                <a:solidFill>
                  <a:srgbClr val="FF0000"/>
                </a:solidFill>
              </a:rPr>
              <a:t>Several </a:t>
            </a:r>
            <a:r>
              <a:rPr lang="en-US" dirty="0" err="1" smtClean="0">
                <a:solidFill>
                  <a:srgbClr val="FF0000"/>
                </a:solidFill>
              </a:rPr>
              <a:t>hotSpot</a:t>
            </a:r>
            <a:r>
              <a:rPr lang="en-US" dirty="0" smtClean="0">
                <a:solidFill>
                  <a:srgbClr val="FF0000"/>
                </a:solidFill>
              </a:rPr>
              <a:t> pages in an application</a:t>
            </a:r>
          </a:p>
        </p:txBody>
      </p:sp>
      <p:sp>
        <p:nvSpPr>
          <p:cNvPr id="7" name="TextBox 6"/>
          <p:cNvSpPr txBox="1"/>
          <p:nvPr/>
        </p:nvSpPr>
        <p:spPr>
          <a:xfrm>
            <a:off x="3284349" y="5851252"/>
            <a:ext cx="6004428" cy="400110"/>
          </a:xfrm>
          <a:prstGeom prst="rect">
            <a:avLst/>
          </a:prstGeom>
          <a:solidFill>
            <a:schemeClr val="bg1"/>
          </a:solidFill>
        </p:spPr>
        <p:txBody>
          <a:bodyPr wrap="square" rtlCol="0">
            <a:spAutoFit/>
          </a:bodyPr>
          <a:lstStyle/>
          <a:p>
            <a:pPr algn="ctr"/>
            <a:r>
              <a:rPr lang="en-US" sz="2000" dirty="0" smtClean="0">
                <a:latin typeface="Helvetica Light" charset="0"/>
                <a:ea typeface="Helvetica Light" charset="0"/>
                <a:cs typeface="Helvetica Light" charset="0"/>
              </a:rPr>
              <a:t>Fraction of 4KB pages within 2MB huge page (%)</a:t>
            </a:r>
            <a:endParaRPr lang="en-US" sz="2000" dirty="0">
              <a:latin typeface="Helvetica Light" charset="0"/>
              <a:ea typeface="Helvetica Light" charset="0"/>
              <a:cs typeface="Helvetica Light" charset="0"/>
            </a:endParaRPr>
          </a:p>
        </p:txBody>
      </p:sp>
      <p:sp>
        <p:nvSpPr>
          <p:cNvPr id="8" name="TextBox 7"/>
          <p:cNvSpPr txBox="1"/>
          <p:nvPr/>
        </p:nvSpPr>
        <p:spPr>
          <a:xfrm rot="16200000">
            <a:off x="895073" y="2969499"/>
            <a:ext cx="4178422" cy="553998"/>
          </a:xfrm>
          <a:prstGeom prst="rect">
            <a:avLst/>
          </a:prstGeom>
          <a:solidFill>
            <a:schemeClr val="bg1"/>
          </a:solidFill>
        </p:spPr>
        <p:txBody>
          <a:bodyPr wrap="square" rtlCol="0">
            <a:spAutoFit/>
          </a:bodyPr>
          <a:lstStyle/>
          <a:p>
            <a:pPr algn="ctr"/>
            <a:r>
              <a:rPr lang="en-US" sz="2000" dirty="0" smtClean="0">
                <a:latin typeface="Helvetica Light" charset="0"/>
                <a:ea typeface="Helvetica Light" charset="0"/>
                <a:cs typeface="Helvetica Light" charset="0"/>
              </a:rPr>
              <a:t>Fraction of 2MB pages (%)</a:t>
            </a:r>
          </a:p>
          <a:p>
            <a:pPr algn="ctr"/>
            <a:endParaRPr lang="en-US" sz="1000" dirty="0">
              <a:latin typeface="Helvetica Light" charset="0"/>
              <a:ea typeface="Helvetica Light" charset="0"/>
              <a:cs typeface="Helvetica Light" charset="0"/>
            </a:endParaRPr>
          </a:p>
        </p:txBody>
      </p:sp>
      <p:sp>
        <p:nvSpPr>
          <p:cNvPr id="9" name="TextBox 8"/>
          <p:cNvSpPr txBox="1"/>
          <p:nvPr/>
        </p:nvSpPr>
        <p:spPr>
          <a:xfrm>
            <a:off x="3443288" y="5538177"/>
            <a:ext cx="326805" cy="369332"/>
          </a:xfrm>
          <a:prstGeom prst="rect">
            <a:avLst/>
          </a:prstGeom>
          <a:solidFill>
            <a:schemeClr val="bg1"/>
          </a:solidFill>
        </p:spPr>
        <p:txBody>
          <a:bodyPr wrap="square" rtlCol="0">
            <a:spAutoFit/>
          </a:bodyPr>
          <a:lstStyle/>
          <a:p>
            <a:pPr algn="ctr"/>
            <a:r>
              <a:rPr lang="en-US" dirty="0" smtClean="0">
                <a:latin typeface="Helvetica Light" charset="0"/>
                <a:ea typeface="Helvetica Light" charset="0"/>
                <a:cs typeface="Helvetica Light" charset="0"/>
              </a:rPr>
              <a:t>0</a:t>
            </a:r>
            <a:endParaRPr lang="en-US" dirty="0">
              <a:latin typeface="Helvetica Light" charset="0"/>
              <a:ea typeface="Helvetica Light" charset="0"/>
              <a:cs typeface="Helvetica Light" charset="0"/>
            </a:endParaRPr>
          </a:p>
        </p:txBody>
      </p:sp>
      <p:sp>
        <p:nvSpPr>
          <p:cNvPr id="10" name="TextBox 9"/>
          <p:cNvSpPr txBox="1"/>
          <p:nvPr/>
        </p:nvSpPr>
        <p:spPr>
          <a:xfrm>
            <a:off x="3200416" y="5308757"/>
            <a:ext cx="326805" cy="369332"/>
          </a:xfrm>
          <a:prstGeom prst="rect">
            <a:avLst/>
          </a:prstGeom>
          <a:solidFill>
            <a:schemeClr val="bg1"/>
          </a:solidFill>
        </p:spPr>
        <p:txBody>
          <a:bodyPr wrap="square" rtlCol="0">
            <a:spAutoFit/>
          </a:bodyPr>
          <a:lstStyle/>
          <a:p>
            <a:pPr algn="ctr"/>
            <a:r>
              <a:rPr lang="en-US" smtClean="0">
                <a:latin typeface="Helvetica Light" charset="0"/>
                <a:ea typeface="Helvetica Light" charset="0"/>
                <a:cs typeface="Helvetica Light" charset="0"/>
              </a:rPr>
              <a:t>0</a:t>
            </a:r>
            <a:endParaRPr lang="en-US">
              <a:latin typeface="Helvetica Light" charset="0"/>
              <a:ea typeface="Helvetica Light" charset="0"/>
              <a:cs typeface="Helvetica Light" charset="0"/>
            </a:endParaRPr>
          </a:p>
        </p:txBody>
      </p:sp>
      <p:sp>
        <p:nvSpPr>
          <p:cNvPr id="11" name="TextBox 10"/>
          <p:cNvSpPr txBox="1"/>
          <p:nvPr/>
        </p:nvSpPr>
        <p:spPr>
          <a:xfrm>
            <a:off x="3836130" y="5552035"/>
            <a:ext cx="1490166" cy="369332"/>
          </a:xfrm>
          <a:prstGeom prst="rect">
            <a:avLst/>
          </a:prstGeom>
          <a:solidFill>
            <a:schemeClr val="bg1"/>
          </a:solidFill>
        </p:spPr>
        <p:txBody>
          <a:bodyPr wrap="square" rtlCol="0">
            <a:spAutoFit/>
          </a:bodyPr>
          <a:lstStyle/>
          <a:p>
            <a:pPr algn="ctr"/>
            <a:r>
              <a:rPr lang="en-US" smtClean="0">
                <a:latin typeface="Helvetica Light" charset="0"/>
                <a:ea typeface="Helvetica Light" charset="0"/>
                <a:cs typeface="Helvetica Light" charset="0"/>
              </a:rPr>
              <a:t>20</a:t>
            </a:r>
            <a:endParaRPr lang="en-US">
              <a:latin typeface="Helvetica Light" charset="0"/>
              <a:ea typeface="Helvetica Light" charset="0"/>
              <a:cs typeface="Helvetica Light" charset="0"/>
            </a:endParaRPr>
          </a:p>
        </p:txBody>
      </p:sp>
      <p:sp>
        <p:nvSpPr>
          <p:cNvPr id="12" name="TextBox 11"/>
          <p:cNvSpPr txBox="1"/>
          <p:nvPr/>
        </p:nvSpPr>
        <p:spPr>
          <a:xfrm>
            <a:off x="5326296" y="5551301"/>
            <a:ext cx="647074" cy="369332"/>
          </a:xfrm>
          <a:prstGeom prst="rect">
            <a:avLst/>
          </a:prstGeom>
          <a:solidFill>
            <a:schemeClr val="bg1"/>
          </a:solidFill>
        </p:spPr>
        <p:txBody>
          <a:bodyPr wrap="square" rtlCol="0">
            <a:spAutoFit/>
          </a:bodyPr>
          <a:lstStyle/>
          <a:p>
            <a:pPr algn="ctr"/>
            <a:r>
              <a:rPr lang="en-US" dirty="0">
                <a:latin typeface="Helvetica Light" charset="0"/>
                <a:ea typeface="Helvetica Light" charset="0"/>
                <a:cs typeface="Helvetica Light" charset="0"/>
              </a:rPr>
              <a:t>4</a:t>
            </a:r>
            <a:r>
              <a:rPr lang="en-US" dirty="0" smtClean="0">
                <a:latin typeface="Helvetica Light" charset="0"/>
                <a:ea typeface="Helvetica Light" charset="0"/>
                <a:cs typeface="Helvetica Light" charset="0"/>
              </a:rPr>
              <a:t>0</a:t>
            </a:r>
            <a:endParaRPr lang="en-US" dirty="0">
              <a:latin typeface="Helvetica Light" charset="0"/>
              <a:ea typeface="Helvetica Light" charset="0"/>
              <a:cs typeface="Helvetica Light" charset="0"/>
            </a:endParaRPr>
          </a:p>
        </p:txBody>
      </p:sp>
      <p:sp>
        <p:nvSpPr>
          <p:cNvPr id="13" name="TextBox 12"/>
          <p:cNvSpPr txBox="1"/>
          <p:nvPr/>
        </p:nvSpPr>
        <p:spPr>
          <a:xfrm>
            <a:off x="5932361" y="5552361"/>
            <a:ext cx="1560828" cy="369332"/>
          </a:xfrm>
          <a:prstGeom prst="rect">
            <a:avLst/>
          </a:prstGeom>
          <a:solidFill>
            <a:schemeClr val="bg1"/>
          </a:solidFill>
        </p:spPr>
        <p:txBody>
          <a:bodyPr wrap="square" rtlCol="0">
            <a:spAutoFit/>
          </a:bodyPr>
          <a:lstStyle/>
          <a:p>
            <a:pPr algn="ctr"/>
            <a:r>
              <a:rPr lang="en-US" dirty="0" smtClean="0">
                <a:latin typeface="Helvetica Light" charset="0"/>
                <a:ea typeface="Helvetica Light" charset="0"/>
                <a:cs typeface="Helvetica Light" charset="0"/>
              </a:rPr>
              <a:t>60</a:t>
            </a:r>
            <a:endParaRPr lang="en-US" dirty="0">
              <a:latin typeface="Helvetica Light" charset="0"/>
              <a:ea typeface="Helvetica Light" charset="0"/>
              <a:cs typeface="Helvetica Light" charset="0"/>
            </a:endParaRPr>
          </a:p>
        </p:txBody>
      </p:sp>
      <p:sp>
        <p:nvSpPr>
          <p:cNvPr id="14" name="TextBox 13"/>
          <p:cNvSpPr txBox="1"/>
          <p:nvPr/>
        </p:nvSpPr>
        <p:spPr>
          <a:xfrm>
            <a:off x="7493189" y="5552460"/>
            <a:ext cx="647074" cy="369332"/>
          </a:xfrm>
          <a:prstGeom prst="rect">
            <a:avLst/>
          </a:prstGeom>
          <a:solidFill>
            <a:schemeClr val="bg1"/>
          </a:solidFill>
        </p:spPr>
        <p:txBody>
          <a:bodyPr wrap="square" rtlCol="0">
            <a:spAutoFit/>
          </a:bodyPr>
          <a:lstStyle/>
          <a:p>
            <a:pPr algn="ctr"/>
            <a:r>
              <a:rPr lang="en-US" dirty="0">
                <a:latin typeface="Helvetica Light" charset="0"/>
                <a:ea typeface="Helvetica Light" charset="0"/>
                <a:cs typeface="Helvetica Light" charset="0"/>
              </a:rPr>
              <a:t>8</a:t>
            </a:r>
            <a:r>
              <a:rPr lang="en-US" dirty="0" smtClean="0">
                <a:latin typeface="Helvetica Light" charset="0"/>
                <a:ea typeface="Helvetica Light" charset="0"/>
                <a:cs typeface="Helvetica Light" charset="0"/>
              </a:rPr>
              <a:t>0</a:t>
            </a:r>
            <a:endParaRPr lang="en-US" dirty="0">
              <a:latin typeface="Helvetica Light" charset="0"/>
              <a:ea typeface="Helvetica Light" charset="0"/>
              <a:cs typeface="Helvetica Light" charset="0"/>
            </a:endParaRPr>
          </a:p>
        </p:txBody>
      </p:sp>
      <p:sp>
        <p:nvSpPr>
          <p:cNvPr id="15" name="TextBox 14"/>
          <p:cNvSpPr txBox="1"/>
          <p:nvPr/>
        </p:nvSpPr>
        <p:spPr>
          <a:xfrm>
            <a:off x="8460945" y="5558097"/>
            <a:ext cx="647074" cy="369332"/>
          </a:xfrm>
          <a:prstGeom prst="rect">
            <a:avLst/>
          </a:prstGeom>
          <a:solidFill>
            <a:schemeClr val="bg1"/>
          </a:solidFill>
        </p:spPr>
        <p:txBody>
          <a:bodyPr wrap="square" rtlCol="0">
            <a:spAutoFit/>
          </a:bodyPr>
          <a:lstStyle/>
          <a:p>
            <a:pPr algn="ctr"/>
            <a:r>
              <a:rPr lang="en-US" dirty="0" smtClean="0">
                <a:latin typeface="Helvetica Light" charset="0"/>
                <a:ea typeface="Helvetica Light" charset="0"/>
                <a:cs typeface="Helvetica Light" charset="0"/>
              </a:rPr>
              <a:t>100</a:t>
            </a:r>
            <a:endParaRPr lang="en-US" dirty="0">
              <a:latin typeface="Helvetica Light" charset="0"/>
              <a:ea typeface="Helvetica Light" charset="0"/>
              <a:cs typeface="Helvetica Light" charset="0"/>
            </a:endParaRPr>
          </a:p>
        </p:txBody>
      </p:sp>
      <p:sp>
        <p:nvSpPr>
          <p:cNvPr id="17" name="TextBox 16"/>
          <p:cNvSpPr txBox="1"/>
          <p:nvPr/>
        </p:nvSpPr>
        <p:spPr>
          <a:xfrm rot="16200000">
            <a:off x="2979038" y="4465513"/>
            <a:ext cx="739081" cy="369332"/>
          </a:xfrm>
          <a:prstGeom prst="rect">
            <a:avLst/>
          </a:prstGeom>
          <a:solidFill>
            <a:schemeClr val="bg1"/>
          </a:solidFill>
        </p:spPr>
        <p:txBody>
          <a:bodyPr wrap="square" rtlCol="0">
            <a:spAutoFit/>
          </a:bodyPr>
          <a:lstStyle/>
          <a:p>
            <a:pPr algn="ctr"/>
            <a:r>
              <a:rPr lang="en-US" smtClean="0">
                <a:latin typeface="Helvetica Light" charset="0"/>
                <a:ea typeface="Helvetica Light" charset="0"/>
                <a:cs typeface="Helvetica Light" charset="0"/>
              </a:rPr>
              <a:t>20</a:t>
            </a:r>
            <a:endParaRPr lang="en-US">
              <a:latin typeface="Helvetica Light" charset="0"/>
              <a:ea typeface="Helvetica Light" charset="0"/>
              <a:cs typeface="Helvetica Light" charset="0"/>
            </a:endParaRPr>
          </a:p>
        </p:txBody>
      </p:sp>
      <p:sp>
        <p:nvSpPr>
          <p:cNvPr id="18" name="TextBox 17"/>
          <p:cNvSpPr txBox="1"/>
          <p:nvPr/>
        </p:nvSpPr>
        <p:spPr>
          <a:xfrm rot="16200000">
            <a:off x="3014259" y="3574377"/>
            <a:ext cx="647074" cy="369332"/>
          </a:xfrm>
          <a:prstGeom prst="rect">
            <a:avLst/>
          </a:prstGeom>
          <a:solidFill>
            <a:schemeClr val="bg1"/>
          </a:solidFill>
        </p:spPr>
        <p:txBody>
          <a:bodyPr wrap="square" rtlCol="0">
            <a:spAutoFit/>
          </a:bodyPr>
          <a:lstStyle/>
          <a:p>
            <a:pPr algn="ctr"/>
            <a:r>
              <a:rPr lang="en-US" dirty="0">
                <a:latin typeface="Helvetica Light" charset="0"/>
                <a:ea typeface="Helvetica Light" charset="0"/>
                <a:cs typeface="Helvetica Light" charset="0"/>
              </a:rPr>
              <a:t>4</a:t>
            </a:r>
            <a:r>
              <a:rPr lang="en-US" dirty="0" smtClean="0">
                <a:latin typeface="Helvetica Light" charset="0"/>
                <a:ea typeface="Helvetica Light" charset="0"/>
                <a:cs typeface="Helvetica Light" charset="0"/>
              </a:rPr>
              <a:t>0</a:t>
            </a:r>
            <a:endParaRPr lang="en-US" dirty="0">
              <a:latin typeface="Helvetica Light" charset="0"/>
              <a:ea typeface="Helvetica Light" charset="0"/>
              <a:cs typeface="Helvetica Light" charset="0"/>
            </a:endParaRPr>
          </a:p>
        </p:txBody>
      </p:sp>
      <p:sp>
        <p:nvSpPr>
          <p:cNvPr id="19" name="TextBox 18"/>
          <p:cNvSpPr txBox="1"/>
          <p:nvPr/>
        </p:nvSpPr>
        <p:spPr>
          <a:xfrm rot="16200000">
            <a:off x="3006101" y="2732382"/>
            <a:ext cx="663390" cy="369332"/>
          </a:xfrm>
          <a:prstGeom prst="rect">
            <a:avLst/>
          </a:prstGeom>
          <a:solidFill>
            <a:schemeClr val="bg1"/>
          </a:solidFill>
        </p:spPr>
        <p:txBody>
          <a:bodyPr wrap="square" rtlCol="0">
            <a:spAutoFit/>
          </a:bodyPr>
          <a:lstStyle/>
          <a:p>
            <a:pPr algn="ctr"/>
            <a:r>
              <a:rPr lang="en-US" dirty="0" smtClean="0">
                <a:latin typeface="Helvetica Light" charset="0"/>
                <a:ea typeface="Helvetica Light" charset="0"/>
                <a:cs typeface="Helvetica Light" charset="0"/>
              </a:rPr>
              <a:t>6</a:t>
            </a:r>
            <a:r>
              <a:rPr lang="en-US" smtClean="0">
                <a:latin typeface="Helvetica Light" charset="0"/>
                <a:ea typeface="Helvetica Light" charset="0"/>
                <a:cs typeface="Helvetica Light" charset="0"/>
              </a:rPr>
              <a:t>0</a:t>
            </a:r>
            <a:endParaRPr lang="en-US" dirty="0">
              <a:latin typeface="Helvetica Light" charset="0"/>
              <a:ea typeface="Helvetica Light" charset="0"/>
              <a:cs typeface="Helvetica Light" charset="0"/>
            </a:endParaRPr>
          </a:p>
        </p:txBody>
      </p:sp>
      <p:sp>
        <p:nvSpPr>
          <p:cNvPr id="20" name="TextBox 19"/>
          <p:cNvSpPr txBox="1"/>
          <p:nvPr/>
        </p:nvSpPr>
        <p:spPr>
          <a:xfrm rot="16200000">
            <a:off x="3021937" y="1861126"/>
            <a:ext cx="647074" cy="369332"/>
          </a:xfrm>
          <a:prstGeom prst="rect">
            <a:avLst/>
          </a:prstGeom>
          <a:solidFill>
            <a:schemeClr val="bg1"/>
          </a:solidFill>
        </p:spPr>
        <p:txBody>
          <a:bodyPr wrap="square" rtlCol="0">
            <a:spAutoFit/>
          </a:bodyPr>
          <a:lstStyle/>
          <a:p>
            <a:pPr algn="ctr"/>
            <a:r>
              <a:rPr lang="en-US" dirty="0">
                <a:latin typeface="Helvetica Light" charset="0"/>
                <a:ea typeface="Helvetica Light" charset="0"/>
                <a:cs typeface="Helvetica Light" charset="0"/>
              </a:rPr>
              <a:t>8</a:t>
            </a:r>
            <a:r>
              <a:rPr lang="en-US" dirty="0" smtClean="0">
                <a:latin typeface="Helvetica Light" charset="0"/>
                <a:ea typeface="Helvetica Light" charset="0"/>
                <a:cs typeface="Helvetica Light" charset="0"/>
              </a:rPr>
              <a:t>0</a:t>
            </a:r>
            <a:endParaRPr lang="en-US" dirty="0">
              <a:latin typeface="Helvetica Light" charset="0"/>
              <a:ea typeface="Helvetica Light" charset="0"/>
              <a:cs typeface="Helvetica Light" charset="0"/>
            </a:endParaRPr>
          </a:p>
        </p:txBody>
      </p:sp>
      <p:sp>
        <p:nvSpPr>
          <p:cNvPr id="21" name="TextBox 20"/>
          <p:cNvSpPr txBox="1"/>
          <p:nvPr/>
        </p:nvSpPr>
        <p:spPr>
          <a:xfrm rot="16200000">
            <a:off x="3014259" y="1028433"/>
            <a:ext cx="647074" cy="369332"/>
          </a:xfrm>
          <a:prstGeom prst="rect">
            <a:avLst/>
          </a:prstGeom>
          <a:solidFill>
            <a:schemeClr val="bg1"/>
          </a:solidFill>
        </p:spPr>
        <p:txBody>
          <a:bodyPr wrap="square" rtlCol="0">
            <a:spAutoFit/>
          </a:bodyPr>
          <a:lstStyle/>
          <a:p>
            <a:pPr algn="ctr"/>
            <a:r>
              <a:rPr lang="en-US" dirty="0" smtClean="0">
                <a:latin typeface="Helvetica Light" charset="0"/>
                <a:ea typeface="Helvetica Light" charset="0"/>
                <a:cs typeface="Helvetica Light" charset="0"/>
              </a:rPr>
              <a:t>100</a:t>
            </a:r>
            <a:endParaRPr lang="en-US" dirty="0">
              <a:latin typeface="Helvetica Light" charset="0"/>
              <a:ea typeface="Helvetica Light" charset="0"/>
              <a:cs typeface="Helvetica Light" charset="0"/>
            </a:endParaRPr>
          </a:p>
        </p:txBody>
      </p:sp>
      <p:sp>
        <p:nvSpPr>
          <p:cNvPr id="23" name="Oval 22"/>
          <p:cNvSpPr/>
          <p:nvPr/>
        </p:nvSpPr>
        <p:spPr>
          <a:xfrm>
            <a:off x="3548486" y="4457700"/>
            <a:ext cx="287644" cy="1080477"/>
          </a:xfrm>
          <a:prstGeom prst="ellipse">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8640659" y="1147240"/>
            <a:ext cx="287645" cy="1455597"/>
          </a:xfrm>
          <a:prstGeom prst="ellipse">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ounded Rectangular Callout 25"/>
          <p:cNvSpPr/>
          <p:nvPr/>
        </p:nvSpPr>
        <p:spPr>
          <a:xfrm>
            <a:off x="3836130" y="3475349"/>
            <a:ext cx="1813703" cy="982351"/>
          </a:xfrm>
          <a:prstGeom prst="wedgeRoundRectCallout">
            <a:avLst>
              <a:gd name="adj1" fmla="val -51555"/>
              <a:gd name="adj2" fmla="val 62500"/>
              <a:gd name="adj3" fmla="val 16667"/>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mtClean="0">
                <a:latin typeface="Helvetica" charset="0"/>
                <a:ea typeface="Helvetica" charset="0"/>
                <a:cs typeface="Helvetica" charset="0"/>
              </a:rPr>
              <a:t>Cold </a:t>
            </a:r>
          </a:p>
          <a:p>
            <a:pPr algn="ctr"/>
            <a:r>
              <a:rPr lang="en-US" dirty="0" smtClean="0">
                <a:latin typeface="Helvetica" charset="0"/>
                <a:ea typeface="Helvetica" charset="0"/>
                <a:cs typeface="Helvetica" charset="0"/>
              </a:rPr>
              <a:t>Huge Pages</a:t>
            </a:r>
            <a:endParaRPr lang="en-US" dirty="0">
              <a:latin typeface="Helvetica" charset="0"/>
              <a:ea typeface="Helvetica" charset="0"/>
              <a:cs typeface="Helvetica" charset="0"/>
            </a:endParaRPr>
          </a:p>
        </p:txBody>
      </p:sp>
      <p:sp>
        <p:nvSpPr>
          <p:cNvPr id="27" name="Rounded Rectangular Callout 26"/>
          <p:cNvSpPr/>
          <p:nvPr/>
        </p:nvSpPr>
        <p:spPr>
          <a:xfrm>
            <a:off x="8998254" y="1117939"/>
            <a:ext cx="1813703" cy="982351"/>
          </a:xfrm>
          <a:prstGeom prst="wedgeRoundRectCallout">
            <a:avLst>
              <a:gd name="adj1" fmla="val -51555"/>
              <a:gd name="adj2" fmla="val 62500"/>
              <a:gd name="adj3" fmla="val 16667"/>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latin typeface="Helvetica" charset="0"/>
                <a:ea typeface="Helvetica" charset="0"/>
                <a:cs typeface="Helvetica" charset="0"/>
              </a:rPr>
              <a:t>Hot </a:t>
            </a:r>
          </a:p>
          <a:p>
            <a:pPr algn="ctr"/>
            <a:r>
              <a:rPr lang="en-US" dirty="0" smtClean="0">
                <a:latin typeface="Helvetica" charset="0"/>
                <a:ea typeface="Helvetica" charset="0"/>
                <a:cs typeface="Helvetica" charset="0"/>
              </a:rPr>
              <a:t>Huge Pages</a:t>
            </a:r>
            <a:endParaRPr lang="en-US" dirty="0">
              <a:latin typeface="Helvetica" charset="0"/>
              <a:ea typeface="Helvetica" charset="0"/>
              <a:cs typeface="Helvetica" charset="0"/>
            </a:endParaRPr>
          </a:p>
        </p:txBody>
      </p:sp>
      <p:sp>
        <p:nvSpPr>
          <p:cNvPr id="28" name="Rounded Rectangular Callout 27"/>
          <p:cNvSpPr/>
          <p:nvPr/>
        </p:nvSpPr>
        <p:spPr>
          <a:xfrm>
            <a:off x="5973370" y="2633750"/>
            <a:ext cx="1813703" cy="982351"/>
          </a:xfrm>
          <a:prstGeom prst="wedgeRoundRectCallout">
            <a:avLst>
              <a:gd name="adj1" fmla="val 38249"/>
              <a:gd name="adj2" fmla="val 87225"/>
              <a:gd name="adj3" fmla="val 16667"/>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err="1" smtClean="0">
                <a:latin typeface="Helvetica" charset="0"/>
                <a:ea typeface="Helvetica" charset="0"/>
                <a:cs typeface="Helvetica" charset="0"/>
              </a:rPr>
              <a:t>HotSpot</a:t>
            </a:r>
            <a:endParaRPr lang="en-US" dirty="0" smtClean="0">
              <a:latin typeface="Helvetica" charset="0"/>
              <a:ea typeface="Helvetica" charset="0"/>
              <a:cs typeface="Helvetica" charset="0"/>
            </a:endParaRPr>
          </a:p>
          <a:p>
            <a:pPr algn="ctr"/>
            <a:r>
              <a:rPr lang="en-US" dirty="0" smtClean="0">
                <a:latin typeface="Helvetica" charset="0"/>
                <a:ea typeface="Helvetica" charset="0"/>
                <a:cs typeface="Helvetica" charset="0"/>
              </a:rPr>
              <a:t>Huge Pages</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098103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6" grpId="0" animBg="1"/>
      <p:bldP spid="27" grpId="0" animBg="1"/>
      <p:bldP spid="28"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332372"/>
            <a:ext cx="10515600" cy="3776115"/>
          </a:xfrm>
        </p:spPr>
        <p:txBody>
          <a:bodyPr/>
          <a:lstStyle/>
          <a:p>
            <a:r>
              <a:rPr lang="en-US" dirty="0">
                <a:latin typeface="Helvetica Light" charset="0"/>
                <a:ea typeface="Helvetica Light" charset="0"/>
                <a:cs typeface="Helvetica Light" charset="0"/>
              </a:rPr>
              <a:t>Have 2 valid mappings for a </a:t>
            </a:r>
            <a:r>
              <a:rPr lang="en-US" dirty="0" smtClean="0">
                <a:latin typeface="Helvetica Light" charset="0"/>
                <a:ea typeface="Helvetica Light" charset="0"/>
                <a:cs typeface="Helvetica Light" charset="0"/>
              </a:rPr>
              <a:t>page </a:t>
            </a:r>
            <a:endParaRPr lang="en-US" dirty="0">
              <a:latin typeface="Helvetica Light" charset="0"/>
              <a:ea typeface="Helvetica Light" charset="0"/>
              <a:cs typeface="Helvetica Light" charset="0"/>
            </a:endParaRPr>
          </a:p>
          <a:p>
            <a:r>
              <a:rPr lang="en-US" dirty="0">
                <a:latin typeface="Helvetica Light" charset="0"/>
                <a:ea typeface="Helvetica Light" charset="0"/>
                <a:cs typeface="Helvetica Light" charset="0"/>
              </a:rPr>
              <a:t>4KB mapping and 2MB </a:t>
            </a:r>
            <a:r>
              <a:rPr lang="en-US" dirty="0" smtClean="0">
                <a:latin typeface="Helvetica Light" charset="0"/>
                <a:ea typeface="Helvetica Light" charset="0"/>
                <a:cs typeface="Helvetica Light" charset="0"/>
              </a:rPr>
              <a:t>mapping</a:t>
            </a:r>
          </a:p>
          <a:p>
            <a:endParaRPr lang="en-US" dirty="0">
              <a:latin typeface="Helvetica Light" charset="0"/>
              <a:ea typeface="Helvetica Light" charset="0"/>
              <a:cs typeface="Helvetica Light" charset="0"/>
            </a:endParaRPr>
          </a:p>
          <a:p>
            <a:endParaRPr lang="en-US" dirty="0" smtClean="0">
              <a:latin typeface="Helvetica Light" charset="0"/>
              <a:ea typeface="Helvetica Light" charset="0"/>
              <a:cs typeface="Helvetica Light" charset="0"/>
            </a:endParaRPr>
          </a:p>
          <a:p>
            <a:endParaRPr lang="en-US" dirty="0">
              <a:latin typeface="Helvetica Light" charset="0"/>
              <a:ea typeface="Helvetica Light" charset="0"/>
              <a:cs typeface="Helvetica Light" charset="0"/>
            </a:endParaRPr>
          </a:p>
          <a:p>
            <a:endParaRPr lang="en-US" dirty="0" smtClean="0">
              <a:latin typeface="Helvetica Light" charset="0"/>
              <a:ea typeface="Helvetica Light" charset="0"/>
              <a:cs typeface="Helvetica Light" charset="0"/>
            </a:endParaRPr>
          </a:p>
        </p:txBody>
      </p:sp>
      <p:sp>
        <p:nvSpPr>
          <p:cNvPr id="2" name="Title 1"/>
          <p:cNvSpPr>
            <a:spLocks noGrp="1"/>
          </p:cNvSpPr>
          <p:nvPr>
            <p:ph type="title"/>
          </p:nvPr>
        </p:nvSpPr>
        <p:spPr/>
        <p:txBody>
          <a:bodyPr>
            <a:normAutofit/>
          </a:bodyPr>
          <a:lstStyle/>
          <a:p>
            <a:pPr algn="ctr"/>
            <a:r>
              <a:rPr lang="en-US" dirty="0" smtClean="0">
                <a:latin typeface="Helvetica Light" charset="0"/>
                <a:ea typeface="Helvetica Light" charset="0"/>
                <a:cs typeface="Helvetica Light" charset="0"/>
              </a:rPr>
              <a:t>Multiple Memory Mappings</a:t>
            </a:r>
            <a:endParaRPr lang="en-US" dirty="0">
              <a:latin typeface="Helvetica Light" charset="0"/>
              <a:ea typeface="Helvetica Light" charset="0"/>
              <a:cs typeface="Helvetica Light" charset="0"/>
            </a:endParaRPr>
          </a:p>
        </p:txBody>
      </p:sp>
      <p:sp>
        <p:nvSpPr>
          <p:cNvPr id="5" name="Slide Number Placeholder 4"/>
          <p:cNvSpPr>
            <a:spLocks noGrp="1"/>
          </p:cNvSpPr>
          <p:nvPr>
            <p:ph type="sldNum" sz="quarter" idx="12"/>
          </p:nvPr>
        </p:nvSpPr>
        <p:spPr/>
        <p:txBody>
          <a:bodyPr/>
          <a:lstStyle/>
          <a:p>
            <a:fld id="{8DCDA36E-8518-8A42-9E62-C01FFB93B5EF}" type="slidenum">
              <a:rPr lang="en-US" smtClean="0"/>
              <a:t>55</a:t>
            </a:fld>
            <a:endParaRPr lang="en-US"/>
          </a:p>
        </p:txBody>
      </p:sp>
      <p:sp>
        <p:nvSpPr>
          <p:cNvPr id="29" name="Rectangle 28"/>
          <p:cNvSpPr/>
          <p:nvPr/>
        </p:nvSpPr>
        <p:spPr>
          <a:xfrm>
            <a:off x="8781559" y="5233064"/>
            <a:ext cx="491090" cy="6851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Rectangle 9"/>
          <p:cNvSpPr/>
          <p:nvPr/>
        </p:nvSpPr>
        <p:spPr>
          <a:xfrm>
            <a:off x="3632921" y="3171896"/>
            <a:ext cx="1171575" cy="132873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3632921" y="4970175"/>
            <a:ext cx="1171575" cy="132873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871903" y="4538511"/>
            <a:ext cx="1491541" cy="369332"/>
          </a:xfrm>
          <a:prstGeom prst="rect">
            <a:avLst/>
          </a:prstGeom>
          <a:noFill/>
        </p:spPr>
        <p:txBody>
          <a:bodyPr wrap="square" rtlCol="0">
            <a:spAutoFit/>
          </a:bodyPr>
          <a:lstStyle/>
          <a:p>
            <a:r>
              <a:rPr lang="en-US" dirty="0" smtClean="0">
                <a:latin typeface="Helvetica" charset="0"/>
                <a:ea typeface="Helvetica" charset="0"/>
                <a:cs typeface="Helvetica" charset="0"/>
              </a:rPr>
              <a:t>Lookup TLB</a:t>
            </a:r>
            <a:endParaRPr lang="en-US" dirty="0">
              <a:latin typeface="Helvetica" charset="0"/>
              <a:ea typeface="Helvetica" charset="0"/>
              <a:cs typeface="Helvetica" charset="0"/>
            </a:endParaRPr>
          </a:p>
        </p:txBody>
      </p:sp>
      <p:cxnSp>
        <p:nvCxnSpPr>
          <p:cNvPr id="17" name="Straight Arrow Connector 16"/>
          <p:cNvCxnSpPr/>
          <p:nvPr/>
        </p:nvCxnSpPr>
        <p:spPr>
          <a:xfrm flipV="1">
            <a:off x="2341860" y="3966243"/>
            <a:ext cx="1229467" cy="628650"/>
          </a:xfrm>
          <a:prstGeom prst="straightConnector1">
            <a:avLst/>
          </a:prstGeom>
          <a:ln w="47625">
            <a:headEnd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2337902" y="4914524"/>
            <a:ext cx="1233425" cy="572691"/>
          </a:xfrm>
          <a:prstGeom prst="straightConnector1">
            <a:avLst/>
          </a:prstGeom>
          <a:ln w="47625">
            <a:tailEnd type="triangle" w="med" len="lg"/>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a:xfrm>
            <a:off x="4875936" y="4970174"/>
            <a:ext cx="857251" cy="1328738"/>
            <a:chOff x="4014787" y="5164137"/>
            <a:chExt cx="857251" cy="1328738"/>
          </a:xfrm>
        </p:grpSpPr>
        <p:sp>
          <p:nvSpPr>
            <p:cNvPr id="28" name="Rectangle 27"/>
            <p:cNvSpPr/>
            <p:nvPr/>
          </p:nvSpPr>
          <p:spPr>
            <a:xfrm>
              <a:off x="4014787" y="5164138"/>
              <a:ext cx="857251" cy="132873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p:cNvCxnSpPr/>
            <p:nvPr/>
          </p:nvCxnSpPr>
          <p:spPr>
            <a:xfrm>
              <a:off x="4014787" y="5371218"/>
              <a:ext cx="8572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4014787" y="5570840"/>
              <a:ext cx="8572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4014787" y="5774755"/>
              <a:ext cx="8572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4014787" y="6095010"/>
              <a:ext cx="8572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4014787" y="6288192"/>
              <a:ext cx="85725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4095482" y="5164138"/>
              <a:ext cx="8586" cy="13287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4176177" y="5164137"/>
              <a:ext cx="8586" cy="13287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4265458" y="5164137"/>
              <a:ext cx="8586" cy="13287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4791346" y="5164137"/>
              <a:ext cx="8586" cy="13287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4697772" y="5164137"/>
              <a:ext cx="8586" cy="1328737"/>
            </a:xfrm>
            <a:prstGeom prst="line">
              <a:avLst/>
            </a:prstGeom>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4307516" y="5692460"/>
              <a:ext cx="373087" cy="369332"/>
            </a:xfrm>
            <a:prstGeom prst="rect">
              <a:avLst/>
            </a:prstGeom>
            <a:noFill/>
          </p:spPr>
          <p:txBody>
            <a:bodyPr wrap="square" rtlCol="0">
              <a:spAutoFit/>
            </a:bodyPr>
            <a:lstStyle/>
            <a:p>
              <a:r>
                <a:rPr lang="en-US" smtClean="0"/>
                <a:t>...</a:t>
              </a:r>
              <a:endParaRPr lang="en-US"/>
            </a:p>
          </p:txBody>
        </p:sp>
      </p:grpSp>
      <p:sp>
        <p:nvSpPr>
          <p:cNvPr id="45" name="TextBox 44"/>
          <p:cNvSpPr txBox="1"/>
          <p:nvPr/>
        </p:nvSpPr>
        <p:spPr>
          <a:xfrm>
            <a:off x="6748548" y="5192211"/>
            <a:ext cx="3931579" cy="369332"/>
          </a:xfrm>
          <a:prstGeom prst="rect">
            <a:avLst/>
          </a:prstGeom>
          <a:noFill/>
        </p:spPr>
        <p:txBody>
          <a:bodyPr wrap="square" rtlCol="0">
            <a:spAutoFit/>
          </a:bodyPr>
          <a:lstStyle/>
          <a:p>
            <a:r>
              <a:rPr lang="en-US" dirty="0">
                <a:latin typeface="Helvetica" charset="0"/>
                <a:ea typeface="Helvetica" charset="0"/>
                <a:cs typeface="Helvetica" charset="0"/>
              </a:rPr>
              <a:t>Bit vector to validate 2MB mapping</a:t>
            </a:r>
          </a:p>
        </p:txBody>
      </p:sp>
      <p:sp>
        <p:nvSpPr>
          <p:cNvPr id="46" name="TextBox 45"/>
          <p:cNvSpPr txBox="1"/>
          <p:nvPr/>
        </p:nvSpPr>
        <p:spPr>
          <a:xfrm>
            <a:off x="6545251" y="3560960"/>
            <a:ext cx="3158837" cy="646331"/>
          </a:xfrm>
          <a:prstGeom prst="rect">
            <a:avLst/>
          </a:prstGeom>
          <a:solidFill>
            <a:schemeClr val="bg1"/>
          </a:solidFill>
        </p:spPr>
        <p:txBody>
          <a:bodyPr wrap="square" rtlCol="0">
            <a:spAutoFit/>
          </a:bodyPr>
          <a:lstStyle/>
          <a:p>
            <a:r>
              <a:rPr lang="en-US" dirty="0">
                <a:latin typeface="Helvetica" charset="0"/>
                <a:ea typeface="Helvetica" charset="0"/>
                <a:cs typeface="Helvetica" charset="0"/>
              </a:rPr>
              <a:t>If valid use </a:t>
            </a:r>
            <a:r>
              <a:rPr lang="en-US" dirty="0" smtClean="0">
                <a:latin typeface="Helvetica" charset="0"/>
                <a:ea typeface="Helvetica" charset="0"/>
                <a:cs typeface="Helvetica" charset="0"/>
              </a:rPr>
              <a:t>2MB mapping, else fetch the </a:t>
            </a:r>
            <a:r>
              <a:rPr lang="en-US" smtClean="0">
                <a:latin typeface="Helvetica" charset="0"/>
                <a:ea typeface="Helvetica" charset="0"/>
                <a:cs typeface="Helvetica" charset="0"/>
              </a:rPr>
              <a:t>4KB mapping</a:t>
            </a:r>
            <a:endParaRPr lang="en-US" dirty="0">
              <a:latin typeface="Helvetica" charset="0"/>
              <a:ea typeface="Helvetica" charset="0"/>
              <a:cs typeface="Helvetica" charset="0"/>
            </a:endParaRPr>
          </a:p>
        </p:txBody>
      </p:sp>
      <p:sp>
        <p:nvSpPr>
          <p:cNvPr id="50" name="TextBox 49"/>
          <p:cNvSpPr txBox="1"/>
          <p:nvPr/>
        </p:nvSpPr>
        <p:spPr>
          <a:xfrm>
            <a:off x="3612924" y="4471896"/>
            <a:ext cx="1285132" cy="369332"/>
          </a:xfrm>
          <a:prstGeom prst="rect">
            <a:avLst/>
          </a:prstGeom>
          <a:noFill/>
        </p:spPr>
        <p:txBody>
          <a:bodyPr wrap="square" rtlCol="0">
            <a:spAutoFit/>
          </a:bodyPr>
          <a:lstStyle/>
          <a:p>
            <a:r>
              <a:rPr lang="en-US" dirty="0" smtClean="0">
                <a:latin typeface="Helvetica" charset="0"/>
                <a:ea typeface="Helvetica" charset="0"/>
                <a:cs typeface="Helvetica" charset="0"/>
              </a:rPr>
              <a:t>4KB TLB</a:t>
            </a:r>
            <a:endParaRPr lang="en-US" dirty="0">
              <a:latin typeface="Helvetica" charset="0"/>
              <a:ea typeface="Helvetica" charset="0"/>
              <a:cs typeface="Helvetica" charset="0"/>
            </a:endParaRPr>
          </a:p>
        </p:txBody>
      </p:sp>
      <p:sp>
        <p:nvSpPr>
          <p:cNvPr id="51" name="TextBox 50"/>
          <p:cNvSpPr txBox="1"/>
          <p:nvPr/>
        </p:nvSpPr>
        <p:spPr>
          <a:xfrm>
            <a:off x="3626787" y="6274373"/>
            <a:ext cx="1285132" cy="369332"/>
          </a:xfrm>
          <a:prstGeom prst="rect">
            <a:avLst/>
          </a:prstGeom>
          <a:noFill/>
        </p:spPr>
        <p:txBody>
          <a:bodyPr wrap="square" rtlCol="0">
            <a:spAutoFit/>
          </a:bodyPr>
          <a:lstStyle/>
          <a:p>
            <a:r>
              <a:rPr lang="en-US" dirty="0" smtClean="0">
                <a:latin typeface="Helvetica" charset="0"/>
                <a:ea typeface="Helvetica" charset="0"/>
                <a:cs typeface="Helvetica" charset="0"/>
              </a:rPr>
              <a:t>2MB TLB</a:t>
            </a:r>
            <a:endParaRPr lang="en-US" dirty="0">
              <a:latin typeface="Helvetica" charset="0"/>
              <a:ea typeface="Helvetica" charset="0"/>
              <a:cs typeface="Helvetica" charset="0"/>
            </a:endParaRPr>
          </a:p>
        </p:txBody>
      </p:sp>
      <p:cxnSp>
        <p:nvCxnSpPr>
          <p:cNvPr id="58" name="Straight Arrow Connector 57"/>
          <p:cNvCxnSpPr/>
          <p:nvPr/>
        </p:nvCxnSpPr>
        <p:spPr>
          <a:xfrm>
            <a:off x="5910349" y="5376877"/>
            <a:ext cx="838200" cy="0"/>
          </a:xfrm>
          <a:prstGeom prst="straightConnector1">
            <a:avLst/>
          </a:prstGeom>
          <a:ln w="47625">
            <a:tailEnd type="triangle" w="med" len="lg"/>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V="1">
            <a:off x="8077199" y="4280568"/>
            <a:ext cx="0" cy="838366"/>
          </a:xfrm>
          <a:prstGeom prst="straightConnector1">
            <a:avLst/>
          </a:prstGeom>
          <a:ln w="47625">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684292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latin typeface="Helvetica Light" charset="0"/>
                <a:ea typeface="Helvetica Light" charset="0"/>
                <a:cs typeface="Helvetica Light" charset="0"/>
              </a:rPr>
              <a:t>Next Expedition</a:t>
            </a:r>
            <a:endParaRPr lang="en-US" dirty="0">
              <a:latin typeface="Helvetica Light" charset="0"/>
              <a:ea typeface="Helvetica Light" charset="0"/>
              <a:cs typeface="Helvetica Light" charset="0"/>
            </a:endParaRPr>
          </a:p>
        </p:txBody>
      </p:sp>
      <p:sp>
        <p:nvSpPr>
          <p:cNvPr id="3" name="Content Placeholder 2"/>
          <p:cNvSpPr>
            <a:spLocks noGrp="1"/>
          </p:cNvSpPr>
          <p:nvPr>
            <p:ph idx="1"/>
          </p:nvPr>
        </p:nvSpPr>
        <p:spPr/>
        <p:txBody>
          <a:bodyPr>
            <a:normAutofit/>
          </a:bodyPr>
          <a:lstStyle/>
          <a:p>
            <a:r>
              <a:rPr lang="en-US" dirty="0" smtClean="0"/>
              <a:t>Can we reduce memory cost while satisfying </a:t>
            </a:r>
            <a:r>
              <a:rPr lang="en-US" dirty="0" err="1" smtClean="0"/>
              <a:t>perf</a:t>
            </a:r>
            <a:r>
              <a:rPr lang="en-US" dirty="0" smtClean="0"/>
              <a:t>. goals?</a:t>
            </a:r>
          </a:p>
          <a:p>
            <a:endParaRPr lang="en-US" dirty="0" smtClean="0"/>
          </a:p>
          <a:p>
            <a:r>
              <a:rPr lang="en-US" dirty="0" smtClean="0"/>
              <a:t>Exploit performance benefits of huge pages in 2-tier memory?</a:t>
            </a:r>
          </a:p>
          <a:p>
            <a:endParaRPr lang="en-US" dirty="0" smtClean="0"/>
          </a:p>
          <a:p>
            <a:r>
              <a:rPr lang="en-US" dirty="0" smtClean="0"/>
              <a:t>Application transparent detection of cold pages at runtime?</a:t>
            </a:r>
          </a:p>
          <a:p>
            <a:pPr marL="0" indent="0">
              <a:buNone/>
            </a:pPr>
            <a:endParaRPr lang="en-US" dirty="0"/>
          </a:p>
          <a:p>
            <a:r>
              <a:rPr lang="en-US" dirty="0" smtClean="0"/>
              <a:t>Can multiple mappings keep hot 4KB pages in fast DRAM?</a:t>
            </a:r>
            <a:endParaRPr lang="en-US" dirty="0"/>
          </a:p>
        </p:txBody>
      </p:sp>
      <p:sp>
        <p:nvSpPr>
          <p:cNvPr id="4" name="Slide Number Placeholder 3"/>
          <p:cNvSpPr>
            <a:spLocks noGrp="1"/>
          </p:cNvSpPr>
          <p:nvPr>
            <p:ph type="sldNum" sz="quarter" idx="12"/>
          </p:nvPr>
        </p:nvSpPr>
        <p:spPr/>
        <p:txBody>
          <a:bodyPr/>
          <a:lstStyle/>
          <a:p>
            <a:fld id="{8DCDA36E-8518-8A42-9E62-C01FFB93B5EF}" type="slidenum">
              <a:rPr lang="en-US" smtClean="0"/>
              <a:t>56</a:t>
            </a:fld>
            <a:endParaRPr lang="en-US"/>
          </a:p>
        </p:txBody>
      </p:sp>
    </p:spTree>
    <p:extLst>
      <p:ext uri="{BB962C8B-B14F-4D97-AF65-F5344CB8AC3E}">
        <p14:creationId xmlns:p14="http://schemas.microsoft.com/office/powerpoint/2010/main" val="146272724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Timeline</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57</a:t>
            </a:fld>
            <a:endParaRPr lang="en-US" dirty="0"/>
          </a:p>
        </p:txBody>
      </p:sp>
      <p:sp>
        <p:nvSpPr>
          <p:cNvPr id="6" name="Right Arrow 5"/>
          <p:cNvSpPr/>
          <p:nvPr/>
        </p:nvSpPr>
        <p:spPr>
          <a:xfrm>
            <a:off x="159657" y="1708905"/>
            <a:ext cx="11887199" cy="466789"/>
          </a:xfrm>
          <a:prstGeom prst="rightArrow">
            <a:avLst>
              <a:gd name="adj1" fmla="val 50000"/>
              <a:gd name="adj2" fmla="val 143282"/>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7" name="TextBox 6"/>
          <p:cNvSpPr txBox="1"/>
          <p:nvPr/>
        </p:nvSpPr>
        <p:spPr>
          <a:xfrm>
            <a:off x="-1" y="2372026"/>
            <a:ext cx="2840447" cy="3046988"/>
          </a:xfrm>
          <a:prstGeom prst="rect">
            <a:avLst/>
          </a:prstGeom>
          <a:noFill/>
        </p:spPr>
        <p:txBody>
          <a:bodyPr wrap="square" rtlCol="0">
            <a:spAutoFit/>
          </a:bodyPr>
          <a:lstStyle/>
          <a:p>
            <a:pPr algn="ctr"/>
            <a:r>
              <a:rPr lang="en-US" sz="2400" b="1" dirty="0" smtClean="0">
                <a:latin typeface="Helvetica" charset="0"/>
                <a:ea typeface="Helvetica" charset="0"/>
                <a:cs typeface="Helvetica" charset="0"/>
              </a:rPr>
              <a:t>December ’15</a:t>
            </a:r>
          </a:p>
          <a:p>
            <a:pPr algn="ctr"/>
            <a:endParaRPr lang="en-US" sz="2400" b="1" dirty="0" smtClean="0">
              <a:latin typeface="Helvetica" charset="0"/>
              <a:ea typeface="Helvetica" charset="0"/>
              <a:cs typeface="Helvetica" charset="0"/>
            </a:endParaRPr>
          </a:p>
          <a:p>
            <a:pPr algn="ctr"/>
            <a:endParaRPr lang="en-US" sz="2400" b="1" dirty="0">
              <a:latin typeface="Helvetica" charset="0"/>
              <a:ea typeface="Helvetica" charset="0"/>
              <a:cs typeface="Helvetica" charset="0"/>
            </a:endParaRPr>
          </a:p>
          <a:p>
            <a:pPr algn="ctr"/>
            <a:endParaRPr lang="en-US" sz="2400" b="1" dirty="0">
              <a:latin typeface="Helvetica" charset="0"/>
              <a:ea typeface="Helvetica" charset="0"/>
              <a:cs typeface="Helvetica" charset="0"/>
            </a:endParaRPr>
          </a:p>
          <a:p>
            <a:pPr algn="ctr"/>
            <a:r>
              <a:rPr lang="en-US" sz="2400" dirty="0" smtClean="0">
                <a:latin typeface="Helvetica" charset="0"/>
                <a:ea typeface="Helvetica" charset="0"/>
                <a:cs typeface="Helvetica" charset="0"/>
              </a:rPr>
              <a:t>Framework</a:t>
            </a:r>
          </a:p>
          <a:p>
            <a:pPr algn="ctr"/>
            <a:endParaRPr lang="en-US" sz="2400" dirty="0">
              <a:latin typeface="Helvetica" charset="0"/>
              <a:ea typeface="Helvetica" charset="0"/>
              <a:cs typeface="Helvetica" charset="0"/>
            </a:endParaRPr>
          </a:p>
          <a:p>
            <a:pPr algn="ctr"/>
            <a:r>
              <a:rPr lang="en-US" sz="2400" dirty="0" smtClean="0">
                <a:latin typeface="Helvetica" charset="0"/>
                <a:ea typeface="Helvetica" charset="0"/>
                <a:cs typeface="Helvetica" charset="0"/>
              </a:rPr>
              <a:t>Online detection of hotspot pages</a:t>
            </a:r>
            <a:endParaRPr lang="en-US" sz="2400" dirty="0">
              <a:latin typeface="Helvetica" charset="0"/>
              <a:ea typeface="Helvetica" charset="0"/>
              <a:cs typeface="Helvetica" charset="0"/>
            </a:endParaRPr>
          </a:p>
        </p:txBody>
      </p:sp>
      <p:sp>
        <p:nvSpPr>
          <p:cNvPr id="9" name="TextBox 8"/>
          <p:cNvSpPr txBox="1"/>
          <p:nvPr/>
        </p:nvSpPr>
        <p:spPr>
          <a:xfrm>
            <a:off x="3087185" y="2372026"/>
            <a:ext cx="4259581" cy="3416320"/>
          </a:xfrm>
          <a:prstGeom prst="rect">
            <a:avLst/>
          </a:prstGeom>
          <a:noFill/>
        </p:spPr>
        <p:txBody>
          <a:bodyPr wrap="square" rtlCol="0">
            <a:spAutoFit/>
          </a:bodyPr>
          <a:lstStyle/>
          <a:p>
            <a:pPr algn="ctr"/>
            <a:r>
              <a:rPr lang="en-US" sz="2400" b="1" dirty="0" smtClean="0">
                <a:latin typeface="Helvetica" charset="0"/>
                <a:ea typeface="Helvetica" charset="0"/>
                <a:cs typeface="Helvetica" charset="0"/>
              </a:rPr>
              <a:t>January – February ’16</a:t>
            </a:r>
          </a:p>
          <a:p>
            <a:pPr algn="ctr"/>
            <a:endParaRPr lang="en-US" sz="2400" b="1" dirty="0">
              <a:latin typeface="Helvetica" charset="0"/>
              <a:ea typeface="Helvetica" charset="0"/>
              <a:cs typeface="Helvetica" charset="0"/>
            </a:endParaRPr>
          </a:p>
          <a:p>
            <a:pPr algn="ctr"/>
            <a:endParaRPr lang="en-US" sz="2400" b="1" dirty="0" smtClean="0">
              <a:latin typeface="Helvetica" charset="0"/>
              <a:ea typeface="Helvetica" charset="0"/>
              <a:cs typeface="Helvetica" charset="0"/>
            </a:endParaRPr>
          </a:p>
          <a:p>
            <a:pPr algn="ctr"/>
            <a:endParaRPr lang="en-US" sz="2400" b="1" dirty="0" smtClean="0">
              <a:latin typeface="Helvetica" charset="0"/>
              <a:ea typeface="Helvetica" charset="0"/>
              <a:cs typeface="Helvetica" charset="0"/>
            </a:endParaRPr>
          </a:p>
          <a:p>
            <a:pPr algn="ctr"/>
            <a:r>
              <a:rPr lang="en-US" sz="2400" dirty="0" smtClean="0">
                <a:latin typeface="Helvetica" charset="0"/>
                <a:ea typeface="Helvetica" charset="0"/>
                <a:cs typeface="Helvetica" charset="0"/>
              </a:rPr>
              <a:t>Policy Exploration:</a:t>
            </a:r>
          </a:p>
          <a:p>
            <a:pPr algn="ctr"/>
            <a:endParaRPr lang="en-US" sz="2400" dirty="0">
              <a:latin typeface="Helvetica" charset="0"/>
              <a:ea typeface="Helvetica" charset="0"/>
              <a:cs typeface="Helvetica" charset="0"/>
            </a:endParaRPr>
          </a:p>
          <a:p>
            <a:pPr algn="ctr"/>
            <a:r>
              <a:rPr lang="en-US" sz="2400" dirty="0" smtClean="0">
                <a:latin typeface="Helvetica" charset="0"/>
                <a:ea typeface="Helvetica" charset="0"/>
                <a:cs typeface="Helvetica" charset="0"/>
              </a:rPr>
              <a:t>Paging vs load/store interface</a:t>
            </a:r>
          </a:p>
          <a:p>
            <a:pPr algn="ctr"/>
            <a:endParaRPr lang="en-US" sz="2400" dirty="0" smtClean="0">
              <a:latin typeface="Helvetica" charset="0"/>
              <a:ea typeface="Helvetica" charset="0"/>
              <a:cs typeface="Helvetica" charset="0"/>
            </a:endParaRPr>
          </a:p>
          <a:p>
            <a:pPr algn="ctr"/>
            <a:r>
              <a:rPr lang="en-US" sz="2400" dirty="0" smtClean="0">
                <a:latin typeface="Helvetica" charset="0"/>
                <a:ea typeface="Helvetica" charset="0"/>
                <a:cs typeface="Helvetica" charset="0"/>
              </a:rPr>
              <a:t>Replacement/Migration</a:t>
            </a:r>
          </a:p>
        </p:txBody>
      </p:sp>
      <p:sp>
        <p:nvSpPr>
          <p:cNvPr id="17" name="TextBox 16"/>
          <p:cNvSpPr txBox="1"/>
          <p:nvPr/>
        </p:nvSpPr>
        <p:spPr>
          <a:xfrm>
            <a:off x="7435306" y="2372026"/>
            <a:ext cx="4771209" cy="3785652"/>
          </a:xfrm>
          <a:prstGeom prst="rect">
            <a:avLst/>
          </a:prstGeom>
          <a:noFill/>
        </p:spPr>
        <p:txBody>
          <a:bodyPr wrap="square" rtlCol="0">
            <a:spAutoFit/>
          </a:bodyPr>
          <a:lstStyle/>
          <a:p>
            <a:pPr algn="ctr"/>
            <a:r>
              <a:rPr lang="en-US" sz="2400" b="1" dirty="0" smtClean="0">
                <a:latin typeface="Helvetica" charset="0"/>
                <a:ea typeface="Helvetica" charset="0"/>
                <a:cs typeface="Helvetica" charset="0"/>
              </a:rPr>
              <a:t>March – April ’16</a:t>
            </a:r>
          </a:p>
          <a:p>
            <a:pPr algn="ctr"/>
            <a:endParaRPr lang="en-US" sz="2400" b="1" dirty="0">
              <a:latin typeface="Helvetica" charset="0"/>
              <a:ea typeface="Helvetica" charset="0"/>
              <a:cs typeface="Helvetica" charset="0"/>
            </a:endParaRPr>
          </a:p>
          <a:p>
            <a:pPr algn="ctr"/>
            <a:endParaRPr lang="en-US" sz="2400" b="1" dirty="0" smtClean="0">
              <a:latin typeface="Helvetica" charset="0"/>
              <a:ea typeface="Helvetica" charset="0"/>
              <a:cs typeface="Helvetica" charset="0"/>
            </a:endParaRPr>
          </a:p>
          <a:p>
            <a:pPr algn="ctr"/>
            <a:endParaRPr lang="en-US" sz="2400" b="1" dirty="0" smtClean="0">
              <a:latin typeface="Helvetica" charset="0"/>
              <a:ea typeface="Helvetica" charset="0"/>
              <a:cs typeface="Helvetica" charset="0"/>
            </a:endParaRPr>
          </a:p>
          <a:p>
            <a:pPr algn="ctr"/>
            <a:r>
              <a:rPr lang="en-US" sz="2400" dirty="0" smtClean="0">
                <a:latin typeface="Helvetica" charset="0"/>
                <a:ea typeface="Helvetica" charset="0"/>
                <a:cs typeface="Helvetica" charset="0"/>
              </a:rPr>
              <a:t>Performance Evaluation</a:t>
            </a:r>
          </a:p>
          <a:p>
            <a:pPr algn="ctr"/>
            <a:endParaRPr lang="en-US" sz="2400" dirty="0">
              <a:latin typeface="Helvetica" charset="0"/>
              <a:ea typeface="Helvetica" charset="0"/>
              <a:cs typeface="Helvetica" charset="0"/>
            </a:endParaRPr>
          </a:p>
          <a:p>
            <a:pPr algn="ctr"/>
            <a:r>
              <a:rPr lang="en-US" sz="2400" dirty="0" smtClean="0">
                <a:latin typeface="Helvetica" charset="0"/>
                <a:ea typeface="Helvetica" charset="0"/>
                <a:cs typeface="Helvetica" charset="0"/>
              </a:rPr>
              <a:t>Impact: slow memory latency</a:t>
            </a:r>
          </a:p>
          <a:p>
            <a:pPr algn="ctr"/>
            <a:endParaRPr lang="en-US" sz="2400" dirty="0">
              <a:latin typeface="Helvetica" charset="0"/>
              <a:ea typeface="Helvetica" charset="0"/>
              <a:cs typeface="Helvetica" charset="0"/>
            </a:endParaRPr>
          </a:p>
          <a:p>
            <a:pPr algn="ctr"/>
            <a:r>
              <a:rPr lang="en-US" sz="2400" dirty="0" smtClean="0">
                <a:latin typeface="Helvetica" charset="0"/>
                <a:ea typeface="Helvetica" charset="0"/>
                <a:cs typeface="Helvetica" charset="0"/>
              </a:rPr>
              <a:t>Memory saving analysis</a:t>
            </a:r>
          </a:p>
          <a:p>
            <a:pPr algn="ctr"/>
            <a:endParaRPr lang="en-US" sz="2400" dirty="0">
              <a:latin typeface="Helvetica" charset="0"/>
              <a:ea typeface="Helvetica" charset="0"/>
              <a:cs typeface="Helvetica" charset="0"/>
            </a:endParaRPr>
          </a:p>
        </p:txBody>
      </p:sp>
      <p:sp>
        <p:nvSpPr>
          <p:cNvPr id="3" name="TextBox 2"/>
          <p:cNvSpPr txBox="1"/>
          <p:nvPr/>
        </p:nvSpPr>
        <p:spPr>
          <a:xfrm>
            <a:off x="10770919" y="1211283"/>
            <a:ext cx="1421081" cy="461665"/>
          </a:xfrm>
          <a:prstGeom prst="rect">
            <a:avLst/>
          </a:prstGeom>
          <a:noFill/>
        </p:spPr>
        <p:txBody>
          <a:bodyPr wrap="square" rtlCol="0">
            <a:spAutoFit/>
          </a:bodyPr>
          <a:lstStyle/>
          <a:p>
            <a:r>
              <a:rPr lang="en-US" sz="2400" smtClean="0">
                <a:latin typeface="Helvetica" charset="0"/>
                <a:ea typeface="Helvetica" charset="0"/>
                <a:cs typeface="Helvetica" charset="0"/>
              </a:rPr>
              <a:t>Defense</a:t>
            </a:r>
            <a:endParaRPr lang="en-US" sz="2400">
              <a:latin typeface="Helvetica" charset="0"/>
              <a:ea typeface="Helvetica" charset="0"/>
              <a:cs typeface="Helvetica" charset="0"/>
            </a:endParaRPr>
          </a:p>
        </p:txBody>
      </p:sp>
    </p:spTree>
    <p:extLst>
      <p:ext uri="{BB962C8B-B14F-4D97-AF65-F5344CB8AC3E}">
        <p14:creationId xmlns:p14="http://schemas.microsoft.com/office/powerpoint/2010/main" val="69244497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pPr algn="ct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58</a:t>
            </a:fld>
            <a:endParaRPr lang="en-US" dirty="0"/>
          </a:p>
        </p:txBody>
      </p:sp>
      <p:pic>
        <p:nvPicPr>
          <p:cNvPr id="3" name="Picture 2"/>
          <p:cNvPicPr>
            <a:picLocks noChangeAspect="1"/>
          </p:cNvPicPr>
          <p:nvPr/>
        </p:nvPicPr>
        <p:blipFill>
          <a:blip r:embed="rId2"/>
          <a:stretch>
            <a:fillRect/>
          </a:stretch>
        </p:blipFill>
        <p:spPr>
          <a:xfrm>
            <a:off x="2286000" y="1778000"/>
            <a:ext cx="7620000" cy="3302000"/>
          </a:xfrm>
          <a:prstGeom prst="rect">
            <a:avLst/>
          </a:prstGeom>
        </p:spPr>
      </p:pic>
    </p:spTree>
    <p:extLst>
      <p:ext uri="{BB962C8B-B14F-4D97-AF65-F5344CB8AC3E}">
        <p14:creationId xmlns:p14="http://schemas.microsoft.com/office/powerpoint/2010/main" val="482262713"/>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Simulation Environment</a:t>
            </a:r>
            <a:endParaRPr lang="en-US" dirty="0"/>
          </a:p>
        </p:txBody>
      </p:sp>
      <p:sp>
        <p:nvSpPr>
          <p:cNvPr id="3" name="Content Placeholder 2"/>
          <p:cNvSpPr>
            <a:spLocks noGrp="1"/>
          </p:cNvSpPr>
          <p:nvPr>
            <p:ph idx="1"/>
          </p:nvPr>
        </p:nvSpPr>
        <p:spPr>
          <a:xfrm>
            <a:off x="838200" y="1115568"/>
            <a:ext cx="10515600" cy="5061395"/>
          </a:xfrm>
        </p:spPr>
        <p:txBody>
          <a:bodyPr>
            <a:normAutofit/>
          </a:bodyPr>
          <a:lstStyle/>
          <a:p>
            <a:pPr>
              <a:lnSpc>
                <a:spcPct val="150000"/>
              </a:lnSpc>
            </a:pPr>
            <a:r>
              <a:rPr lang="en-US" dirty="0">
                <a:solidFill>
                  <a:schemeClr val="tx1"/>
                </a:solidFill>
              </a:rPr>
              <a:t>Simulator: GPGPU-</a:t>
            </a:r>
            <a:r>
              <a:rPr lang="en-US" dirty="0" err="1">
                <a:solidFill>
                  <a:schemeClr val="tx1"/>
                </a:solidFill>
              </a:rPr>
              <a:t>Sim</a:t>
            </a:r>
            <a:r>
              <a:rPr lang="en-US" dirty="0">
                <a:solidFill>
                  <a:schemeClr val="tx1"/>
                </a:solidFill>
              </a:rPr>
              <a:t> 3.</a:t>
            </a:r>
            <a:r>
              <a:rPr lang="en-US" dirty="0" smtClean="0">
                <a:solidFill>
                  <a:schemeClr val="tx1"/>
                </a:solidFill>
              </a:rPr>
              <a:t>x</a:t>
            </a:r>
            <a:endParaRPr lang="en-US" dirty="0">
              <a:solidFill>
                <a:schemeClr val="tx1"/>
              </a:solidFill>
            </a:endParaRPr>
          </a:p>
          <a:p>
            <a:pPr>
              <a:lnSpc>
                <a:spcPct val="120000"/>
              </a:lnSpc>
            </a:pPr>
            <a:r>
              <a:rPr lang="en-US" dirty="0" smtClean="0">
                <a:solidFill>
                  <a:schemeClr val="tx1"/>
                </a:solidFill>
              </a:rPr>
              <a:t>Heterogeneous 2-level memory</a:t>
            </a:r>
            <a:endParaRPr lang="en-US" dirty="0">
              <a:solidFill>
                <a:schemeClr val="tx1"/>
              </a:solidFill>
            </a:endParaRPr>
          </a:p>
          <a:p>
            <a:pPr lvl="1">
              <a:lnSpc>
                <a:spcPct val="120000"/>
              </a:lnSpc>
            </a:pPr>
            <a:r>
              <a:rPr lang="en-US" dirty="0">
                <a:solidFill>
                  <a:schemeClr val="tx1"/>
                </a:solidFill>
              </a:rPr>
              <a:t>GDDR5 (200GB/s, 8-channels)</a:t>
            </a:r>
          </a:p>
          <a:p>
            <a:pPr lvl="1">
              <a:lnSpc>
                <a:spcPct val="120000"/>
              </a:lnSpc>
            </a:pPr>
            <a:r>
              <a:rPr lang="en-US" dirty="0">
                <a:solidFill>
                  <a:schemeClr val="tx1"/>
                </a:solidFill>
              </a:rPr>
              <a:t>DDR4 (80GB/s, 4-channels</a:t>
            </a:r>
            <a:r>
              <a:rPr lang="en-US" dirty="0" smtClean="0">
                <a:solidFill>
                  <a:schemeClr val="tx1"/>
                </a:solidFill>
              </a:rPr>
              <a:t>)</a:t>
            </a:r>
            <a:endParaRPr lang="en-US" dirty="0">
              <a:solidFill>
                <a:schemeClr val="tx1"/>
              </a:solidFill>
            </a:endParaRPr>
          </a:p>
          <a:p>
            <a:pPr>
              <a:lnSpc>
                <a:spcPct val="110000"/>
              </a:lnSpc>
            </a:pPr>
            <a:r>
              <a:rPr lang="en-US" dirty="0">
                <a:solidFill>
                  <a:schemeClr val="tx1"/>
                </a:solidFill>
              </a:rPr>
              <a:t>GPU-CPU </a:t>
            </a:r>
            <a:r>
              <a:rPr lang="en-US" dirty="0" smtClean="0">
                <a:solidFill>
                  <a:schemeClr val="tx1"/>
                </a:solidFill>
              </a:rPr>
              <a:t>interconnect </a:t>
            </a:r>
          </a:p>
          <a:p>
            <a:pPr lvl="1">
              <a:lnSpc>
                <a:spcPct val="110000"/>
              </a:lnSpc>
            </a:pPr>
            <a:r>
              <a:rPr lang="en-US" dirty="0">
                <a:solidFill>
                  <a:schemeClr val="tx1"/>
                </a:solidFill>
              </a:rPr>
              <a:t>L</a:t>
            </a:r>
            <a:r>
              <a:rPr lang="en-US" dirty="0" smtClean="0">
                <a:solidFill>
                  <a:schemeClr val="tx1"/>
                </a:solidFill>
              </a:rPr>
              <a:t>atency: 100 GPU core cycles</a:t>
            </a:r>
          </a:p>
          <a:p>
            <a:pPr>
              <a:lnSpc>
                <a:spcPct val="110000"/>
              </a:lnSpc>
            </a:pPr>
            <a:r>
              <a:rPr lang="en-US" dirty="0" smtClean="0">
                <a:solidFill>
                  <a:schemeClr val="tx1"/>
                </a:solidFill>
              </a:rPr>
              <a:t>Workloads:</a:t>
            </a:r>
          </a:p>
          <a:p>
            <a:pPr lvl="1">
              <a:lnSpc>
                <a:spcPct val="110000"/>
              </a:lnSpc>
            </a:pPr>
            <a:r>
              <a:rPr lang="en-US" dirty="0" err="1" smtClean="0">
                <a:solidFill>
                  <a:schemeClr val="tx1"/>
                </a:solidFill>
              </a:rPr>
              <a:t>Rodinia</a:t>
            </a:r>
            <a:r>
              <a:rPr lang="en-US" dirty="0" smtClean="0">
                <a:solidFill>
                  <a:schemeClr val="tx1"/>
                </a:solidFill>
              </a:rPr>
              <a:t> applications </a:t>
            </a:r>
            <a:r>
              <a:rPr lang="en-US" sz="1778" dirty="0">
                <a:solidFill>
                  <a:schemeClr val="tx1"/>
                </a:solidFill>
              </a:rPr>
              <a:t>[Che’IISWC2009]</a:t>
            </a:r>
          </a:p>
          <a:p>
            <a:pPr lvl="1">
              <a:lnSpc>
                <a:spcPct val="110000"/>
              </a:lnSpc>
            </a:pPr>
            <a:r>
              <a:rPr lang="en-US" dirty="0" smtClean="0">
                <a:solidFill>
                  <a:schemeClr val="tx1"/>
                </a:solidFill>
              </a:rPr>
              <a:t>DoE mini apps </a:t>
            </a:r>
            <a:r>
              <a:rPr lang="en-US" sz="1778" dirty="0">
                <a:solidFill>
                  <a:schemeClr val="tx1"/>
                </a:solidFill>
              </a:rPr>
              <a:t>[Villa’SC2014]</a:t>
            </a:r>
          </a:p>
        </p:txBody>
      </p:sp>
      <p:sp>
        <p:nvSpPr>
          <p:cNvPr id="50" name="Rounded Rectangle 49"/>
          <p:cNvSpPr/>
          <p:nvPr/>
        </p:nvSpPr>
        <p:spPr>
          <a:xfrm>
            <a:off x="7394889" y="4472143"/>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000" dirty="0"/>
          </a:p>
        </p:txBody>
      </p:sp>
      <p:sp>
        <p:nvSpPr>
          <p:cNvPr id="51" name="Rounded Rectangle 50"/>
          <p:cNvSpPr/>
          <p:nvPr/>
        </p:nvSpPr>
        <p:spPr>
          <a:xfrm>
            <a:off x="7313750" y="4401587"/>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000" dirty="0">
              <a:solidFill>
                <a:srgbClr val="000000"/>
              </a:solidFill>
            </a:endParaRPr>
          </a:p>
          <a:p>
            <a:pPr algn="ctr"/>
            <a:r>
              <a:rPr lang="en-US" sz="2000" dirty="0">
                <a:solidFill>
                  <a:srgbClr val="000000"/>
                </a:solidFill>
              </a:rPr>
              <a:t>GDDR5</a:t>
            </a:r>
            <a:endParaRPr lang="en-US" sz="2000" dirty="0"/>
          </a:p>
          <a:p>
            <a:pPr algn="ctr"/>
            <a:endParaRPr lang="en-US" sz="2000" dirty="0">
              <a:solidFill>
                <a:srgbClr val="000000"/>
              </a:solidFill>
            </a:endParaRPr>
          </a:p>
        </p:txBody>
      </p:sp>
      <p:sp>
        <p:nvSpPr>
          <p:cNvPr id="52" name="Rounded Rectangle 51"/>
          <p:cNvSpPr/>
          <p:nvPr/>
        </p:nvSpPr>
        <p:spPr>
          <a:xfrm>
            <a:off x="7529495" y="2182390"/>
            <a:ext cx="1069023" cy="959556"/>
          </a:xfrm>
          <a:prstGeom prst="roundRect">
            <a:avLst/>
          </a:prstGeom>
          <a:solidFill>
            <a:schemeClr val="tx2"/>
          </a:solidFill>
          <a:ln>
            <a:solidFill>
              <a:schemeClr val="tx2">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bg1"/>
                </a:solidFill>
              </a:rPr>
              <a:t>GPU</a:t>
            </a:r>
          </a:p>
        </p:txBody>
      </p:sp>
      <p:sp>
        <p:nvSpPr>
          <p:cNvPr id="53" name="Rounded Rectangle 52"/>
          <p:cNvSpPr/>
          <p:nvPr/>
        </p:nvSpPr>
        <p:spPr>
          <a:xfrm>
            <a:off x="10112256" y="2168950"/>
            <a:ext cx="1069023" cy="959556"/>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000000"/>
                </a:solidFill>
              </a:rPr>
              <a:t>CPU</a:t>
            </a:r>
          </a:p>
        </p:txBody>
      </p:sp>
      <p:sp>
        <p:nvSpPr>
          <p:cNvPr id="54" name="TextBox 53"/>
          <p:cNvSpPr txBox="1"/>
          <p:nvPr/>
        </p:nvSpPr>
        <p:spPr>
          <a:xfrm>
            <a:off x="8070622" y="3673105"/>
            <a:ext cx="1335544" cy="365934"/>
          </a:xfrm>
          <a:prstGeom prst="rect">
            <a:avLst/>
          </a:prstGeom>
          <a:noFill/>
        </p:spPr>
        <p:txBody>
          <a:bodyPr wrap="square" rtlCol="0">
            <a:spAutoFit/>
          </a:bodyPr>
          <a:lstStyle/>
          <a:p>
            <a:r>
              <a:rPr lang="en-US" sz="1778" dirty="0"/>
              <a:t>200 GB/s</a:t>
            </a:r>
          </a:p>
        </p:txBody>
      </p:sp>
      <p:grpSp>
        <p:nvGrpSpPr>
          <p:cNvPr id="55" name="Group 54"/>
          <p:cNvGrpSpPr/>
          <p:nvPr/>
        </p:nvGrpSpPr>
        <p:grpSpPr>
          <a:xfrm>
            <a:off x="8595097" y="1678403"/>
            <a:ext cx="1524559" cy="1324258"/>
            <a:chOff x="1522390" y="1195651"/>
            <a:chExt cx="1372103" cy="1191832"/>
          </a:xfrm>
        </p:grpSpPr>
        <p:cxnSp>
          <p:nvCxnSpPr>
            <p:cNvPr id="56" name="Straight Arrow Connector 55"/>
            <p:cNvCxnSpPr/>
            <p:nvPr/>
          </p:nvCxnSpPr>
          <p:spPr>
            <a:xfrm>
              <a:off x="1522390" y="2054296"/>
              <a:ext cx="1362364" cy="3846"/>
            </a:xfrm>
            <a:prstGeom prst="straightConnector1">
              <a:avLst/>
            </a:prstGeom>
            <a:ln w="38100" cmpd="sng">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57" name="TextBox 56"/>
            <p:cNvSpPr txBox="1"/>
            <p:nvPr/>
          </p:nvSpPr>
          <p:spPr>
            <a:xfrm>
              <a:off x="1523210" y="2058142"/>
              <a:ext cx="1371283" cy="329341"/>
            </a:xfrm>
            <a:prstGeom prst="rect">
              <a:avLst/>
            </a:prstGeom>
            <a:noFill/>
          </p:spPr>
          <p:txBody>
            <a:bodyPr wrap="square" rtlCol="0">
              <a:spAutoFit/>
            </a:bodyPr>
            <a:lstStyle/>
            <a:p>
              <a:pPr algn="ctr"/>
              <a:r>
                <a:rPr lang="en-US" sz="1778" dirty="0"/>
                <a:t>80 GB/s</a:t>
              </a:r>
            </a:p>
          </p:txBody>
        </p:sp>
        <p:sp>
          <p:nvSpPr>
            <p:cNvPr id="58" name="TextBox 57"/>
            <p:cNvSpPr txBox="1"/>
            <p:nvPr/>
          </p:nvSpPr>
          <p:spPr>
            <a:xfrm>
              <a:off x="1590343" y="1195651"/>
              <a:ext cx="1237675" cy="821821"/>
            </a:xfrm>
            <a:prstGeom prst="rect">
              <a:avLst/>
            </a:prstGeom>
            <a:noFill/>
          </p:spPr>
          <p:txBody>
            <a:bodyPr wrap="square" rtlCol="0">
              <a:spAutoFit/>
            </a:bodyPr>
            <a:lstStyle/>
            <a:p>
              <a:pPr algn="ctr"/>
              <a:r>
                <a:rPr lang="en-US" sz="1778" dirty="0"/>
                <a:t>100 </a:t>
              </a:r>
              <a:r>
                <a:rPr lang="en-US" sz="1778" dirty="0" err="1"/>
                <a:t>clks</a:t>
              </a:r>
              <a:r>
                <a:rPr lang="en-US" sz="1778" dirty="0"/>
                <a:t> additional latency</a:t>
              </a:r>
            </a:p>
          </p:txBody>
        </p:sp>
      </p:grpSp>
      <p:cxnSp>
        <p:nvCxnSpPr>
          <p:cNvPr id="60" name="Straight Arrow Connector 59"/>
          <p:cNvCxnSpPr>
            <a:stCxn id="52" idx="2"/>
            <a:endCxn id="51" idx="0"/>
          </p:cNvCxnSpPr>
          <p:nvPr/>
        </p:nvCxnSpPr>
        <p:spPr>
          <a:xfrm flipH="1">
            <a:off x="8061634" y="3141946"/>
            <a:ext cx="2373" cy="1259641"/>
          </a:xfrm>
          <a:prstGeom prst="straightConnector1">
            <a:avLst/>
          </a:prstGeom>
          <a:ln w="38100" cmpd="sng">
            <a:solidFill>
              <a:schemeClr val="tx1"/>
            </a:solidFill>
            <a:headEnd type="arrow"/>
            <a:tailEnd type="arrow"/>
          </a:ln>
        </p:spPr>
        <p:style>
          <a:lnRef idx="2">
            <a:schemeClr val="dk1"/>
          </a:lnRef>
          <a:fillRef idx="0">
            <a:schemeClr val="dk1"/>
          </a:fillRef>
          <a:effectRef idx="1">
            <a:schemeClr val="dk1"/>
          </a:effectRef>
          <a:fontRef idx="minor">
            <a:schemeClr val="tx1"/>
          </a:fontRef>
        </p:style>
      </p:cxnSp>
      <p:cxnSp>
        <p:nvCxnSpPr>
          <p:cNvPr id="83" name="Straight Arrow Connector 82"/>
          <p:cNvCxnSpPr/>
          <p:nvPr/>
        </p:nvCxnSpPr>
        <p:spPr>
          <a:xfrm>
            <a:off x="10646768" y="3128506"/>
            <a:ext cx="10347" cy="1296114"/>
          </a:xfrm>
          <a:prstGeom prst="straightConnector1">
            <a:avLst/>
          </a:prstGeom>
          <a:ln w="38100" cmpd="sng">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84" name="TextBox 83"/>
          <p:cNvSpPr txBox="1"/>
          <p:nvPr/>
        </p:nvSpPr>
        <p:spPr>
          <a:xfrm>
            <a:off x="9664077" y="3670675"/>
            <a:ext cx="994714" cy="365934"/>
          </a:xfrm>
          <a:prstGeom prst="rect">
            <a:avLst/>
          </a:prstGeom>
          <a:noFill/>
        </p:spPr>
        <p:txBody>
          <a:bodyPr wrap="square" rtlCol="0">
            <a:spAutoFit/>
          </a:bodyPr>
          <a:lstStyle/>
          <a:p>
            <a:r>
              <a:rPr lang="en-US" sz="1778" dirty="0"/>
              <a:t>80 GB/s</a:t>
            </a:r>
          </a:p>
        </p:txBody>
      </p:sp>
      <p:grpSp>
        <p:nvGrpSpPr>
          <p:cNvPr id="21" name="Group 20"/>
          <p:cNvGrpSpPr/>
          <p:nvPr/>
        </p:nvGrpSpPr>
        <p:grpSpPr>
          <a:xfrm>
            <a:off x="9868663" y="4436865"/>
            <a:ext cx="1576904" cy="700572"/>
            <a:chOff x="2924987" y="3242581"/>
            <a:chExt cx="1419214" cy="630515"/>
          </a:xfrm>
        </p:grpSpPr>
        <p:sp>
          <p:nvSpPr>
            <p:cNvPr id="22" name="Rounded Rectangle 21"/>
            <p:cNvSpPr/>
            <p:nvPr/>
          </p:nvSpPr>
          <p:spPr>
            <a:xfrm>
              <a:off x="2998012" y="33060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2000" dirty="0"/>
            </a:p>
          </p:txBody>
        </p:sp>
        <p:sp>
          <p:nvSpPr>
            <p:cNvPr id="23" name="Rounded Rectangle 22"/>
            <p:cNvSpPr/>
            <p:nvPr/>
          </p:nvSpPr>
          <p:spPr>
            <a:xfrm>
              <a:off x="2924987" y="32425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2000" dirty="0" smtClean="0">
                <a:solidFill>
                  <a:srgbClr val="000000"/>
                </a:solidFill>
              </a:endParaRPr>
            </a:p>
            <a:p>
              <a:pPr algn="ctr"/>
              <a:r>
                <a:rPr lang="en-US" sz="2000" dirty="0" smtClean="0">
                  <a:solidFill>
                    <a:srgbClr val="000000"/>
                  </a:solidFill>
                </a:rPr>
                <a:t>DDR4</a:t>
              </a:r>
              <a:endParaRPr lang="en-US" sz="2000" dirty="0"/>
            </a:p>
            <a:p>
              <a:pPr algn="ctr"/>
              <a:endParaRPr lang="en-US" sz="2000" dirty="0">
                <a:solidFill>
                  <a:srgbClr val="000000"/>
                </a:solidFill>
              </a:endParaRPr>
            </a:p>
          </p:txBody>
        </p:sp>
      </p:grpSp>
      <p:sp>
        <p:nvSpPr>
          <p:cNvPr id="4" name="Slide Number Placeholder 3"/>
          <p:cNvSpPr>
            <a:spLocks noGrp="1"/>
          </p:cNvSpPr>
          <p:nvPr>
            <p:ph type="sldNum" sz="quarter" idx="12"/>
          </p:nvPr>
        </p:nvSpPr>
        <p:spPr/>
        <p:txBody>
          <a:bodyPr/>
          <a:lstStyle/>
          <a:p>
            <a:fld id="{24EAD923-3004-4A31-84C7-9B440B785588}" type="slidenum">
              <a:rPr lang="en-US" smtClean="0"/>
              <a:pPr/>
              <a:t>59</a:t>
            </a:fld>
            <a:endParaRPr lang="en-US" dirty="0"/>
          </a:p>
        </p:txBody>
      </p:sp>
    </p:spTree>
    <p:extLst>
      <p:ext uri="{BB962C8B-B14F-4D97-AF65-F5344CB8AC3E}">
        <p14:creationId xmlns:p14="http://schemas.microsoft.com/office/powerpoint/2010/main" val="1494441989"/>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xmlns:p14="http://schemas.microsoft.com/office/powerpoint/2010/main" spd="med" advTm="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24EAD923-3004-4A31-84C7-9B440B785588}" type="slidenum">
              <a:rPr lang="en-US" smtClean="0"/>
              <a:pPr/>
              <a:t>6</a:t>
            </a:fld>
            <a:endParaRPr lang="en-US" dirty="0"/>
          </a:p>
        </p:txBody>
      </p:sp>
      <p:grpSp>
        <p:nvGrpSpPr>
          <p:cNvPr id="22" name="Group 21"/>
          <p:cNvGrpSpPr/>
          <p:nvPr/>
        </p:nvGrpSpPr>
        <p:grpSpPr>
          <a:xfrm>
            <a:off x="3459480" y="3206783"/>
            <a:ext cx="5547360" cy="1493452"/>
            <a:chOff x="5806440" y="3293900"/>
            <a:chExt cx="5547360" cy="1493452"/>
          </a:xfrm>
        </p:grpSpPr>
        <p:grpSp>
          <p:nvGrpSpPr>
            <p:cNvPr id="5" name="Group 4"/>
            <p:cNvGrpSpPr/>
            <p:nvPr/>
          </p:nvGrpSpPr>
          <p:grpSpPr>
            <a:xfrm>
              <a:off x="5806440" y="3293900"/>
              <a:ext cx="5547360" cy="1493452"/>
              <a:chOff x="925299" y="3600290"/>
              <a:chExt cx="5547360" cy="1493452"/>
            </a:xfrm>
          </p:grpSpPr>
          <p:sp>
            <p:nvSpPr>
              <p:cNvPr id="7" name="TextBox 6"/>
              <p:cNvSpPr txBox="1"/>
              <p:nvPr/>
            </p:nvSpPr>
            <p:spPr>
              <a:xfrm>
                <a:off x="1666446" y="4570522"/>
                <a:ext cx="3756453" cy="523220"/>
              </a:xfrm>
              <a:prstGeom prst="rect">
                <a:avLst/>
              </a:prstGeom>
              <a:noFill/>
            </p:spPr>
            <p:txBody>
              <a:bodyPr wrap="square" rtlCol="0">
                <a:spAutoFit/>
              </a:bodyPr>
              <a:lstStyle/>
              <a:p>
                <a:pPr algn="ctr"/>
                <a:r>
                  <a:rPr lang="en-US" sz="2800" dirty="0" smtClean="0">
                    <a:latin typeface="Helvetica Light" charset="0"/>
                    <a:ea typeface="Helvetica Light" charset="0"/>
                    <a:cs typeface="Helvetica Light" charset="0"/>
                  </a:rPr>
                  <a:t>Optimized for latency</a:t>
                </a:r>
                <a:endParaRPr lang="en-US" sz="2800" dirty="0">
                  <a:latin typeface="Helvetica Light" charset="0"/>
                  <a:ea typeface="Helvetica Light" charset="0"/>
                  <a:cs typeface="Helvetica Light" charset="0"/>
                </a:endParaRPr>
              </a:p>
            </p:txBody>
          </p:sp>
          <p:sp>
            <p:nvSpPr>
              <p:cNvPr id="8" name="Rounded Rectangle 7"/>
              <p:cNvSpPr/>
              <p:nvPr/>
            </p:nvSpPr>
            <p:spPr>
              <a:xfrm>
                <a:off x="925299" y="3600290"/>
                <a:ext cx="1013460" cy="939564"/>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dirty="0" smtClean="0">
                    <a:latin typeface="Helvetica Light" charset="0"/>
                    <a:ea typeface="Helvetica Light" charset="0"/>
                    <a:cs typeface="Helvetica Light" charset="0"/>
                  </a:rPr>
                  <a:t>Core</a:t>
                </a:r>
                <a:endParaRPr lang="en-US" sz="2400" dirty="0">
                  <a:latin typeface="Helvetica Light" charset="0"/>
                  <a:ea typeface="Helvetica Light" charset="0"/>
                  <a:cs typeface="Helvetica Light" charset="0"/>
                </a:endParaRPr>
              </a:p>
            </p:txBody>
          </p:sp>
          <p:sp>
            <p:nvSpPr>
              <p:cNvPr id="9" name="Rounded Rectangle 8"/>
              <p:cNvSpPr/>
              <p:nvPr/>
            </p:nvSpPr>
            <p:spPr>
              <a:xfrm>
                <a:off x="4694659" y="3790790"/>
                <a:ext cx="1778000" cy="60642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400" dirty="0" smtClean="0">
                    <a:latin typeface="Helvetica Light" charset="0"/>
                    <a:ea typeface="Helvetica Light" charset="0"/>
                    <a:cs typeface="Helvetica Light" charset="0"/>
                  </a:rPr>
                  <a:t>Memory</a:t>
                </a:r>
                <a:endParaRPr lang="en-US" sz="2400" dirty="0">
                  <a:latin typeface="Helvetica Light" charset="0"/>
                  <a:ea typeface="Helvetica Light" charset="0"/>
                  <a:cs typeface="Helvetica Light" charset="0"/>
                </a:endParaRPr>
              </a:p>
            </p:txBody>
          </p:sp>
        </p:grpSp>
        <p:cxnSp>
          <p:nvCxnSpPr>
            <p:cNvPr id="18" name="Straight Arrow Connector 17"/>
            <p:cNvCxnSpPr>
              <a:stCxn id="9" idx="1"/>
              <a:endCxn id="8" idx="3"/>
            </p:cNvCxnSpPr>
            <p:nvPr/>
          </p:nvCxnSpPr>
          <p:spPr>
            <a:xfrm flipH="1" flipV="1">
              <a:off x="6819900" y="3763682"/>
              <a:ext cx="2755900" cy="23931"/>
            </a:xfrm>
            <a:prstGeom prst="straightConnector1">
              <a:avLst/>
            </a:prstGeom>
            <a:ln w="44450">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3" name="Title 2"/>
          <p:cNvSpPr>
            <a:spLocks noGrp="1"/>
          </p:cNvSpPr>
          <p:nvPr>
            <p:ph type="title"/>
          </p:nvPr>
        </p:nvSpPr>
        <p:spPr/>
        <p:txBody>
          <a:bodyPr/>
          <a:lstStyle/>
          <a:p>
            <a:r>
              <a:rPr lang="en-US" dirty="0" smtClean="0"/>
              <a:t>Memory Management has been...</a:t>
            </a:r>
            <a:endParaRPr lang="en-US" dirty="0"/>
          </a:p>
        </p:txBody>
      </p:sp>
    </p:spTree>
    <p:extLst>
      <p:ext uri="{BB962C8B-B14F-4D97-AF65-F5344CB8AC3E}">
        <p14:creationId xmlns:p14="http://schemas.microsoft.com/office/powerpoint/2010/main" val="152207661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Dynamic Page Migration</a:t>
            </a:r>
            <a:endParaRPr lang="en-US" dirty="0"/>
          </a:p>
        </p:txBody>
      </p:sp>
      <p:graphicFrame>
        <p:nvGraphicFramePr>
          <p:cNvPr id="5" name="Chart 4"/>
          <p:cNvGraphicFramePr>
            <a:graphicFrameLocks/>
          </p:cNvGraphicFramePr>
          <p:nvPr>
            <p:extLst/>
          </p:nvPr>
        </p:nvGraphicFramePr>
        <p:xfrm>
          <a:off x="552744" y="1372668"/>
          <a:ext cx="11086511" cy="4279535"/>
        </p:xfrm>
        <a:graphic>
          <a:graphicData uri="http://schemas.openxmlformats.org/drawingml/2006/chart">
            <c:chart xmlns:c="http://schemas.openxmlformats.org/drawingml/2006/chart" xmlns:r="http://schemas.openxmlformats.org/officeDocument/2006/relationships" r:id="rId3"/>
          </a:graphicData>
        </a:graphic>
      </p:graphicFrame>
      <p:sp>
        <p:nvSpPr>
          <p:cNvPr id="11" name="Oval 10"/>
          <p:cNvSpPr/>
          <p:nvPr/>
        </p:nvSpPr>
        <p:spPr>
          <a:xfrm rot="18958034">
            <a:off x="10126542" y="4694011"/>
            <a:ext cx="1273896" cy="454867"/>
          </a:xfrm>
          <a:prstGeom prst="ellipse">
            <a:avLst/>
          </a:prstGeom>
          <a:solidFill>
            <a:schemeClr val="tx1">
              <a:lumMod val="50000"/>
              <a:alpha val="25000"/>
            </a:schemeClr>
          </a:solidFill>
          <a:ln>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3" name="TextBox 12"/>
          <p:cNvSpPr txBox="1"/>
          <p:nvPr/>
        </p:nvSpPr>
        <p:spPr>
          <a:xfrm>
            <a:off x="0" y="5652203"/>
            <a:ext cx="12192000" cy="584775"/>
          </a:xfrm>
          <a:prstGeom prst="rect">
            <a:avLst/>
          </a:prstGeom>
          <a:noFill/>
        </p:spPr>
        <p:txBody>
          <a:bodyPr wrap="square" rtlCol="0">
            <a:spAutoFit/>
          </a:bodyPr>
          <a:lstStyle/>
          <a:p>
            <a:pPr algn="ctr"/>
            <a:r>
              <a:rPr lang="en-US" sz="3200" dirty="0" smtClean="0">
                <a:solidFill>
                  <a:srgbClr val="FF0000"/>
                </a:solidFill>
                <a:latin typeface="Helvetica" charset="0"/>
                <a:ea typeface="Helvetica" charset="0"/>
                <a:cs typeface="Helvetica" charset="0"/>
              </a:rPr>
              <a:t>6</a:t>
            </a:r>
            <a:r>
              <a:rPr lang="en-US" sz="3200" dirty="0">
                <a:solidFill>
                  <a:srgbClr val="FF0000"/>
                </a:solidFill>
                <a:latin typeface="Helvetica" charset="0"/>
                <a:ea typeface="Helvetica" charset="0"/>
                <a:cs typeface="Helvetica" charset="0"/>
              </a:rPr>
              <a:t>% better than Legacy </a:t>
            </a:r>
            <a:r>
              <a:rPr lang="en-US" sz="3200" dirty="0" smtClean="0">
                <a:solidFill>
                  <a:srgbClr val="FF0000"/>
                </a:solidFill>
                <a:latin typeface="Helvetica" charset="0"/>
                <a:ea typeface="Helvetica" charset="0"/>
                <a:cs typeface="Helvetica" charset="0"/>
              </a:rPr>
              <a:t>CUDA</a:t>
            </a:r>
            <a:endParaRPr lang="en-US" sz="3200" dirty="0">
              <a:solidFill>
                <a:srgbClr val="FF0000"/>
              </a:solidFill>
              <a:latin typeface="Helvetica" charset="0"/>
              <a:ea typeface="Helvetica" charset="0"/>
              <a:cs typeface="Helvetica" charset="0"/>
            </a:endParaRPr>
          </a:p>
        </p:txBody>
      </p:sp>
      <p:sp>
        <p:nvSpPr>
          <p:cNvPr id="8" name="Rectangle 7"/>
          <p:cNvSpPr/>
          <p:nvPr/>
        </p:nvSpPr>
        <p:spPr>
          <a:xfrm>
            <a:off x="9610344" y="1461419"/>
            <a:ext cx="880157" cy="18729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 name="TextBox 8"/>
          <p:cNvSpPr txBox="1"/>
          <p:nvPr/>
        </p:nvSpPr>
        <p:spPr>
          <a:xfrm>
            <a:off x="9285147" y="1372668"/>
            <a:ext cx="1724661" cy="313932"/>
          </a:xfrm>
          <a:prstGeom prst="rect">
            <a:avLst/>
          </a:prstGeom>
          <a:noFill/>
        </p:spPr>
        <p:txBody>
          <a:bodyPr wrap="square" rtlCol="0" anchor="ctr">
            <a:spAutoFit/>
          </a:bodyPr>
          <a:lstStyle/>
          <a:p>
            <a:pPr algn="ctr">
              <a:lnSpc>
                <a:spcPct val="90000"/>
              </a:lnSpc>
            </a:pPr>
            <a:r>
              <a:rPr lang="en-US" sz="1600" dirty="0">
                <a:solidFill>
                  <a:srgbClr val="000000"/>
                </a:solidFill>
              </a:rPr>
              <a:t>Static Oracle</a:t>
            </a:r>
          </a:p>
        </p:txBody>
      </p:sp>
      <p:sp>
        <p:nvSpPr>
          <p:cNvPr id="3" name="Rectangle 2"/>
          <p:cNvSpPr/>
          <p:nvPr/>
        </p:nvSpPr>
        <p:spPr>
          <a:xfrm>
            <a:off x="5239836" y="3244334"/>
            <a:ext cx="1712328" cy="369332"/>
          </a:xfrm>
          <a:prstGeom prst="rect">
            <a:avLst/>
          </a:prstGeom>
        </p:spPr>
        <p:txBody>
          <a:bodyPr wrap="none">
            <a:spAutoFit/>
          </a:bodyPr>
          <a:lstStyle/>
          <a:p>
            <a:r>
              <a:rPr lang="en-US" dirty="0"/>
              <a:t>CHANGE GRAPH</a:t>
            </a:r>
          </a:p>
        </p:txBody>
      </p:sp>
      <p:sp>
        <p:nvSpPr>
          <p:cNvPr id="4" name="Slide Number Placeholder 3"/>
          <p:cNvSpPr>
            <a:spLocks noGrp="1"/>
          </p:cNvSpPr>
          <p:nvPr>
            <p:ph type="sldNum" sz="quarter" idx="12"/>
          </p:nvPr>
        </p:nvSpPr>
        <p:spPr/>
        <p:txBody>
          <a:bodyPr/>
          <a:lstStyle/>
          <a:p>
            <a:fld id="{24EAD923-3004-4A31-84C7-9B440B785588}" type="slidenum">
              <a:rPr lang="en-US" smtClean="0"/>
              <a:pPr/>
              <a:t>60</a:t>
            </a:fld>
            <a:endParaRPr lang="en-US" dirty="0"/>
          </a:p>
        </p:txBody>
      </p:sp>
    </p:spTree>
    <p:extLst>
      <p:ext uri="{BB962C8B-B14F-4D97-AF65-F5344CB8AC3E}">
        <p14:creationId xmlns:p14="http://schemas.microsoft.com/office/powerpoint/2010/main" val="1584458466"/>
      </p:ext>
    </p:extLst>
  </p:cSld>
  <p:clrMapOvr>
    <a:masterClrMapping/>
  </p:clrMapOvr>
  <mc:AlternateContent xmlns:mc="http://schemas.openxmlformats.org/markup-compatibility/2006" xmlns:p14="http://schemas.microsoft.com/office/powerpoint/2010/main">
    <mc:Choice Requires="p14">
      <p:transition spd="med" p14:dur="700" advTm="327">
        <p:fade/>
      </p:transition>
    </mc:Choice>
    <mc:Fallback xmlns="">
      <p:transition xmlns:p14="http://schemas.microsoft.com/office/powerpoint/2010/main" spd="med" advTm="327">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t>Evolving </a:t>
            </a:r>
            <a:r>
              <a:rPr lang="en-US" smtClean="0"/>
              <a:t>GPU </a:t>
            </a:r>
            <a:r>
              <a:rPr lang="en-US"/>
              <a:t>M</a:t>
            </a:r>
            <a:r>
              <a:rPr lang="en-US" smtClean="0"/>
              <a:t>emory </a:t>
            </a:r>
            <a:r>
              <a:rPr lang="en-US" dirty="0"/>
              <a:t>S</a:t>
            </a:r>
            <a:r>
              <a:rPr lang="en-US" smtClean="0"/>
              <a:t>ystem</a:t>
            </a:r>
            <a:endParaRPr lang="en-US" dirty="0"/>
          </a:p>
        </p:txBody>
      </p:sp>
      <p:cxnSp>
        <p:nvCxnSpPr>
          <p:cNvPr id="37" name="Straight Arrow Connector 36"/>
          <p:cNvCxnSpPr/>
          <p:nvPr/>
        </p:nvCxnSpPr>
        <p:spPr>
          <a:xfrm flipV="1">
            <a:off x="592514" y="3907365"/>
            <a:ext cx="11444303" cy="2891"/>
          </a:xfrm>
          <a:prstGeom prst="straightConnector1">
            <a:avLst/>
          </a:prstGeom>
          <a:ln>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sp>
        <p:nvSpPr>
          <p:cNvPr id="39" name="TextBox 38"/>
          <p:cNvSpPr txBox="1"/>
          <p:nvPr/>
        </p:nvSpPr>
        <p:spPr>
          <a:xfrm>
            <a:off x="590894" y="3408061"/>
            <a:ext cx="3349409" cy="502766"/>
          </a:xfrm>
          <a:prstGeom prst="rect">
            <a:avLst/>
          </a:prstGeom>
          <a:noFill/>
        </p:spPr>
        <p:txBody>
          <a:bodyPr wrap="square" rtlCol="0">
            <a:spAutoFit/>
          </a:bodyPr>
          <a:lstStyle/>
          <a:p>
            <a:pPr algn="ctr"/>
            <a:r>
              <a:rPr lang="en-US" sz="2667" dirty="0">
                <a:solidFill>
                  <a:schemeClr val="tx1">
                    <a:lumMod val="75000"/>
                  </a:schemeClr>
                </a:solidFill>
                <a:latin typeface="Helvetica" charset="0"/>
                <a:ea typeface="Helvetica" charset="0"/>
                <a:cs typeface="Helvetica" charset="0"/>
              </a:rPr>
              <a:t>CUDA 1.0-5.x</a:t>
            </a:r>
          </a:p>
        </p:txBody>
      </p:sp>
      <p:sp>
        <p:nvSpPr>
          <p:cNvPr id="40" name="TextBox 39"/>
          <p:cNvSpPr txBox="1"/>
          <p:nvPr/>
        </p:nvSpPr>
        <p:spPr>
          <a:xfrm>
            <a:off x="3935405" y="3400350"/>
            <a:ext cx="3713873" cy="502766"/>
          </a:xfrm>
          <a:prstGeom prst="rect">
            <a:avLst/>
          </a:prstGeom>
          <a:noFill/>
        </p:spPr>
        <p:txBody>
          <a:bodyPr wrap="square" rtlCol="0">
            <a:spAutoFit/>
          </a:bodyPr>
          <a:lstStyle/>
          <a:p>
            <a:pPr algn="ctr"/>
            <a:r>
              <a:rPr lang="en-US" sz="2667" dirty="0">
                <a:solidFill>
                  <a:schemeClr val="tx1">
                    <a:lumMod val="75000"/>
                  </a:schemeClr>
                </a:solidFill>
                <a:latin typeface="Helvetica" charset="0"/>
                <a:ea typeface="Helvetica" charset="0"/>
                <a:cs typeface="Helvetica" charset="0"/>
              </a:rPr>
              <a:t>CUDA 6.0+: Current</a:t>
            </a:r>
          </a:p>
        </p:txBody>
      </p:sp>
      <p:sp>
        <p:nvSpPr>
          <p:cNvPr id="41" name="TextBox 40"/>
          <p:cNvSpPr txBox="1"/>
          <p:nvPr/>
        </p:nvSpPr>
        <p:spPr>
          <a:xfrm>
            <a:off x="7638567" y="3408061"/>
            <a:ext cx="4274874" cy="502766"/>
          </a:xfrm>
          <a:prstGeom prst="rect">
            <a:avLst/>
          </a:prstGeom>
          <a:noFill/>
        </p:spPr>
        <p:txBody>
          <a:bodyPr wrap="square" rtlCol="0">
            <a:spAutoFit/>
          </a:bodyPr>
          <a:lstStyle/>
          <a:p>
            <a:pPr algn="ctr"/>
            <a:r>
              <a:rPr lang="en-US" sz="2667" dirty="0">
                <a:solidFill>
                  <a:schemeClr val="tx1">
                    <a:lumMod val="75000"/>
                  </a:schemeClr>
                </a:solidFill>
                <a:latin typeface="Helvetica" charset="0"/>
                <a:ea typeface="Helvetica" charset="0"/>
                <a:cs typeface="Helvetica" charset="0"/>
              </a:rPr>
              <a:t>Future</a:t>
            </a:r>
          </a:p>
        </p:txBody>
      </p:sp>
      <p:sp>
        <p:nvSpPr>
          <p:cNvPr id="43" name="TextBox 42"/>
          <p:cNvSpPr txBox="1"/>
          <p:nvPr/>
        </p:nvSpPr>
        <p:spPr>
          <a:xfrm>
            <a:off x="431473" y="3899654"/>
            <a:ext cx="3462566" cy="2349105"/>
          </a:xfrm>
          <a:prstGeom prst="rect">
            <a:avLst/>
          </a:prstGeom>
          <a:noFill/>
        </p:spPr>
        <p:txBody>
          <a:bodyPr wrap="square" rtlCol="0">
            <a:spAutoFit/>
          </a:bodyPr>
          <a:lstStyle/>
          <a:p>
            <a:pPr algn="ctr"/>
            <a:r>
              <a:rPr lang="en-US" sz="2444" dirty="0" err="1">
                <a:solidFill>
                  <a:schemeClr val="tx1">
                    <a:lumMod val="75000"/>
                  </a:schemeClr>
                </a:solidFill>
                <a:latin typeface="Helvetica" charset="0"/>
                <a:ea typeface="Helvetica" charset="0"/>
                <a:cs typeface="Helvetica" charset="0"/>
              </a:rPr>
              <a:t>cudaMemcpy</a:t>
            </a:r>
            <a:endParaRPr lang="en-US" sz="2444" dirty="0">
              <a:solidFill>
                <a:schemeClr val="tx1">
                  <a:lumMod val="75000"/>
                </a:schemeClr>
              </a:solidFill>
              <a:latin typeface="Helvetica" charset="0"/>
              <a:ea typeface="Helvetica" charset="0"/>
              <a:cs typeface="Helvetica" charset="0"/>
            </a:endParaRPr>
          </a:p>
          <a:p>
            <a:pPr algn="ctr"/>
            <a:endParaRPr lang="en-US" sz="2444" dirty="0">
              <a:solidFill>
                <a:schemeClr val="tx1">
                  <a:lumMod val="75000"/>
                </a:schemeClr>
              </a:solidFill>
              <a:latin typeface="Helvetica" charset="0"/>
              <a:ea typeface="Helvetica" charset="0"/>
              <a:cs typeface="Helvetica" charset="0"/>
            </a:endParaRPr>
          </a:p>
          <a:p>
            <a:pPr algn="ctr"/>
            <a:endParaRPr lang="en-US" sz="2444" dirty="0">
              <a:solidFill>
                <a:schemeClr val="tx1">
                  <a:lumMod val="75000"/>
                </a:schemeClr>
              </a:solidFill>
              <a:latin typeface="Helvetica" charset="0"/>
              <a:ea typeface="Helvetica" charset="0"/>
              <a:cs typeface="Helvetica" charset="0"/>
            </a:endParaRPr>
          </a:p>
          <a:p>
            <a:pPr algn="ctr"/>
            <a:r>
              <a:rPr lang="en-US" sz="2444" dirty="0">
                <a:solidFill>
                  <a:schemeClr val="tx1">
                    <a:lumMod val="75000"/>
                  </a:schemeClr>
                </a:solidFill>
                <a:latin typeface="Helvetica" charset="0"/>
                <a:ea typeface="Helvetica" charset="0"/>
                <a:cs typeface="Helvetica" charset="0"/>
              </a:rPr>
              <a:t>Programmer controlled copying to GPU memory</a:t>
            </a:r>
          </a:p>
        </p:txBody>
      </p:sp>
      <p:sp>
        <p:nvSpPr>
          <p:cNvPr id="44" name="TextBox 43"/>
          <p:cNvSpPr txBox="1"/>
          <p:nvPr/>
        </p:nvSpPr>
        <p:spPr>
          <a:xfrm>
            <a:off x="3606800" y="3899654"/>
            <a:ext cx="3926813" cy="2349105"/>
          </a:xfrm>
          <a:prstGeom prst="rect">
            <a:avLst/>
          </a:prstGeom>
          <a:noFill/>
        </p:spPr>
        <p:txBody>
          <a:bodyPr wrap="square" rtlCol="0">
            <a:spAutoFit/>
          </a:bodyPr>
          <a:lstStyle/>
          <a:p>
            <a:pPr algn="ctr"/>
            <a:r>
              <a:rPr lang="en-US" sz="2444" dirty="0">
                <a:solidFill>
                  <a:schemeClr val="tx1">
                    <a:lumMod val="75000"/>
                  </a:schemeClr>
                </a:solidFill>
                <a:latin typeface="Helvetica" charset="0"/>
                <a:ea typeface="Helvetica" charset="0"/>
                <a:cs typeface="Helvetica" charset="0"/>
              </a:rPr>
              <a:t>Unified virtual memory</a:t>
            </a:r>
          </a:p>
          <a:p>
            <a:pPr algn="ctr"/>
            <a:endParaRPr lang="en-US" sz="2444" dirty="0">
              <a:solidFill>
                <a:schemeClr val="tx1">
                  <a:lumMod val="75000"/>
                </a:schemeClr>
              </a:solidFill>
              <a:latin typeface="Helvetica" charset="0"/>
              <a:ea typeface="Helvetica" charset="0"/>
              <a:cs typeface="Helvetica" charset="0"/>
            </a:endParaRPr>
          </a:p>
          <a:p>
            <a:pPr algn="ctr"/>
            <a:endParaRPr lang="en-US" sz="2444" dirty="0">
              <a:solidFill>
                <a:schemeClr val="tx1">
                  <a:lumMod val="75000"/>
                </a:schemeClr>
              </a:solidFill>
              <a:latin typeface="Helvetica" charset="0"/>
              <a:ea typeface="Helvetica" charset="0"/>
              <a:cs typeface="Helvetica" charset="0"/>
            </a:endParaRPr>
          </a:p>
          <a:p>
            <a:pPr algn="ctr"/>
            <a:r>
              <a:rPr lang="en-US" sz="2444" dirty="0">
                <a:solidFill>
                  <a:schemeClr val="tx1">
                    <a:lumMod val="75000"/>
                  </a:schemeClr>
                </a:solidFill>
                <a:latin typeface="Helvetica" charset="0"/>
                <a:ea typeface="Helvetica" charset="0"/>
                <a:cs typeface="Helvetica" charset="0"/>
              </a:rPr>
              <a:t>Run-time controlled copying </a:t>
            </a:r>
            <a:r>
              <a:rPr lang="en-US" sz="2444" dirty="0">
                <a:solidFill>
                  <a:schemeClr val="tx1">
                    <a:lumMod val="75000"/>
                  </a:schemeClr>
                </a:solidFill>
                <a:latin typeface="Helvetica" charset="0"/>
                <a:ea typeface="Helvetica" charset="0"/>
                <a:cs typeface="Helvetica" charset="0"/>
                <a:sym typeface="Wingdings"/>
              </a:rPr>
              <a:t> </a:t>
            </a:r>
            <a:endParaRPr lang="en-US" sz="2444" dirty="0" smtClean="0">
              <a:solidFill>
                <a:schemeClr val="tx1">
                  <a:lumMod val="75000"/>
                </a:schemeClr>
              </a:solidFill>
              <a:latin typeface="Helvetica" charset="0"/>
              <a:ea typeface="Helvetica" charset="0"/>
              <a:cs typeface="Helvetica" charset="0"/>
              <a:sym typeface="Wingdings"/>
            </a:endParaRPr>
          </a:p>
          <a:p>
            <a:pPr algn="ctr"/>
            <a:r>
              <a:rPr lang="en-US" sz="2444" dirty="0" smtClean="0">
                <a:solidFill>
                  <a:schemeClr val="tx1">
                    <a:lumMod val="75000"/>
                  </a:schemeClr>
                </a:solidFill>
                <a:latin typeface="Helvetica" charset="0"/>
                <a:ea typeface="Helvetica" charset="0"/>
                <a:cs typeface="Helvetica" charset="0"/>
              </a:rPr>
              <a:t>Better </a:t>
            </a:r>
            <a:r>
              <a:rPr lang="en-US" sz="2444" dirty="0">
                <a:solidFill>
                  <a:schemeClr val="tx1">
                    <a:lumMod val="75000"/>
                  </a:schemeClr>
                </a:solidFill>
                <a:latin typeface="Helvetica" charset="0"/>
                <a:ea typeface="Helvetica" charset="0"/>
                <a:cs typeface="Helvetica" charset="0"/>
              </a:rPr>
              <a:t>productivity</a:t>
            </a:r>
          </a:p>
        </p:txBody>
      </p:sp>
      <p:sp>
        <p:nvSpPr>
          <p:cNvPr id="45" name="TextBox 44"/>
          <p:cNvSpPr txBox="1"/>
          <p:nvPr/>
        </p:nvSpPr>
        <p:spPr>
          <a:xfrm>
            <a:off x="7442200" y="3915732"/>
            <a:ext cx="4749800" cy="1972976"/>
          </a:xfrm>
          <a:prstGeom prst="rect">
            <a:avLst/>
          </a:prstGeom>
          <a:noFill/>
        </p:spPr>
        <p:txBody>
          <a:bodyPr wrap="square" rtlCol="0">
            <a:spAutoFit/>
          </a:bodyPr>
          <a:lstStyle/>
          <a:p>
            <a:pPr algn="ctr"/>
            <a:r>
              <a:rPr lang="en-US" sz="2444" dirty="0">
                <a:solidFill>
                  <a:schemeClr val="tx1">
                    <a:lumMod val="75000"/>
                  </a:schemeClr>
                </a:solidFill>
                <a:latin typeface="Helvetica" charset="0"/>
                <a:ea typeface="Helvetica" charset="0"/>
                <a:cs typeface="Helvetica" charset="0"/>
              </a:rPr>
              <a:t>CPU-GPU cache-coherent</a:t>
            </a:r>
          </a:p>
          <a:p>
            <a:pPr algn="ctr"/>
            <a:r>
              <a:rPr lang="en-US" sz="2444" dirty="0">
                <a:solidFill>
                  <a:schemeClr val="tx1">
                    <a:lumMod val="75000"/>
                  </a:schemeClr>
                </a:solidFill>
                <a:latin typeface="Helvetica" charset="0"/>
                <a:ea typeface="Helvetica" charset="0"/>
                <a:cs typeface="Helvetica" charset="0"/>
              </a:rPr>
              <a:t>high BW interconnect</a:t>
            </a:r>
          </a:p>
          <a:p>
            <a:pPr algn="ctr"/>
            <a:endParaRPr lang="en-US" sz="2444" dirty="0">
              <a:solidFill>
                <a:srgbClr val="76B900"/>
              </a:solidFill>
              <a:latin typeface="Helvetica" charset="0"/>
              <a:ea typeface="Helvetica" charset="0"/>
              <a:cs typeface="Helvetica" charset="0"/>
            </a:endParaRPr>
          </a:p>
          <a:p>
            <a:pPr algn="ctr"/>
            <a:r>
              <a:rPr lang="en-US" sz="2444" dirty="0">
                <a:solidFill>
                  <a:srgbClr val="FF0000"/>
                </a:solidFill>
                <a:latin typeface="Helvetica" charset="0"/>
                <a:ea typeface="Helvetica" charset="0"/>
                <a:cs typeface="Helvetica" charset="0"/>
              </a:rPr>
              <a:t>How to best exploit full BW while maintaining programmability? </a:t>
            </a:r>
          </a:p>
        </p:txBody>
      </p:sp>
      <p:sp>
        <p:nvSpPr>
          <p:cNvPr id="46" name="Rounded Rectangle 45"/>
          <p:cNvSpPr/>
          <p:nvPr/>
        </p:nvSpPr>
        <p:spPr>
          <a:xfrm rot="16200000">
            <a:off x="-518199" y="3697838"/>
            <a:ext cx="1804383" cy="419058"/>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667" b="1" dirty="0">
                <a:solidFill>
                  <a:schemeClr val="tx1"/>
                </a:solidFill>
                <a:latin typeface="Helvetica" charset="0"/>
                <a:ea typeface="Helvetica" charset="0"/>
                <a:cs typeface="Helvetica" charset="0"/>
              </a:rPr>
              <a:t>Roadmap</a:t>
            </a:r>
          </a:p>
        </p:txBody>
      </p:sp>
      <p:grpSp>
        <p:nvGrpSpPr>
          <p:cNvPr id="65" name="Group 64"/>
          <p:cNvGrpSpPr/>
          <p:nvPr/>
        </p:nvGrpSpPr>
        <p:grpSpPr>
          <a:xfrm>
            <a:off x="1468873" y="1842129"/>
            <a:ext cx="1359799" cy="721804"/>
            <a:chOff x="1346969" y="2321406"/>
            <a:chExt cx="1223819" cy="649624"/>
          </a:xfrm>
        </p:grpSpPr>
        <p:sp>
          <p:nvSpPr>
            <p:cNvPr id="78" name="Rounded Rectangle 77"/>
            <p:cNvSpPr/>
            <p:nvPr/>
          </p:nvSpPr>
          <p:spPr>
            <a:xfrm>
              <a:off x="1416242" y="2401455"/>
              <a:ext cx="1154546" cy="569575"/>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000" dirty="0"/>
            </a:p>
          </p:txBody>
        </p:sp>
        <p:sp>
          <p:nvSpPr>
            <p:cNvPr id="79" name="Rounded Rectangle 78"/>
            <p:cNvSpPr/>
            <p:nvPr/>
          </p:nvSpPr>
          <p:spPr>
            <a:xfrm>
              <a:off x="1346969" y="2321406"/>
              <a:ext cx="1154546" cy="569575"/>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000" dirty="0">
                  <a:solidFill>
                    <a:srgbClr val="000000"/>
                  </a:solidFill>
                </a:rPr>
                <a:t>GDDR5</a:t>
              </a:r>
            </a:p>
          </p:txBody>
        </p:sp>
      </p:grpSp>
      <p:sp>
        <p:nvSpPr>
          <p:cNvPr id="66" name="Rounded Rectangle 65"/>
          <p:cNvSpPr/>
          <p:nvPr/>
        </p:nvSpPr>
        <p:spPr>
          <a:xfrm>
            <a:off x="4018063" y="1768189"/>
            <a:ext cx="1069023" cy="959556"/>
          </a:xfrm>
          <a:prstGeom prst="roundRect">
            <a:avLst/>
          </a:prstGeom>
          <a:solidFill>
            <a:schemeClr val="tx2"/>
          </a:solidFill>
          <a:ln>
            <a:solidFill>
              <a:schemeClr val="tx2">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bg1"/>
                </a:solidFill>
              </a:rPr>
              <a:t>GPU</a:t>
            </a:r>
          </a:p>
        </p:txBody>
      </p:sp>
      <p:sp>
        <p:nvSpPr>
          <p:cNvPr id="67" name="Rounded Rectangle 66"/>
          <p:cNvSpPr/>
          <p:nvPr/>
        </p:nvSpPr>
        <p:spPr>
          <a:xfrm>
            <a:off x="6950666" y="1768189"/>
            <a:ext cx="1069023" cy="959556"/>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000000"/>
                </a:solidFill>
              </a:rPr>
              <a:t>CPU</a:t>
            </a:r>
          </a:p>
        </p:txBody>
      </p:sp>
      <p:cxnSp>
        <p:nvCxnSpPr>
          <p:cNvPr id="69" name="Straight Arrow Connector 68"/>
          <p:cNvCxnSpPr>
            <a:stCxn id="67" idx="3"/>
          </p:cNvCxnSpPr>
          <p:nvPr/>
        </p:nvCxnSpPr>
        <p:spPr>
          <a:xfrm flipV="1">
            <a:off x="8019689" y="2239347"/>
            <a:ext cx="1064547" cy="8620"/>
          </a:xfrm>
          <a:prstGeom prst="straightConnector1">
            <a:avLst/>
          </a:prstGeom>
          <a:ln w="38100" cmpd="sng">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a:stCxn id="66" idx="3"/>
            <a:endCxn id="67" idx="1"/>
          </p:cNvCxnSpPr>
          <p:nvPr/>
        </p:nvCxnSpPr>
        <p:spPr>
          <a:xfrm>
            <a:off x="5087086" y="2247967"/>
            <a:ext cx="1863580" cy="0"/>
          </a:xfrm>
          <a:prstGeom prst="straightConnector1">
            <a:avLst/>
          </a:prstGeom>
          <a:ln w="38100" cmpd="sng">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71" name="TextBox 70"/>
          <p:cNvSpPr txBox="1"/>
          <p:nvPr/>
        </p:nvSpPr>
        <p:spPr>
          <a:xfrm>
            <a:off x="2743815" y="2275306"/>
            <a:ext cx="1335544" cy="365934"/>
          </a:xfrm>
          <a:prstGeom prst="rect">
            <a:avLst/>
          </a:prstGeom>
          <a:noFill/>
        </p:spPr>
        <p:txBody>
          <a:bodyPr wrap="square" rtlCol="0">
            <a:spAutoFit/>
          </a:bodyPr>
          <a:lstStyle/>
          <a:p>
            <a:pPr algn="ctr"/>
            <a:r>
              <a:rPr lang="en-US" sz="1778" dirty="0"/>
              <a:t>200 GB/s</a:t>
            </a:r>
          </a:p>
        </p:txBody>
      </p:sp>
      <p:sp>
        <p:nvSpPr>
          <p:cNvPr id="72" name="TextBox 71"/>
          <p:cNvSpPr txBox="1"/>
          <p:nvPr/>
        </p:nvSpPr>
        <p:spPr>
          <a:xfrm>
            <a:off x="5057303" y="2246607"/>
            <a:ext cx="1881234" cy="365934"/>
          </a:xfrm>
          <a:prstGeom prst="rect">
            <a:avLst/>
          </a:prstGeom>
          <a:noFill/>
        </p:spPr>
        <p:txBody>
          <a:bodyPr wrap="square" rtlCol="0">
            <a:spAutoFit/>
          </a:bodyPr>
          <a:lstStyle/>
          <a:p>
            <a:pPr algn="ctr"/>
            <a:r>
              <a:rPr lang="en-US" sz="1778" dirty="0">
                <a:solidFill>
                  <a:schemeClr val="tx2"/>
                </a:solidFill>
              </a:rPr>
              <a:t>80 GB/s</a:t>
            </a:r>
          </a:p>
        </p:txBody>
      </p:sp>
      <p:sp>
        <p:nvSpPr>
          <p:cNvPr id="73" name="TextBox 72"/>
          <p:cNvSpPr txBox="1"/>
          <p:nvPr/>
        </p:nvSpPr>
        <p:spPr>
          <a:xfrm>
            <a:off x="8039204" y="2263641"/>
            <a:ext cx="1045032" cy="365934"/>
          </a:xfrm>
          <a:prstGeom prst="rect">
            <a:avLst/>
          </a:prstGeom>
          <a:noFill/>
        </p:spPr>
        <p:txBody>
          <a:bodyPr wrap="square" rtlCol="0">
            <a:spAutoFit/>
          </a:bodyPr>
          <a:lstStyle/>
          <a:p>
            <a:pPr algn="ctr"/>
            <a:r>
              <a:rPr lang="en-US" sz="1778" dirty="0"/>
              <a:t>80 GB/s</a:t>
            </a:r>
          </a:p>
        </p:txBody>
      </p:sp>
      <p:sp>
        <p:nvSpPr>
          <p:cNvPr id="74" name="TextBox 73"/>
          <p:cNvSpPr txBox="1"/>
          <p:nvPr/>
        </p:nvSpPr>
        <p:spPr>
          <a:xfrm>
            <a:off x="4998329" y="1570930"/>
            <a:ext cx="1998516" cy="639534"/>
          </a:xfrm>
          <a:prstGeom prst="rect">
            <a:avLst/>
          </a:prstGeom>
          <a:noFill/>
        </p:spPr>
        <p:txBody>
          <a:bodyPr wrap="square" rtlCol="0">
            <a:spAutoFit/>
          </a:bodyPr>
          <a:lstStyle/>
          <a:p>
            <a:pPr algn="ctr"/>
            <a:r>
              <a:rPr lang="en-US" sz="1778" dirty="0" err="1">
                <a:solidFill>
                  <a:schemeClr val="tx2"/>
                </a:solidFill>
              </a:rPr>
              <a:t>NVLink</a:t>
            </a:r>
            <a:endParaRPr lang="en-US" sz="1778" dirty="0">
              <a:solidFill>
                <a:schemeClr val="tx2"/>
              </a:solidFill>
            </a:endParaRPr>
          </a:p>
          <a:p>
            <a:pPr algn="ctr"/>
            <a:r>
              <a:rPr lang="en-US" sz="1778" dirty="0">
                <a:solidFill>
                  <a:schemeClr val="tx2"/>
                </a:solidFill>
              </a:rPr>
              <a:t>(Cache Coherent)</a:t>
            </a:r>
          </a:p>
        </p:txBody>
      </p:sp>
      <p:cxnSp>
        <p:nvCxnSpPr>
          <p:cNvPr id="75" name="Straight Arrow Connector 74"/>
          <p:cNvCxnSpPr>
            <a:stCxn id="66" idx="1"/>
            <a:endCxn id="78" idx="3"/>
          </p:cNvCxnSpPr>
          <p:nvPr/>
        </p:nvCxnSpPr>
        <p:spPr>
          <a:xfrm flipH="1" flipV="1">
            <a:off x="2828671" y="2247504"/>
            <a:ext cx="1189391" cy="463"/>
          </a:xfrm>
          <a:prstGeom prst="straightConnector1">
            <a:avLst/>
          </a:prstGeom>
          <a:ln w="38100" cmpd="sng">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5250621" y="1796418"/>
            <a:ext cx="1523647" cy="365934"/>
          </a:xfrm>
          <a:prstGeom prst="rect">
            <a:avLst/>
          </a:prstGeom>
          <a:noFill/>
        </p:spPr>
        <p:txBody>
          <a:bodyPr wrap="square" rtlCol="0">
            <a:spAutoFit/>
          </a:bodyPr>
          <a:lstStyle/>
          <a:p>
            <a:pPr algn="ctr"/>
            <a:r>
              <a:rPr lang="en-US" sz="1778" dirty="0"/>
              <a:t>PCI-E</a:t>
            </a:r>
          </a:p>
        </p:txBody>
      </p:sp>
      <p:sp>
        <p:nvSpPr>
          <p:cNvPr id="50" name="TextBox 49"/>
          <p:cNvSpPr txBox="1"/>
          <p:nvPr/>
        </p:nvSpPr>
        <p:spPr>
          <a:xfrm>
            <a:off x="5080318" y="2250250"/>
            <a:ext cx="1881542" cy="365934"/>
          </a:xfrm>
          <a:prstGeom prst="rect">
            <a:avLst/>
          </a:prstGeom>
          <a:noFill/>
        </p:spPr>
        <p:txBody>
          <a:bodyPr wrap="square" rtlCol="0">
            <a:spAutoFit/>
          </a:bodyPr>
          <a:lstStyle/>
          <a:p>
            <a:pPr algn="ctr"/>
            <a:r>
              <a:rPr lang="en-US" sz="1778" dirty="0"/>
              <a:t>15.8 GB/s</a:t>
            </a:r>
          </a:p>
        </p:txBody>
      </p:sp>
      <p:cxnSp>
        <p:nvCxnSpPr>
          <p:cNvPr id="52" name="Straight Connector 51"/>
          <p:cNvCxnSpPr/>
          <p:nvPr/>
        </p:nvCxnSpPr>
        <p:spPr>
          <a:xfrm flipH="1">
            <a:off x="3924882" y="3560547"/>
            <a:ext cx="5292" cy="2768083"/>
          </a:xfrm>
          <a:prstGeom prst="line">
            <a:avLst/>
          </a:prstGeom>
          <a:ln>
            <a:solidFill>
              <a:srgbClr val="FFFFFF"/>
            </a:solidFill>
          </a:ln>
          <a:effectLst/>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flipH="1">
            <a:off x="7633548" y="3560237"/>
            <a:ext cx="5292" cy="2768083"/>
          </a:xfrm>
          <a:prstGeom prst="line">
            <a:avLst/>
          </a:prstGeom>
          <a:ln>
            <a:solidFill>
              <a:srgbClr val="FFFFFF"/>
            </a:solidFill>
          </a:ln>
          <a:effectLst/>
        </p:spPr>
        <p:style>
          <a:lnRef idx="2">
            <a:schemeClr val="accent1"/>
          </a:lnRef>
          <a:fillRef idx="0">
            <a:schemeClr val="accent1"/>
          </a:fillRef>
          <a:effectRef idx="1">
            <a:schemeClr val="accent1"/>
          </a:effectRef>
          <a:fontRef idx="minor">
            <a:schemeClr val="tx1"/>
          </a:fontRef>
        </p:style>
      </p:cxnSp>
      <p:grpSp>
        <p:nvGrpSpPr>
          <p:cNvPr id="47" name="Group 46"/>
          <p:cNvGrpSpPr/>
          <p:nvPr/>
        </p:nvGrpSpPr>
        <p:grpSpPr>
          <a:xfrm>
            <a:off x="9078184" y="1894829"/>
            <a:ext cx="1359799" cy="721804"/>
            <a:chOff x="1346969" y="2321406"/>
            <a:chExt cx="1223819" cy="649624"/>
          </a:xfrm>
        </p:grpSpPr>
        <p:sp>
          <p:nvSpPr>
            <p:cNvPr id="48" name="Rounded Rectangle 47"/>
            <p:cNvSpPr/>
            <p:nvPr/>
          </p:nvSpPr>
          <p:spPr>
            <a:xfrm>
              <a:off x="1416242" y="2401455"/>
              <a:ext cx="1154546" cy="56957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2000" dirty="0"/>
            </a:p>
          </p:txBody>
        </p:sp>
        <p:sp>
          <p:nvSpPr>
            <p:cNvPr id="51" name="Rounded Rectangle 50"/>
            <p:cNvSpPr/>
            <p:nvPr/>
          </p:nvSpPr>
          <p:spPr>
            <a:xfrm>
              <a:off x="1346969" y="2321406"/>
              <a:ext cx="1154546" cy="56957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000" dirty="0">
                  <a:solidFill>
                    <a:srgbClr val="000000"/>
                  </a:solidFill>
                </a:rPr>
                <a:t>DDR4</a:t>
              </a:r>
            </a:p>
          </p:txBody>
        </p:sp>
      </p:grpSp>
      <p:sp>
        <p:nvSpPr>
          <p:cNvPr id="3" name="Slide Number Placeholder 2"/>
          <p:cNvSpPr>
            <a:spLocks noGrp="1"/>
          </p:cNvSpPr>
          <p:nvPr>
            <p:ph type="sldNum" sz="quarter" idx="12"/>
          </p:nvPr>
        </p:nvSpPr>
        <p:spPr/>
        <p:txBody>
          <a:bodyPr/>
          <a:lstStyle/>
          <a:p>
            <a:fld id="{24EAD923-3004-4A31-84C7-9B440B785588}" type="slidenum">
              <a:rPr lang="en-US" smtClean="0"/>
              <a:pPr/>
              <a:t>61</a:t>
            </a:fld>
            <a:endParaRPr lang="en-US" dirty="0"/>
          </a:p>
        </p:txBody>
      </p:sp>
    </p:spTree>
    <p:custDataLst>
      <p:tags r:id="rId1"/>
    </p:custDataLst>
    <p:extLst>
      <p:ext uri="{BB962C8B-B14F-4D97-AF65-F5344CB8AC3E}">
        <p14:creationId xmlns:p14="http://schemas.microsoft.com/office/powerpoint/2010/main" val="1074555421"/>
      </p:ext>
    </p:extLst>
  </p:cSld>
  <p:clrMapOvr>
    <a:masterClrMapping/>
  </p:clrMapOvr>
  <mc:AlternateContent xmlns:mc="http://schemas.openxmlformats.org/markup-compatibility/2006" xmlns:p14="http://schemas.microsoft.com/office/powerpoint/2010/main">
    <mc:Choice Requires="p14">
      <p:transition spd="med" p14:dur="700" advTm="4270">
        <p:fade/>
      </p:transition>
    </mc:Choice>
    <mc:Fallback xmlns="">
      <p:transition xmlns:p14="http://schemas.microsoft.com/office/powerpoint/2010/main" spd="med" advTm="427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49"/>
                                        </p:tgtEl>
                                        <p:attrNameLst>
                                          <p:attrName>style.visibility</p:attrName>
                                        </p:attrNameLst>
                                      </p:cBhvr>
                                      <p:to>
                                        <p:strVal val="hidden"/>
                                      </p:to>
                                    </p:set>
                                  </p:childTnLst>
                                </p:cTn>
                              </p:par>
                              <p:par>
                                <p:cTn id="43" presetID="1" presetClass="exit" presetSubtype="0" fill="hold" grpId="1" nodeType="withEffect">
                                  <p:stCondLst>
                                    <p:cond delay="0"/>
                                  </p:stCondLst>
                                  <p:childTnLst>
                                    <p:set>
                                      <p:cBhvr>
                                        <p:cTn id="44" dur="1" fill="hold">
                                          <p:stCondLst>
                                            <p:cond delay="0"/>
                                          </p:stCondLst>
                                        </p:cTn>
                                        <p:tgtEl>
                                          <p:spTgt spid="50"/>
                                        </p:tgtEl>
                                        <p:attrNameLst>
                                          <p:attrName>style.visibility</p:attrName>
                                        </p:attrNameLst>
                                      </p:cBhvr>
                                      <p:to>
                                        <p:strVal val="hidden"/>
                                      </p:to>
                                    </p:set>
                                  </p:childTnLst>
                                </p:cTn>
                              </p:par>
                              <p:par>
                                <p:cTn id="45" presetID="1" presetClass="entr" presetSubtype="0" fill="hold" grpId="0" nodeType="withEffect">
                                  <p:stCondLst>
                                    <p:cond delay="0"/>
                                  </p:stCondLst>
                                  <p:childTnLst>
                                    <p:set>
                                      <p:cBhvr>
                                        <p:cTn id="46" dur="1" fill="hold">
                                          <p:stCondLst>
                                            <p:cond delay="0"/>
                                          </p:stCondLst>
                                        </p:cTn>
                                        <p:tgtEl>
                                          <p:spTgt spid="72"/>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4"/>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5"/>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1" grpId="0"/>
      <p:bldP spid="43" grpId="0"/>
      <p:bldP spid="44" grpId="0"/>
      <p:bldP spid="45" grpId="0"/>
      <p:bldP spid="66" grpId="0" animBg="1"/>
      <p:bldP spid="67" grpId="0" animBg="1"/>
      <p:bldP spid="71" grpId="0"/>
      <p:bldP spid="72" grpId="0"/>
      <p:bldP spid="73" grpId="0"/>
      <p:bldP spid="74" grpId="0"/>
      <p:bldP spid="49" grpId="0"/>
      <p:bldP spid="49" grpId="1"/>
      <p:bldP spid="50" grpId="0"/>
      <p:bldP spid="50" grpId="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BW Maximization Policies</a:t>
            </a:r>
            <a:endParaRPr lang="en-US" dirty="0"/>
          </a:p>
        </p:txBody>
      </p:sp>
      <p:sp>
        <p:nvSpPr>
          <p:cNvPr id="3" name="Content Placeholder 2"/>
          <p:cNvSpPr>
            <a:spLocks noGrp="1"/>
          </p:cNvSpPr>
          <p:nvPr>
            <p:ph idx="1"/>
          </p:nvPr>
        </p:nvSpPr>
        <p:spPr>
          <a:xfrm>
            <a:off x="838200" y="1325563"/>
            <a:ext cx="10515600" cy="4851400"/>
          </a:xfrm>
        </p:spPr>
        <p:txBody>
          <a:bodyPr/>
          <a:lstStyle/>
          <a:p>
            <a:pPr marL="514350" indent="-514350">
              <a:buFont typeface="+mj-lt"/>
              <a:buAutoNum type="arabicPeriod"/>
            </a:pPr>
            <a:r>
              <a:rPr lang="en-US" dirty="0" smtClean="0">
                <a:solidFill>
                  <a:schemeClr val="tx1"/>
                </a:solidFill>
              </a:rPr>
              <a:t>BW-AWARE Placement</a:t>
            </a:r>
          </a:p>
          <a:p>
            <a:pPr lvl="1"/>
            <a:r>
              <a:rPr lang="en-US" dirty="0" smtClean="0"/>
              <a:t>Place pages in the ratio of memory bandwidths</a:t>
            </a:r>
          </a:p>
          <a:p>
            <a:pPr lvl="1"/>
            <a:r>
              <a:rPr lang="en-US" dirty="0" smtClean="0">
                <a:solidFill>
                  <a:schemeClr val="tx1"/>
                </a:solidFill>
              </a:rPr>
              <a:t>Application agnostic policy</a:t>
            </a:r>
          </a:p>
          <a:p>
            <a:pPr lvl="1"/>
            <a:endParaRPr lang="en-US" dirty="0"/>
          </a:p>
          <a:p>
            <a:pPr marL="457200" lvl="1" indent="0">
              <a:buNone/>
            </a:pPr>
            <a:endParaRPr lang="en-US" dirty="0" smtClean="0">
              <a:solidFill>
                <a:schemeClr val="tx1"/>
              </a:solidFill>
            </a:endParaRPr>
          </a:p>
          <a:p>
            <a:pPr marL="514350" indent="-514350">
              <a:buFont typeface="+mj-lt"/>
              <a:buAutoNum type="arabicPeriod"/>
            </a:pPr>
            <a:r>
              <a:rPr lang="en-US" dirty="0" smtClean="0"/>
              <a:t>Dynamic Page Migration</a:t>
            </a:r>
            <a:endParaRPr lang="en-US" dirty="0"/>
          </a:p>
          <a:p>
            <a:pPr lvl="1"/>
            <a:r>
              <a:rPr lang="en-US" dirty="0" smtClean="0">
                <a:solidFill>
                  <a:schemeClr val="tx1"/>
                </a:solidFill>
              </a:rPr>
              <a:t>Aggressively migrate pages upon First-Touch to GDDR memory</a:t>
            </a:r>
          </a:p>
          <a:p>
            <a:pPr lvl="1"/>
            <a:r>
              <a:rPr lang="en-US" dirty="0" smtClean="0">
                <a:solidFill>
                  <a:schemeClr val="tx1"/>
                </a:solidFill>
              </a:rPr>
              <a:t>Pre-fetch neighbors of touched pages to reduce TLB </a:t>
            </a:r>
            <a:r>
              <a:rPr lang="en-US" dirty="0" err="1" smtClean="0">
                <a:solidFill>
                  <a:schemeClr val="tx1"/>
                </a:solidFill>
              </a:rPr>
              <a:t>shootdowns</a:t>
            </a:r>
            <a:endParaRPr lang="en-US" dirty="0" smtClean="0">
              <a:solidFill>
                <a:schemeClr val="tx1"/>
              </a:solidFill>
            </a:endParaRPr>
          </a:p>
          <a:p>
            <a:pPr lvl="1"/>
            <a:r>
              <a:rPr lang="en-US" dirty="0" smtClean="0">
                <a:solidFill>
                  <a:schemeClr val="tx1"/>
                </a:solidFill>
              </a:rPr>
              <a:t>Throttle page migrations when nearing peak BW</a:t>
            </a:r>
            <a:endParaRPr lang="en-US" dirty="0">
              <a:solidFill>
                <a:schemeClr val="tx1"/>
              </a:solidFill>
            </a:endParaRPr>
          </a:p>
        </p:txBody>
      </p:sp>
      <p:sp>
        <p:nvSpPr>
          <p:cNvPr id="4" name="Slide Number Placeholder 3"/>
          <p:cNvSpPr>
            <a:spLocks noGrp="1"/>
          </p:cNvSpPr>
          <p:nvPr>
            <p:ph type="sldNum" sz="quarter" idx="12"/>
          </p:nvPr>
        </p:nvSpPr>
        <p:spPr/>
        <p:txBody>
          <a:bodyPr/>
          <a:lstStyle/>
          <a:p>
            <a:fld id="{24EAD923-3004-4A31-84C7-9B440B785588}" type="slidenum">
              <a:rPr lang="en-US" smtClean="0"/>
              <a:pPr/>
              <a:t>62</a:t>
            </a:fld>
            <a:endParaRPr lang="en-US" dirty="0"/>
          </a:p>
        </p:txBody>
      </p:sp>
    </p:spTree>
    <p:extLst>
      <p:ext uri="{BB962C8B-B14F-4D97-AF65-F5344CB8AC3E}">
        <p14:creationId xmlns:p14="http://schemas.microsoft.com/office/powerpoint/2010/main" val="150217374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GPU </a:t>
            </a:r>
            <a:r>
              <a:rPr lang="en-US" dirty="0" smtClean="0"/>
              <a:t>Workloads:</a:t>
            </a:r>
            <a:br>
              <a:rPr lang="en-US" dirty="0" smtClean="0"/>
            </a:br>
            <a:r>
              <a:rPr lang="en-US" dirty="0" smtClean="0"/>
              <a:t>Memory Latency Tolerant</a:t>
            </a:r>
            <a:endParaRPr lang="en-US" dirty="0"/>
          </a:p>
        </p:txBody>
      </p:sp>
      <p:sp>
        <p:nvSpPr>
          <p:cNvPr id="9" name="TextBox 8"/>
          <p:cNvSpPr txBox="1"/>
          <p:nvPr/>
        </p:nvSpPr>
        <p:spPr>
          <a:xfrm>
            <a:off x="0" y="5870096"/>
            <a:ext cx="12192000" cy="553998"/>
          </a:xfrm>
          <a:prstGeom prst="rect">
            <a:avLst/>
          </a:prstGeom>
          <a:noFill/>
        </p:spPr>
        <p:txBody>
          <a:bodyPr wrap="square" rtlCol="0">
            <a:spAutoFit/>
          </a:bodyPr>
          <a:lstStyle/>
          <a:p>
            <a:pPr algn="ctr"/>
            <a:r>
              <a:rPr lang="en-US" sz="3000" dirty="0">
                <a:solidFill>
                  <a:srgbClr val="FF0000"/>
                </a:solidFill>
                <a:latin typeface="Helvetica" charset="0"/>
                <a:ea typeface="Helvetica" charset="0"/>
                <a:cs typeface="Helvetica" charset="0"/>
              </a:rPr>
              <a:t>Applications are more sensitive to memory bandwidth than latency </a:t>
            </a:r>
          </a:p>
        </p:txBody>
      </p:sp>
      <p:graphicFrame>
        <p:nvGraphicFramePr>
          <p:cNvPr id="12" name="Chart 11"/>
          <p:cNvGraphicFramePr>
            <a:graphicFrameLocks/>
          </p:cNvGraphicFramePr>
          <p:nvPr>
            <p:extLst/>
          </p:nvPr>
        </p:nvGraphicFramePr>
        <p:xfrm>
          <a:off x="1776035" y="1807539"/>
          <a:ext cx="8639929" cy="3831964"/>
        </p:xfrm>
        <a:graphic>
          <a:graphicData uri="http://schemas.openxmlformats.org/drawingml/2006/chart">
            <c:chart xmlns:c="http://schemas.openxmlformats.org/drawingml/2006/chart" xmlns:r="http://schemas.openxmlformats.org/officeDocument/2006/relationships" r:id="rId3"/>
          </a:graphicData>
        </a:graphic>
      </p:graphicFrame>
      <p:sp>
        <p:nvSpPr>
          <p:cNvPr id="3" name="Slide Number Placeholder 2"/>
          <p:cNvSpPr>
            <a:spLocks noGrp="1"/>
          </p:cNvSpPr>
          <p:nvPr>
            <p:ph type="sldNum" sz="quarter" idx="12"/>
          </p:nvPr>
        </p:nvSpPr>
        <p:spPr/>
        <p:txBody>
          <a:bodyPr/>
          <a:lstStyle/>
          <a:p>
            <a:fld id="{24EAD923-3004-4A31-84C7-9B440B785588}" type="slidenum">
              <a:rPr lang="en-US" smtClean="0"/>
              <a:pPr/>
              <a:t>63</a:t>
            </a:fld>
            <a:endParaRPr lang="en-US" dirty="0"/>
          </a:p>
        </p:txBody>
      </p:sp>
    </p:spTree>
    <p:extLst>
      <p:ext uri="{BB962C8B-B14F-4D97-AF65-F5344CB8AC3E}">
        <p14:creationId xmlns:p14="http://schemas.microsoft.com/office/powerpoint/2010/main" val="21059469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TextBox 82"/>
          <p:cNvSpPr txBox="1"/>
          <p:nvPr/>
        </p:nvSpPr>
        <p:spPr>
          <a:xfrm>
            <a:off x="6601734" y="4641199"/>
            <a:ext cx="4788404" cy="400110"/>
          </a:xfrm>
          <a:prstGeom prst="rect">
            <a:avLst/>
          </a:prstGeom>
          <a:noFill/>
        </p:spPr>
        <p:txBody>
          <a:bodyPr wrap="square" rtlCol="0">
            <a:spAutoFit/>
          </a:bodyPr>
          <a:lstStyle/>
          <a:p>
            <a:pPr algn="ctr"/>
            <a:r>
              <a:rPr lang="en-US" sz="2000" b="1" dirty="0" smtClean="0">
                <a:solidFill>
                  <a:srgbClr val="000000"/>
                </a:solidFill>
              </a:rPr>
              <a:t>% of Pages in GPU Memory</a:t>
            </a:r>
            <a:endParaRPr lang="en-US" sz="2000" b="1" dirty="0">
              <a:solidFill>
                <a:srgbClr val="000000"/>
              </a:solidFill>
            </a:endParaRPr>
          </a:p>
        </p:txBody>
      </p:sp>
      <p:grpSp>
        <p:nvGrpSpPr>
          <p:cNvPr id="229" name="Group 228"/>
          <p:cNvGrpSpPr/>
          <p:nvPr/>
        </p:nvGrpSpPr>
        <p:grpSpPr>
          <a:xfrm>
            <a:off x="3238324" y="4325991"/>
            <a:ext cx="1576904" cy="700572"/>
            <a:chOff x="2924987" y="3242581"/>
            <a:chExt cx="1419214" cy="630515"/>
          </a:xfrm>
        </p:grpSpPr>
        <p:sp>
          <p:nvSpPr>
            <p:cNvPr id="230" name="Rounded Rectangle 229"/>
            <p:cNvSpPr/>
            <p:nvPr/>
          </p:nvSpPr>
          <p:spPr>
            <a:xfrm>
              <a:off x="2998012" y="33060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2000" dirty="0"/>
            </a:p>
          </p:txBody>
        </p:sp>
        <p:sp>
          <p:nvSpPr>
            <p:cNvPr id="231" name="Rounded Rectangle 230"/>
            <p:cNvSpPr/>
            <p:nvPr/>
          </p:nvSpPr>
          <p:spPr>
            <a:xfrm>
              <a:off x="2924987" y="32425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000" dirty="0">
                  <a:solidFill>
                    <a:srgbClr val="000000"/>
                  </a:solidFill>
                </a:rPr>
                <a:t>DDR4</a:t>
              </a:r>
              <a:endParaRPr lang="en-US" sz="2000" dirty="0"/>
            </a:p>
            <a:p>
              <a:pPr algn="ctr"/>
              <a:endParaRPr lang="en-US" sz="2000" dirty="0">
                <a:solidFill>
                  <a:srgbClr val="000000"/>
                </a:solidFill>
              </a:endParaRPr>
            </a:p>
          </p:txBody>
        </p:sp>
      </p:grpSp>
      <p:sp>
        <p:nvSpPr>
          <p:cNvPr id="44" name="Title 1"/>
          <p:cNvSpPr>
            <a:spLocks noGrp="1"/>
          </p:cNvSpPr>
          <p:nvPr>
            <p:ph type="title"/>
          </p:nvPr>
        </p:nvSpPr>
        <p:spPr/>
        <p:txBody>
          <a:bodyPr>
            <a:normAutofit/>
          </a:bodyPr>
          <a:lstStyle/>
          <a:p>
            <a:r>
              <a:rPr lang="en-US" dirty="0" smtClean="0"/>
              <a:t>GPU Bandwidth Utilization</a:t>
            </a:r>
            <a:endParaRPr lang="en-US" dirty="0"/>
          </a:p>
        </p:txBody>
      </p:sp>
      <p:sp>
        <p:nvSpPr>
          <p:cNvPr id="66" name="Rectangle 65"/>
          <p:cNvSpPr/>
          <p:nvPr/>
        </p:nvSpPr>
        <p:spPr>
          <a:xfrm>
            <a:off x="3309783" y="4662530"/>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5" name="Rectangle 94"/>
          <p:cNvSpPr/>
          <p:nvPr/>
        </p:nvSpPr>
        <p:spPr>
          <a:xfrm>
            <a:off x="3448439" y="466314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6" name="Rectangle 95"/>
          <p:cNvSpPr/>
          <p:nvPr/>
        </p:nvSpPr>
        <p:spPr>
          <a:xfrm>
            <a:off x="3586484" y="466314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7" name="Rectangle 96"/>
          <p:cNvSpPr/>
          <p:nvPr/>
        </p:nvSpPr>
        <p:spPr>
          <a:xfrm>
            <a:off x="3725141" y="466376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8" name="Rectangle 97"/>
          <p:cNvSpPr/>
          <p:nvPr/>
        </p:nvSpPr>
        <p:spPr>
          <a:xfrm>
            <a:off x="3862573" y="466314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9" name="Rectangle 98"/>
          <p:cNvSpPr/>
          <p:nvPr/>
        </p:nvSpPr>
        <p:spPr>
          <a:xfrm>
            <a:off x="4001229" y="467019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0" name="Rectangle 99"/>
          <p:cNvSpPr/>
          <p:nvPr/>
        </p:nvSpPr>
        <p:spPr>
          <a:xfrm>
            <a:off x="4139274" y="466376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1" name="Rectangle 100"/>
          <p:cNvSpPr/>
          <p:nvPr/>
        </p:nvSpPr>
        <p:spPr>
          <a:xfrm>
            <a:off x="4277931" y="466437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2" name="Rectangle 101"/>
          <p:cNvSpPr/>
          <p:nvPr/>
        </p:nvSpPr>
        <p:spPr>
          <a:xfrm>
            <a:off x="4414749" y="466314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3" name="Rectangle 102"/>
          <p:cNvSpPr/>
          <p:nvPr/>
        </p:nvSpPr>
        <p:spPr>
          <a:xfrm>
            <a:off x="4553406" y="466376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3" name="Rectangle 42"/>
          <p:cNvSpPr/>
          <p:nvPr/>
        </p:nvSpPr>
        <p:spPr>
          <a:xfrm>
            <a:off x="3306334" y="4665493"/>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9" name="Rectangle 48"/>
          <p:cNvSpPr/>
          <p:nvPr/>
        </p:nvSpPr>
        <p:spPr>
          <a:xfrm>
            <a:off x="3444991" y="4666109"/>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2" name="Rectangle 61"/>
          <p:cNvSpPr/>
          <p:nvPr/>
        </p:nvSpPr>
        <p:spPr>
          <a:xfrm>
            <a:off x="3583035" y="4666109"/>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0" name="Rectangle 69"/>
          <p:cNvSpPr/>
          <p:nvPr/>
        </p:nvSpPr>
        <p:spPr>
          <a:xfrm>
            <a:off x="3721692" y="4666724"/>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1" name="Rectangle 70"/>
          <p:cNvSpPr/>
          <p:nvPr/>
        </p:nvSpPr>
        <p:spPr>
          <a:xfrm>
            <a:off x="3859124" y="4666109"/>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2" name="Rectangle 71"/>
          <p:cNvSpPr/>
          <p:nvPr/>
        </p:nvSpPr>
        <p:spPr>
          <a:xfrm>
            <a:off x="3988544" y="4662530"/>
            <a:ext cx="123150" cy="241459"/>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3" name="Rectangle 72"/>
          <p:cNvSpPr/>
          <p:nvPr/>
        </p:nvSpPr>
        <p:spPr>
          <a:xfrm>
            <a:off x="4135825" y="4666724"/>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6" name="Rectangle 75"/>
          <p:cNvSpPr/>
          <p:nvPr/>
        </p:nvSpPr>
        <p:spPr>
          <a:xfrm>
            <a:off x="4274482" y="4667340"/>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7" name="Rectangle 76"/>
          <p:cNvSpPr/>
          <p:nvPr/>
        </p:nvSpPr>
        <p:spPr>
          <a:xfrm>
            <a:off x="4411301" y="4666109"/>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8" name="Rectangle 77"/>
          <p:cNvSpPr/>
          <p:nvPr/>
        </p:nvSpPr>
        <p:spPr>
          <a:xfrm>
            <a:off x="4549957" y="4666724"/>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97" name="Rounded Rectangle 196"/>
          <p:cNvSpPr/>
          <p:nvPr/>
        </p:nvSpPr>
        <p:spPr>
          <a:xfrm>
            <a:off x="782865" y="4390498"/>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000" dirty="0"/>
          </a:p>
        </p:txBody>
      </p:sp>
      <p:sp>
        <p:nvSpPr>
          <p:cNvPr id="198" name="Rounded Rectangle 197"/>
          <p:cNvSpPr/>
          <p:nvPr/>
        </p:nvSpPr>
        <p:spPr>
          <a:xfrm>
            <a:off x="701726" y="4319943"/>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000" dirty="0">
                <a:solidFill>
                  <a:srgbClr val="000000"/>
                </a:solidFill>
              </a:rPr>
              <a:t>GDDR5</a:t>
            </a:r>
            <a:endParaRPr lang="en-US" sz="2000" dirty="0"/>
          </a:p>
          <a:p>
            <a:pPr algn="ctr"/>
            <a:endParaRPr lang="en-US" sz="2000" dirty="0">
              <a:solidFill>
                <a:srgbClr val="000000"/>
              </a:solidFill>
            </a:endParaRPr>
          </a:p>
        </p:txBody>
      </p:sp>
      <p:sp>
        <p:nvSpPr>
          <p:cNvPr id="199" name="Rounded Rectangle 198"/>
          <p:cNvSpPr/>
          <p:nvPr/>
        </p:nvSpPr>
        <p:spPr>
          <a:xfrm>
            <a:off x="917471" y="2100745"/>
            <a:ext cx="1069023" cy="959556"/>
          </a:xfrm>
          <a:prstGeom prst="roundRect">
            <a:avLst/>
          </a:prstGeom>
          <a:solidFill>
            <a:schemeClr val="tx2"/>
          </a:solidFill>
          <a:ln>
            <a:solidFill>
              <a:schemeClr val="tx2">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bg1"/>
                </a:solidFill>
              </a:rPr>
              <a:t>GPU</a:t>
            </a:r>
          </a:p>
        </p:txBody>
      </p:sp>
      <p:sp>
        <p:nvSpPr>
          <p:cNvPr id="200" name="Rounded Rectangle 199"/>
          <p:cNvSpPr/>
          <p:nvPr/>
        </p:nvSpPr>
        <p:spPr>
          <a:xfrm>
            <a:off x="3500232" y="2087305"/>
            <a:ext cx="1069023" cy="959556"/>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000000"/>
                </a:solidFill>
              </a:rPr>
              <a:t>CPU</a:t>
            </a:r>
          </a:p>
        </p:txBody>
      </p:sp>
      <p:sp>
        <p:nvSpPr>
          <p:cNvPr id="201" name="TextBox 200"/>
          <p:cNvSpPr txBox="1"/>
          <p:nvPr/>
        </p:nvSpPr>
        <p:spPr>
          <a:xfrm>
            <a:off x="1458598" y="3544807"/>
            <a:ext cx="1335544" cy="365934"/>
          </a:xfrm>
          <a:prstGeom prst="rect">
            <a:avLst/>
          </a:prstGeom>
          <a:noFill/>
        </p:spPr>
        <p:txBody>
          <a:bodyPr wrap="square" rtlCol="0">
            <a:spAutoFit/>
          </a:bodyPr>
          <a:lstStyle/>
          <a:p>
            <a:r>
              <a:rPr lang="en-US" sz="1778" dirty="0"/>
              <a:t>200 GB/s</a:t>
            </a:r>
          </a:p>
        </p:txBody>
      </p:sp>
      <p:grpSp>
        <p:nvGrpSpPr>
          <p:cNvPr id="202" name="Group 201"/>
          <p:cNvGrpSpPr/>
          <p:nvPr/>
        </p:nvGrpSpPr>
        <p:grpSpPr>
          <a:xfrm>
            <a:off x="1983073" y="2063289"/>
            <a:ext cx="1524559" cy="857726"/>
            <a:chOff x="1522390" y="1615529"/>
            <a:chExt cx="1372103" cy="771953"/>
          </a:xfrm>
        </p:grpSpPr>
        <p:cxnSp>
          <p:nvCxnSpPr>
            <p:cNvPr id="203" name="Straight Arrow Connector 202"/>
            <p:cNvCxnSpPr/>
            <p:nvPr/>
          </p:nvCxnSpPr>
          <p:spPr>
            <a:xfrm>
              <a:off x="1522390" y="2054296"/>
              <a:ext cx="1362364" cy="3846"/>
            </a:xfrm>
            <a:prstGeom prst="straightConnector1">
              <a:avLst/>
            </a:prstGeom>
            <a:ln w="38100" cmpd="sng">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204" name="TextBox 203"/>
            <p:cNvSpPr txBox="1"/>
            <p:nvPr/>
          </p:nvSpPr>
          <p:spPr>
            <a:xfrm>
              <a:off x="1523210" y="2058142"/>
              <a:ext cx="1371283" cy="329340"/>
            </a:xfrm>
            <a:prstGeom prst="rect">
              <a:avLst/>
            </a:prstGeom>
            <a:noFill/>
          </p:spPr>
          <p:txBody>
            <a:bodyPr wrap="square" rtlCol="0">
              <a:spAutoFit/>
            </a:bodyPr>
            <a:lstStyle/>
            <a:p>
              <a:pPr algn="ctr"/>
              <a:r>
                <a:rPr lang="en-US" sz="1778" b="1" dirty="0">
                  <a:solidFill>
                    <a:srgbClr val="76B900"/>
                  </a:solidFill>
                </a:rPr>
                <a:t>80 GB/s</a:t>
              </a:r>
            </a:p>
          </p:txBody>
        </p:sp>
        <p:sp>
          <p:nvSpPr>
            <p:cNvPr id="205" name="TextBox 204"/>
            <p:cNvSpPr txBox="1"/>
            <p:nvPr/>
          </p:nvSpPr>
          <p:spPr>
            <a:xfrm>
              <a:off x="1600838" y="1615529"/>
              <a:ext cx="1237675" cy="329340"/>
            </a:xfrm>
            <a:prstGeom prst="rect">
              <a:avLst/>
            </a:prstGeom>
            <a:noFill/>
          </p:spPr>
          <p:txBody>
            <a:bodyPr wrap="square" rtlCol="0">
              <a:spAutoFit/>
            </a:bodyPr>
            <a:lstStyle/>
            <a:p>
              <a:pPr algn="ctr"/>
              <a:r>
                <a:rPr lang="en-US" sz="1778" b="1" dirty="0" err="1">
                  <a:solidFill>
                    <a:srgbClr val="76B900"/>
                  </a:solidFill>
                </a:rPr>
                <a:t>NVLink</a:t>
              </a:r>
              <a:endParaRPr lang="en-US" sz="1778" b="1" dirty="0">
                <a:solidFill>
                  <a:srgbClr val="76B900"/>
                </a:solidFill>
              </a:endParaRPr>
            </a:p>
          </p:txBody>
        </p:sp>
      </p:grpSp>
      <p:cxnSp>
        <p:nvCxnSpPr>
          <p:cNvPr id="207" name="Straight Arrow Connector 206"/>
          <p:cNvCxnSpPr>
            <a:stCxn id="199" idx="2"/>
            <a:endCxn id="198" idx="0"/>
          </p:cNvCxnSpPr>
          <p:nvPr/>
        </p:nvCxnSpPr>
        <p:spPr>
          <a:xfrm flipH="1">
            <a:off x="1449609" y="3060302"/>
            <a:ext cx="2373" cy="1259641"/>
          </a:xfrm>
          <a:prstGeom prst="straightConnector1">
            <a:avLst/>
          </a:prstGeom>
          <a:ln w="38100" cmpd="sng">
            <a:solidFill>
              <a:schemeClr val="tx1"/>
            </a:solidFill>
            <a:headEnd type="arrow"/>
            <a:tailEnd type="arrow"/>
          </a:ln>
        </p:spPr>
        <p:style>
          <a:lnRef idx="2">
            <a:schemeClr val="dk1"/>
          </a:lnRef>
          <a:fillRef idx="0">
            <a:schemeClr val="dk1"/>
          </a:fillRef>
          <a:effectRef idx="1">
            <a:schemeClr val="dk1"/>
          </a:effectRef>
          <a:fontRef idx="minor">
            <a:schemeClr val="tx1"/>
          </a:fontRef>
        </p:style>
      </p:cxnSp>
      <p:sp>
        <p:nvSpPr>
          <p:cNvPr id="227" name="TextBox 226"/>
          <p:cNvSpPr txBox="1"/>
          <p:nvPr/>
        </p:nvSpPr>
        <p:spPr>
          <a:xfrm>
            <a:off x="3052053" y="3542377"/>
            <a:ext cx="994714" cy="365934"/>
          </a:xfrm>
          <a:prstGeom prst="rect">
            <a:avLst/>
          </a:prstGeom>
          <a:noFill/>
        </p:spPr>
        <p:txBody>
          <a:bodyPr wrap="square" rtlCol="0">
            <a:spAutoFit/>
          </a:bodyPr>
          <a:lstStyle/>
          <a:p>
            <a:r>
              <a:rPr lang="en-US" sz="1778" dirty="0"/>
              <a:t>80 GB/s</a:t>
            </a:r>
          </a:p>
        </p:txBody>
      </p:sp>
      <p:cxnSp>
        <p:nvCxnSpPr>
          <p:cNvPr id="228" name="Straight Arrow Connector 227"/>
          <p:cNvCxnSpPr/>
          <p:nvPr/>
        </p:nvCxnSpPr>
        <p:spPr>
          <a:xfrm flipH="1">
            <a:off x="4032854" y="3054685"/>
            <a:ext cx="2373" cy="1259641"/>
          </a:xfrm>
          <a:prstGeom prst="straightConnector1">
            <a:avLst/>
          </a:prstGeom>
          <a:ln w="38100" cmpd="sng">
            <a:solidFill>
              <a:schemeClr val="tx1"/>
            </a:solidFill>
            <a:headEnd type="arrow"/>
            <a:tailEnd type="arrow"/>
          </a:ln>
        </p:spPr>
        <p:style>
          <a:lnRef idx="2">
            <a:schemeClr val="dk1"/>
          </a:lnRef>
          <a:fillRef idx="0">
            <a:schemeClr val="dk1"/>
          </a:fillRef>
          <a:effectRef idx="1">
            <a:schemeClr val="dk1"/>
          </a:effectRef>
          <a:fontRef idx="minor">
            <a:schemeClr val="tx1"/>
          </a:fontRef>
        </p:style>
      </p:cxnSp>
      <p:sp>
        <p:nvSpPr>
          <p:cNvPr id="232" name="Content Placeholder 2"/>
          <p:cNvSpPr txBox="1">
            <a:spLocks/>
          </p:cNvSpPr>
          <p:nvPr/>
        </p:nvSpPr>
        <p:spPr bwMode="auto">
          <a:xfrm>
            <a:off x="568960" y="5740101"/>
            <a:ext cx="11054080" cy="611246"/>
          </a:xfrm>
          <a:prstGeom prst="rect">
            <a:avLst/>
          </a:prstGeom>
          <a:noFill/>
          <a:ln w="9525">
            <a:noFill/>
            <a:miter lim="800000"/>
            <a:headEnd/>
            <a:tailEnd/>
          </a:ln>
        </p:spPr>
        <p:txBody>
          <a:bodyPr vert="horz" wrap="square" lIns="101600" tIns="50800" rIns="101600" bIns="50800" numCol="1" anchor="t" anchorCtr="0" compatLnSpc="1">
            <a:prstTxWarp prst="textNoShape">
              <a:avLst/>
            </a:prstTxWarp>
          </a:bodyPr>
          <a:lstStyle>
            <a:lvl1pPr marL="231775" indent="-231775" algn="l" rtl="0" fontAlgn="base">
              <a:lnSpc>
                <a:spcPct val="90000"/>
              </a:lnSpc>
              <a:spcBef>
                <a:spcPts val="900"/>
              </a:spcBef>
              <a:spcAft>
                <a:spcPts val="900"/>
              </a:spcAft>
              <a:buClr>
                <a:schemeClr val="bg2"/>
              </a:buClr>
              <a:buSzPct val="100000"/>
              <a:buFontTx/>
              <a:buBlip>
                <a:blip r:embed="rId3"/>
              </a:buBlip>
              <a:defRPr sz="2400" b="0">
                <a:solidFill>
                  <a:schemeClr val="bg2"/>
                </a:solidFill>
                <a:latin typeface="Trebuchet MS" pitchFamily="34" charset="0"/>
                <a:ea typeface="+mn-ea"/>
                <a:cs typeface="+mn-cs"/>
              </a:defRPr>
            </a:lvl1pPr>
            <a:lvl2pPr marL="803275" indent="-231775" algn="l" rtl="0" fontAlgn="base">
              <a:lnSpc>
                <a:spcPct val="90000"/>
              </a:lnSpc>
              <a:spcBef>
                <a:spcPts val="900"/>
              </a:spcBef>
              <a:spcAft>
                <a:spcPts val="900"/>
              </a:spcAft>
              <a:buClr>
                <a:schemeClr val="bg2"/>
              </a:buClr>
              <a:buSzPct val="100000"/>
              <a:buFontTx/>
              <a:buBlip>
                <a:blip r:embed="rId3"/>
              </a:buBlip>
              <a:defRPr sz="2000" b="0">
                <a:solidFill>
                  <a:schemeClr val="bg2"/>
                </a:solidFill>
                <a:latin typeface="Trebuchet MS" pitchFamily="34" charset="0"/>
              </a:defRPr>
            </a:lvl2pPr>
            <a:lvl3pPr marL="1255713" indent="-166688" algn="l" rtl="0" fontAlgn="base">
              <a:lnSpc>
                <a:spcPct val="90000"/>
              </a:lnSpc>
              <a:spcBef>
                <a:spcPts val="900"/>
              </a:spcBef>
              <a:spcAft>
                <a:spcPts val="900"/>
              </a:spcAft>
              <a:buClr>
                <a:schemeClr val="bg2"/>
              </a:buClr>
              <a:buSzPct val="100000"/>
              <a:buFontTx/>
              <a:buBlip>
                <a:blip r:embed="rId3"/>
              </a:buBlip>
              <a:defRPr sz="1800" b="0">
                <a:solidFill>
                  <a:schemeClr val="bg2"/>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a:buNone/>
            </a:pPr>
            <a:r>
              <a:rPr lang="en-US" sz="3200" dirty="0">
                <a:solidFill>
                  <a:srgbClr val="FF0000"/>
                </a:solidFill>
                <a:latin typeface="Helvetica" charset="0"/>
                <a:ea typeface="Helvetica" charset="0"/>
                <a:cs typeface="Helvetica" charset="0"/>
              </a:rPr>
              <a:t>Coherence-based </a:t>
            </a:r>
            <a:r>
              <a:rPr lang="en-US" sz="3200" dirty="0" smtClean="0">
                <a:solidFill>
                  <a:srgbClr val="FF0000"/>
                </a:solidFill>
                <a:latin typeface="Helvetica" charset="0"/>
                <a:ea typeface="Helvetica" charset="0"/>
                <a:cs typeface="Helvetica" charset="0"/>
              </a:rPr>
              <a:t>accesses, wastes </a:t>
            </a:r>
            <a:r>
              <a:rPr lang="en-US" sz="3200" dirty="0">
                <a:solidFill>
                  <a:srgbClr val="FF0000"/>
                </a:solidFill>
                <a:latin typeface="Helvetica" charset="0"/>
                <a:ea typeface="Helvetica" charset="0"/>
                <a:cs typeface="Helvetica" charset="0"/>
              </a:rPr>
              <a:t>GPU memory BW</a:t>
            </a:r>
          </a:p>
        </p:txBody>
      </p:sp>
      <p:cxnSp>
        <p:nvCxnSpPr>
          <p:cNvPr id="56" name="Straight Arrow Connector 55"/>
          <p:cNvCxnSpPr/>
          <p:nvPr/>
        </p:nvCxnSpPr>
        <p:spPr>
          <a:xfrm flipV="1">
            <a:off x="6771227" y="1584717"/>
            <a:ext cx="1746" cy="3079308"/>
          </a:xfrm>
          <a:prstGeom prst="straightConnector1">
            <a:avLst/>
          </a:prstGeom>
          <a:ln w="25400">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7" name="Straight Arrow Connector 56"/>
          <p:cNvCxnSpPr/>
          <p:nvPr/>
        </p:nvCxnSpPr>
        <p:spPr>
          <a:xfrm>
            <a:off x="6761308" y="4663819"/>
            <a:ext cx="4505936" cy="3511"/>
          </a:xfrm>
          <a:prstGeom prst="straightConnector1">
            <a:avLst/>
          </a:prstGeom>
          <a:ln w="22225">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p:nvPr/>
        </p:nvCxnSpPr>
        <p:spPr>
          <a:xfrm flipV="1">
            <a:off x="6773792" y="3859053"/>
            <a:ext cx="4395529" cy="18169"/>
          </a:xfrm>
          <a:prstGeom prst="straightConnector1">
            <a:avLst/>
          </a:prstGeom>
          <a:ln w="22225">
            <a:solidFill>
              <a:schemeClr val="accent5"/>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59" name="Straight Arrow Connector 58"/>
          <p:cNvCxnSpPr/>
          <p:nvPr/>
        </p:nvCxnSpPr>
        <p:spPr>
          <a:xfrm flipV="1">
            <a:off x="6785454" y="2692727"/>
            <a:ext cx="4407190" cy="12908"/>
          </a:xfrm>
          <a:prstGeom prst="straightConnector1">
            <a:avLst/>
          </a:prstGeom>
          <a:ln w="22225">
            <a:solidFill>
              <a:schemeClr val="accent6"/>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a:off x="6772853" y="1847893"/>
            <a:ext cx="4411511" cy="13822"/>
          </a:xfrm>
          <a:prstGeom prst="straightConnector1">
            <a:avLst/>
          </a:prstGeom>
          <a:ln w="22225">
            <a:solidFill>
              <a:schemeClr val="tx2">
                <a:lumMod val="75000"/>
              </a:schemeClr>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65" name="TextBox 64"/>
          <p:cNvSpPr txBox="1"/>
          <p:nvPr/>
        </p:nvSpPr>
        <p:spPr>
          <a:xfrm>
            <a:off x="6339777" y="3689137"/>
            <a:ext cx="503982" cy="365934"/>
          </a:xfrm>
          <a:prstGeom prst="rect">
            <a:avLst/>
          </a:prstGeom>
          <a:noFill/>
        </p:spPr>
        <p:txBody>
          <a:bodyPr wrap="square" rtlCol="0">
            <a:spAutoFit/>
          </a:bodyPr>
          <a:lstStyle/>
          <a:p>
            <a:pPr algn="ctr"/>
            <a:r>
              <a:rPr lang="en-US" sz="1778" dirty="0">
                <a:solidFill>
                  <a:srgbClr val="000000"/>
                </a:solidFill>
              </a:rPr>
              <a:t>80</a:t>
            </a:r>
          </a:p>
        </p:txBody>
      </p:sp>
      <p:sp>
        <p:nvSpPr>
          <p:cNvPr id="69" name="TextBox 68"/>
          <p:cNvSpPr txBox="1"/>
          <p:nvPr/>
        </p:nvSpPr>
        <p:spPr>
          <a:xfrm>
            <a:off x="6251579" y="2517549"/>
            <a:ext cx="592180" cy="365934"/>
          </a:xfrm>
          <a:prstGeom prst="rect">
            <a:avLst/>
          </a:prstGeom>
          <a:noFill/>
        </p:spPr>
        <p:txBody>
          <a:bodyPr wrap="square" rtlCol="0">
            <a:spAutoFit/>
          </a:bodyPr>
          <a:lstStyle/>
          <a:p>
            <a:pPr algn="ctr"/>
            <a:r>
              <a:rPr lang="en-US" sz="1778" dirty="0">
                <a:solidFill>
                  <a:srgbClr val="000000"/>
                </a:solidFill>
              </a:rPr>
              <a:t>200</a:t>
            </a:r>
          </a:p>
        </p:txBody>
      </p:sp>
      <p:sp>
        <p:nvSpPr>
          <p:cNvPr id="79" name="TextBox 78"/>
          <p:cNvSpPr txBox="1"/>
          <p:nvPr/>
        </p:nvSpPr>
        <p:spPr>
          <a:xfrm>
            <a:off x="6238979" y="1659808"/>
            <a:ext cx="592180" cy="365934"/>
          </a:xfrm>
          <a:prstGeom prst="rect">
            <a:avLst/>
          </a:prstGeom>
          <a:noFill/>
        </p:spPr>
        <p:txBody>
          <a:bodyPr wrap="square" rtlCol="0">
            <a:spAutoFit/>
          </a:bodyPr>
          <a:lstStyle/>
          <a:p>
            <a:pPr algn="ctr"/>
            <a:r>
              <a:rPr lang="en-US" sz="1778" dirty="0">
                <a:solidFill>
                  <a:srgbClr val="000000"/>
                </a:solidFill>
              </a:rPr>
              <a:t>280</a:t>
            </a:r>
          </a:p>
        </p:txBody>
      </p:sp>
      <p:sp>
        <p:nvSpPr>
          <p:cNvPr id="81" name="TextBox 80"/>
          <p:cNvSpPr txBox="1"/>
          <p:nvPr/>
        </p:nvSpPr>
        <p:spPr>
          <a:xfrm>
            <a:off x="7534447" y="2627387"/>
            <a:ext cx="2891262" cy="400110"/>
          </a:xfrm>
          <a:prstGeom prst="rect">
            <a:avLst/>
          </a:prstGeom>
          <a:noFill/>
        </p:spPr>
        <p:txBody>
          <a:bodyPr wrap="square" rtlCol="0">
            <a:spAutoFit/>
          </a:bodyPr>
          <a:lstStyle/>
          <a:p>
            <a:pPr algn="r"/>
            <a:r>
              <a:rPr lang="en-US" sz="2000" dirty="0">
                <a:solidFill>
                  <a:srgbClr val="598B00"/>
                </a:solidFill>
              </a:rPr>
              <a:t>GPU Memory BW</a:t>
            </a:r>
          </a:p>
        </p:txBody>
      </p:sp>
      <p:sp>
        <p:nvSpPr>
          <p:cNvPr id="82" name="TextBox 81"/>
          <p:cNvSpPr txBox="1"/>
          <p:nvPr/>
        </p:nvSpPr>
        <p:spPr>
          <a:xfrm>
            <a:off x="7531775" y="1492962"/>
            <a:ext cx="3803557" cy="400110"/>
          </a:xfrm>
          <a:prstGeom prst="rect">
            <a:avLst/>
          </a:prstGeom>
          <a:noFill/>
        </p:spPr>
        <p:txBody>
          <a:bodyPr wrap="square" rtlCol="0">
            <a:spAutoFit/>
          </a:bodyPr>
          <a:lstStyle/>
          <a:p>
            <a:pPr algn="r"/>
            <a:r>
              <a:rPr lang="en-US" sz="2000" dirty="0">
                <a:solidFill>
                  <a:schemeClr val="tx2">
                    <a:lumMod val="75000"/>
                  </a:schemeClr>
                </a:solidFill>
              </a:rPr>
              <a:t>Total System Memory BW</a:t>
            </a:r>
          </a:p>
        </p:txBody>
      </p:sp>
      <p:sp>
        <p:nvSpPr>
          <p:cNvPr id="84" name="TextBox 83"/>
          <p:cNvSpPr txBox="1"/>
          <p:nvPr/>
        </p:nvSpPr>
        <p:spPr>
          <a:xfrm rot="16200000">
            <a:off x="4640693" y="2902935"/>
            <a:ext cx="3074302" cy="400110"/>
          </a:xfrm>
          <a:prstGeom prst="rect">
            <a:avLst/>
          </a:prstGeom>
          <a:noFill/>
        </p:spPr>
        <p:txBody>
          <a:bodyPr wrap="square" rtlCol="0">
            <a:spAutoFit/>
          </a:bodyPr>
          <a:lstStyle/>
          <a:p>
            <a:pPr algn="ctr"/>
            <a:r>
              <a:rPr lang="en-US" sz="2000" b="1" dirty="0">
                <a:solidFill>
                  <a:srgbClr val="000000"/>
                </a:solidFill>
              </a:rPr>
              <a:t>Total Bandwidth (GB/s)</a:t>
            </a:r>
          </a:p>
        </p:txBody>
      </p:sp>
      <p:sp>
        <p:nvSpPr>
          <p:cNvPr id="85" name="TextBox 84"/>
          <p:cNvSpPr txBox="1"/>
          <p:nvPr/>
        </p:nvSpPr>
        <p:spPr>
          <a:xfrm>
            <a:off x="6446207" y="4548131"/>
            <a:ext cx="503982" cy="365934"/>
          </a:xfrm>
          <a:prstGeom prst="rect">
            <a:avLst/>
          </a:prstGeom>
          <a:noFill/>
        </p:spPr>
        <p:txBody>
          <a:bodyPr wrap="square" rtlCol="0">
            <a:spAutoFit/>
          </a:bodyPr>
          <a:lstStyle/>
          <a:p>
            <a:pPr algn="ctr"/>
            <a:r>
              <a:rPr lang="en-US" sz="1778" dirty="0">
                <a:solidFill>
                  <a:srgbClr val="000000"/>
                </a:solidFill>
              </a:rPr>
              <a:t>0</a:t>
            </a:r>
          </a:p>
        </p:txBody>
      </p:sp>
      <p:sp>
        <p:nvSpPr>
          <p:cNvPr id="86" name="TextBox 85"/>
          <p:cNvSpPr txBox="1"/>
          <p:nvPr/>
        </p:nvSpPr>
        <p:spPr>
          <a:xfrm>
            <a:off x="11064368" y="4612991"/>
            <a:ext cx="699684" cy="365934"/>
          </a:xfrm>
          <a:prstGeom prst="rect">
            <a:avLst/>
          </a:prstGeom>
          <a:noFill/>
        </p:spPr>
        <p:txBody>
          <a:bodyPr wrap="square" rtlCol="0">
            <a:spAutoFit/>
          </a:bodyPr>
          <a:lstStyle/>
          <a:p>
            <a:pPr algn="ctr"/>
            <a:r>
              <a:rPr lang="en-US" sz="1778" dirty="0">
                <a:solidFill>
                  <a:srgbClr val="000000"/>
                </a:solidFill>
              </a:rPr>
              <a:t>100</a:t>
            </a:r>
          </a:p>
        </p:txBody>
      </p:sp>
      <p:sp>
        <p:nvSpPr>
          <p:cNvPr id="2" name="Oval 1"/>
          <p:cNvSpPr/>
          <p:nvPr/>
        </p:nvSpPr>
        <p:spPr>
          <a:xfrm>
            <a:off x="6754495" y="3739794"/>
            <a:ext cx="274017" cy="26027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4" name="TextBox 63"/>
          <p:cNvSpPr txBox="1"/>
          <p:nvPr/>
        </p:nvSpPr>
        <p:spPr>
          <a:xfrm>
            <a:off x="8111945" y="3805595"/>
            <a:ext cx="3074302" cy="400110"/>
          </a:xfrm>
          <a:prstGeom prst="rect">
            <a:avLst/>
          </a:prstGeom>
          <a:noFill/>
        </p:spPr>
        <p:txBody>
          <a:bodyPr wrap="square" rtlCol="0">
            <a:spAutoFit/>
          </a:bodyPr>
          <a:lstStyle/>
          <a:p>
            <a:pPr algn="r"/>
            <a:r>
              <a:rPr lang="en-US" sz="2000" dirty="0">
                <a:solidFill>
                  <a:srgbClr val="558ED5"/>
                </a:solidFill>
              </a:rPr>
              <a:t>Additional BW from CC</a:t>
            </a:r>
          </a:p>
        </p:txBody>
      </p:sp>
      <p:sp>
        <p:nvSpPr>
          <p:cNvPr id="3" name="Slide Number Placeholder 2"/>
          <p:cNvSpPr>
            <a:spLocks noGrp="1"/>
          </p:cNvSpPr>
          <p:nvPr>
            <p:ph type="sldNum" sz="quarter" idx="12"/>
          </p:nvPr>
        </p:nvSpPr>
        <p:spPr/>
        <p:txBody>
          <a:bodyPr/>
          <a:lstStyle/>
          <a:p>
            <a:fld id="{24EAD923-3004-4A31-84C7-9B440B785588}" type="slidenum">
              <a:rPr lang="en-US" smtClean="0"/>
              <a:pPr/>
              <a:t>64</a:t>
            </a:fld>
            <a:endParaRPr lang="en-US" dirty="0"/>
          </a:p>
        </p:txBody>
      </p:sp>
    </p:spTree>
    <p:extLst>
      <p:ext uri="{BB962C8B-B14F-4D97-AF65-F5344CB8AC3E}">
        <p14:creationId xmlns:p14="http://schemas.microsoft.com/office/powerpoint/2010/main" val="18094304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7" presetClass="path" presetSubtype="0" accel="50000" decel="50000" fill="hold" grpId="0" nodeType="clickEffect">
                                  <p:stCondLst>
                                    <p:cond delay="0"/>
                                  </p:stCondLst>
                                  <p:childTnLst>
                                    <p:animMotion origin="layout" path="M 2.89889E-6 4.78004E-6 L 2.89889E-6 -0.1451 C 2.89889E-6 -0.21019 -0.03183 -0.2902 -0.05758 -0.2902 L -0.11515 -0.2902 " pathEditMode="relative" rAng="0" ptsTypes="FfFF">
                                      <p:cBhvr>
                                        <p:cTn id="6" dur="500" fill="hold"/>
                                        <p:tgtEl>
                                          <p:spTgt spid="66"/>
                                        </p:tgtEl>
                                        <p:attrNameLst>
                                          <p:attrName>ppt_x</p:attrName>
                                          <p:attrName>ppt_y</p:attrName>
                                        </p:attrNameLst>
                                      </p:cBhvr>
                                      <p:rCtr x="-5757" y="-14510"/>
                                    </p:animMotion>
                                  </p:childTnLst>
                                </p:cTn>
                              </p:par>
                            </p:childTnLst>
                          </p:cTn>
                        </p:par>
                        <p:par>
                          <p:cTn id="7" fill="hold">
                            <p:stCondLst>
                              <p:cond delay="500"/>
                            </p:stCondLst>
                            <p:childTnLst>
                              <p:par>
                                <p:cTn id="8" presetID="1" presetClass="exit" presetSubtype="0" fill="hold" grpId="1" nodeType="afterEffect">
                                  <p:stCondLst>
                                    <p:cond delay="0"/>
                                  </p:stCondLst>
                                  <p:childTnLst>
                                    <p:set>
                                      <p:cBhvr>
                                        <p:cTn id="9" dur="1" fill="hold">
                                          <p:stCondLst>
                                            <p:cond delay="0"/>
                                          </p:stCondLst>
                                        </p:cTn>
                                        <p:tgtEl>
                                          <p:spTgt spid="66"/>
                                        </p:tgtEl>
                                        <p:attrNameLst>
                                          <p:attrName>style.visibility</p:attrName>
                                        </p:attrNameLst>
                                      </p:cBhvr>
                                      <p:to>
                                        <p:strVal val="hidden"/>
                                      </p:to>
                                    </p:set>
                                  </p:childTnLst>
                                </p:cTn>
                              </p:par>
                            </p:childTnLst>
                          </p:cTn>
                        </p:par>
                        <p:par>
                          <p:cTn id="10" fill="hold">
                            <p:stCondLst>
                              <p:cond delay="500"/>
                            </p:stCondLst>
                            <p:childTnLst>
                              <p:par>
                                <p:cTn id="11" presetID="57" presetClass="path" presetSubtype="0" accel="50000" decel="50000" fill="hold" grpId="0" nodeType="afterEffect">
                                  <p:stCondLst>
                                    <p:cond delay="0"/>
                                  </p:stCondLst>
                                  <p:childTnLst>
                                    <p:animMotion origin="layout" path="M -1.90945E-7 -2.48778E-6 L -1.90945E-7 -0.14587 C -1.90945E-7 -0.21147 -0.03501 -0.29174 -0.06321 -0.29174 L -0.12643 -0.29174 " pathEditMode="relative" rAng="0" ptsTypes="FfFF">
                                      <p:cBhvr>
                                        <p:cTn id="12" dur="500" fill="hold"/>
                                        <p:tgtEl>
                                          <p:spTgt spid="95"/>
                                        </p:tgtEl>
                                        <p:attrNameLst>
                                          <p:attrName>ppt_x</p:attrName>
                                          <p:attrName>ppt_y</p:attrName>
                                        </p:attrNameLst>
                                      </p:cBhvr>
                                      <p:rCtr x="-6321" y="-14587"/>
                                    </p:animMotion>
                                  </p:childTnLst>
                                </p:cTn>
                              </p:par>
                            </p:childTnLst>
                          </p:cTn>
                        </p:par>
                        <p:par>
                          <p:cTn id="13" fill="hold">
                            <p:stCondLst>
                              <p:cond delay="1000"/>
                            </p:stCondLst>
                            <p:childTnLst>
                              <p:par>
                                <p:cTn id="14" presetID="1" presetClass="exit" presetSubtype="0" fill="hold" grpId="1" nodeType="afterEffect">
                                  <p:stCondLst>
                                    <p:cond delay="0"/>
                                  </p:stCondLst>
                                  <p:childTnLst>
                                    <p:set>
                                      <p:cBhvr>
                                        <p:cTn id="15" dur="1" fill="hold">
                                          <p:stCondLst>
                                            <p:cond delay="0"/>
                                          </p:stCondLst>
                                        </p:cTn>
                                        <p:tgtEl>
                                          <p:spTgt spid="95"/>
                                        </p:tgtEl>
                                        <p:attrNameLst>
                                          <p:attrName>style.visibility</p:attrName>
                                        </p:attrNameLst>
                                      </p:cBhvr>
                                      <p:to>
                                        <p:strVal val="hidden"/>
                                      </p:to>
                                    </p:set>
                                  </p:childTnLst>
                                </p:cTn>
                              </p:par>
                            </p:childTnLst>
                          </p:cTn>
                        </p:par>
                        <p:par>
                          <p:cTn id="16" fill="hold">
                            <p:stCondLst>
                              <p:cond delay="1000"/>
                            </p:stCondLst>
                            <p:childTnLst>
                              <p:par>
                                <p:cTn id="17" presetID="57" presetClass="path" presetSubtype="0" accel="50000" decel="50000" fill="hold" grpId="0" nodeType="afterEffect">
                                  <p:stCondLst>
                                    <p:cond delay="0"/>
                                  </p:stCondLst>
                                  <p:childTnLst>
                                    <p:animMotion origin="layout" path="M -3.28078E-6 -2.48778E-6 L -3.28078E-6 -0.14587 C -3.28078E-6 -0.21147 -0.03804 -0.29174 -0.06871 -0.29174 L -0.13742 -0.29174 " pathEditMode="relative" rAng="0" ptsTypes="FfFF">
                                      <p:cBhvr>
                                        <p:cTn id="18" dur="500" fill="hold"/>
                                        <p:tgtEl>
                                          <p:spTgt spid="96"/>
                                        </p:tgtEl>
                                        <p:attrNameLst>
                                          <p:attrName>ppt_x</p:attrName>
                                          <p:attrName>ppt_y</p:attrName>
                                        </p:attrNameLst>
                                      </p:cBhvr>
                                      <p:rCtr x="-6871" y="-14587"/>
                                    </p:animMotion>
                                  </p:childTnLst>
                                </p:cTn>
                              </p:par>
                            </p:childTnLst>
                          </p:cTn>
                        </p:par>
                        <p:par>
                          <p:cTn id="19" fill="hold">
                            <p:stCondLst>
                              <p:cond delay="1500"/>
                            </p:stCondLst>
                            <p:childTnLst>
                              <p:par>
                                <p:cTn id="20" presetID="1" presetClass="exit" presetSubtype="0" fill="hold" grpId="1" nodeType="afterEffect">
                                  <p:stCondLst>
                                    <p:cond delay="0"/>
                                  </p:stCondLst>
                                  <p:childTnLst>
                                    <p:set>
                                      <p:cBhvr>
                                        <p:cTn id="21" dur="1" fill="hold">
                                          <p:stCondLst>
                                            <p:cond delay="0"/>
                                          </p:stCondLst>
                                        </p:cTn>
                                        <p:tgtEl>
                                          <p:spTgt spid="96"/>
                                        </p:tgtEl>
                                        <p:attrNameLst>
                                          <p:attrName>style.visibility</p:attrName>
                                        </p:attrNameLst>
                                      </p:cBhvr>
                                      <p:to>
                                        <p:strVal val="hidden"/>
                                      </p:to>
                                    </p:set>
                                  </p:childTnLst>
                                </p:cTn>
                              </p:par>
                            </p:childTnLst>
                          </p:cTn>
                        </p:par>
                        <p:par>
                          <p:cTn id="22" fill="hold">
                            <p:stCondLst>
                              <p:cond delay="1500"/>
                            </p:stCondLst>
                            <p:childTnLst>
                              <p:par>
                                <p:cTn id="23" presetID="57" presetClass="path" presetSubtype="0" accel="50000" decel="50000" fill="hold" grpId="0" nodeType="afterEffect">
                                  <p:stCondLst>
                                    <p:cond delay="0"/>
                                  </p:stCondLst>
                                  <p:childTnLst>
                                    <p:animMotion origin="layout" path="M -1.0256E-6 -2.48778E-6 L -1.0256E-6 -0.14561 C -1.0256E-6 -0.21096 -0.04166 -0.29097 -0.07522 -0.29097 L -0.1503 -0.29097 " pathEditMode="relative" rAng="0" ptsTypes="FfFF">
                                      <p:cBhvr>
                                        <p:cTn id="24" dur="500" fill="hold"/>
                                        <p:tgtEl>
                                          <p:spTgt spid="97"/>
                                        </p:tgtEl>
                                        <p:attrNameLst>
                                          <p:attrName>ppt_x</p:attrName>
                                          <p:attrName>ppt_y</p:attrName>
                                        </p:attrNameLst>
                                      </p:cBhvr>
                                      <p:rCtr x="-7522" y="-14561"/>
                                    </p:animMotion>
                                  </p:childTnLst>
                                </p:cTn>
                              </p:par>
                            </p:childTnLst>
                          </p:cTn>
                        </p:par>
                        <p:par>
                          <p:cTn id="25" fill="hold">
                            <p:stCondLst>
                              <p:cond delay="2000"/>
                            </p:stCondLst>
                            <p:childTnLst>
                              <p:par>
                                <p:cTn id="26" presetID="1" presetClass="exit" presetSubtype="0" fill="hold" grpId="1" nodeType="afterEffect">
                                  <p:stCondLst>
                                    <p:cond delay="0"/>
                                  </p:stCondLst>
                                  <p:childTnLst>
                                    <p:set>
                                      <p:cBhvr>
                                        <p:cTn id="27" dur="1" fill="hold">
                                          <p:stCondLst>
                                            <p:cond delay="0"/>
                                          </p:stCondLst>
                                        </p:cTn>
                                        <p:tgtEl>
                                          <p:spTgt spid="97"/>
                                        </p:tgtEl>
                                        <p:attrNameLst>
                                          <p:attrName>style.visibility</p:attrName>
                                        </p:attrNameLst>
                                      </p:cBhvr>
                                      <p:to>
                                        <p:strVal val="hidden"/>
                                      </p:to>
                                    </p:set>
                                  </p:childTnLst>
                                </p:cTn>
                              </p:par>
                            </p:childTnLst>
                          </p:cTn>
                        </p:par>
                        <p:par>
                          <p:cTn id="28" fill="hold">
                            <p:stCondLst>
                              <p:cond delay="2000"/>
                            </p:stCondLst>
                            <p:childTnLst>
                              <p:par>
                                <p:cTn id="29" presetID="57" presetClass="path" presetSubtype="0" accel="50000" decel="50000" fill="hold" grpId="0" nodeType="afterEffect">
                                  <p:stCondLst>
                                    <p:cond delay="0"/>
                                  </p:stCondLst>
                                  <p:childTnLst>
                                    <p:animMotion origin="layout" path="M -4.11543E-6 -2.48778E-6 L -4.11543E-6 -0.14561 C -4.11543E-6 -0.21096 -0.04426 -0.29097 -0.07999 -0.29097 L -0.15998 -0.29097 " pathEditMode="relative" rAng="0" ptsTypes="FfFF">
                                      <p:cBhvr>
                                        <p:cTn id="30" dur="500" fill="hold"/>
                                        <p:tgtEl>
                                          <p:spTgt spid="98"/>
                                        </p:tgtEl>
                                        <p:attrNameLst>
                                          <p:attrName>ppt_x</p:attrName>
                                          <p:attrName>ppt_y</p:attrName>
                                        </p:attrNameLst>
                                      </p:cBhvr>
                                      <p:rCtr x="-7999" y="-14561"/>
                                    </p:animMotion>
                                  </p:childTnLst>
                                </p:cTn>
                              </p:par>
                            </p:childTnLst>
                          </p:cTn>
                        </p:par>
                        <p:par>
                          <p:cTn id="31" fill="hold">
                            <p:stCondLst>
                              <p:cond delay="2500"/>
                            </p:stCondLst>
                            <p:childTnLst>
                              <p:par>
                                <p:cTn id="32" presetID="1" presetClass="exit" presetSubtype="0" fill="hold" grpId="1" nodeType="afterEffect">
                                  <p:stCondLst>
                                    <p:cond delay="0"/>
                                  </p:stCondLst>
                                  <p:childTnLst>
                                    <p:set>
                                      <p:cBhvr>
                                        <p:cTn id="33" dur="1" fill="hold">
                                          <p:stCondLst>
                                            <p:cond delay="0"/>
                                          </p:stCondLst>
                                        </p:cTn>
                                        <p:tgtEl>
                                          <p:spTgt spid="98"/>
                                        </p:tgtEl>
                                        <p:attrNameLst>
                                          <p:attrName>style.visibility</p:attrName>
                                        </p:attrNameLst>
                                      </p:cBhvr>
                                      <p:to>
                                        <p:strVal val="hidden"/>
                                      </p:to>
                                    </p:set>
                                  </p:childTnLst>
                                </p:cTn>
                              </p:par>
                            </p:childTnLst>
                          </p:cTn>
                        </p:par>
                        <p:par>
                          <p:cTn id="34" fill="hold">
                            <p:stCondLst>
                              <p:cond delay="2500"/>
                            </p:stCondLst>
                            <p:childTnLst>
                              <p:par>
                                <p:cTn id="35" presetID="57" presetClass="path" presetSubtype="0" accel="50000" decel="50000" fill="hold" grpId="0" nodeType="afterEffect">
                                  <p:stCondLst>
                                    <p:cond delay="0"/>
                                  </p:stCondLst>
                                  <p:childTnLst>
                                    <p:animMotion origin="layout" path="M -1.86026E-6 -2.48778E-6 L -1.86026E-6 -0.14587 C -1.86026E-6 -0.21147 -0.04759 -0.29174 -0.08592 -0.29174 L -0.1717 -0.29174 " pathEditMode="relative" rAng="0" ptsTypes="FfFF">
                                      <p:cBhvr>
                                        <p:cTn id="36" dur="500" fill="hold"/>
                                        <p:tgtEl>
                                          <p:spTgt spid="99"/>
                                        </p:tgtEl>
                                        <p:attrNameLst>
                                          <p:attrName>ppt_x</p:attrName>
                                          <p:attrName>ppt_y</p:attrName>
                                        </p:attrNameLst>
                                      </p:cBhvr>
                                      <p:rCtr x="-8593" y="-14587"/>
                                    </p:animMotion>
                                  </p:childTnLst>
                                </p:cTn>
                              </p:par>
                            </p:childTnLst>
                          </p:cTn>
                        </p:par>
                        <p:par>
                          <p:cTn id="37" fill="hold">
                            <p:stCondLst>
                              <p:cond delay="3000"/>
                            </p:stCondLst>
                            <p:childTnLst>
                              <p:par>
                                <p:cTn id="38" presetID="1" presetClass="exit" presetSubtype="0" fill="hold" grpId="1" nodeType="afterEffect">
                                  <p:stCondLst>
                                    <p:cond delay="0"/>
                                  </p:stCondLst>
                                  <p:childTnLst>
                                    <p:set>
                                      <p:cBhvr>
                                        <p:cTn id="39" dur="1" fill="hold">
                                          <p:stCondLst>
                                            <p:cond delay="0"/>
                                          </p:stCondLst>
                                        </p:cTn>
                                        <p:tgtEl>
                                          <p:spTgt spid="99"/>
                                        </p:tgtEl>
                                        <p:attrNameLst>
                                          <p:attrName>style.visibility</p:attrName>
                                        </p:attrNameLst>
                                      </p:cBhvr>
                                      <p:to>
                                        <p:strVal val="hidden"/>
                                      </p:to>
                                    </p:set>
                                  </p:childTnLst>
                                </p:cTn>
                              </p:par>
                            </p:childTnLst>
                          </p:cTn>
                        </p:par>
                        <p:par>
                          <p:cTn id="40" fill="hold">
                            <p:stCondLst>
                              <p:cond delay="3000"/>
                            </p:stCondLst>
                            <p:childTnLst>
                              <p:par>
                                <p:cTn id="41" presetID="57" presetClass="path" presetSubtype="0" accel="50000" decel="50000" fill="hold" grpId="0" nodeType="afterEffect">
                                  <p:stCondLst>
                                    <p:cond delay="0"/>
                                  </p:stCondLst>
                                  <p:childTnLst>
                                    <p:animMotion origin="layout" path="M -4.95009E-6 -2.48778E-6 L -4.95009E-6 -0.14587 C -4.95009E-6 -0.21147 -0.05106 -0.29174 -0.09214 -0.29174 L -0.18429 -0.29174 " pathEditMode="relative" rAng="0" ptsTypes="FfFF">
                                      <p:cBhvr>
                                        <p:cTn id="42" dur="500" fill="hold"/>
                                        <p:tgtEl>
                                          <p:spTgt spid="100"/>
                                        </p:tgtEl>
                                        <p:attrNameLst>
                                          <p:attrName>ppt_x</p:attrName>
                                          <p:attrName>ppt_y</p:attrName>
                                        </p:attrNameLst>
                                      </p:cBhvr>
                                      <p:rCtr x="-9215" y="-14587"/>
                                    </p:animMotion>
                                  </p:childTnLst>
                                </p:cTn>
                              </p:par>
                            </p:childTnLst>
                          </p:cTn>
                        </p:par>
                        <p:par>
                          <p:cTn id="43" fill="hold">
                            <p:stCondLst>
                              <p:cond delay="3500"/>
                            </p:stCondLst>
                            <p:childTnLst>
                              <p:par>
                                <p:cTn id="44" presetID="1" presetClass="exit" presetSubtype="0" fill="hold" grpId="1" nodeType="afterEffect">
                                  <p:stCondLst>
                                    <p:cond delay="0"/>
                                  </p:stCondLst>
                                  <p:childTnLst>
                                    <p:set>
                                      <p:cBhvr>
                                        <p:cTn id="45" dur="1" fill="hold">
                                          <p:stCondLst>
                                            <p:cond delay="0"/>
                                          </p:stCondLst>
                                        </p:cTn>
                                        <p:tgtEl>
                                          <p:spTgt spid="100"/>
                                        </p:tgtEl>
                                        <p:attrNameLst>
                                          <p:attrName>style.visibility</p:attrName>
                                        </p:attrNameLst>
                                      </p:cBhvr>
                                      <p:to>
                                        <p:strVal val="hidden"/>
                                      </p:to>
                                    </p:set>
                                  </p:childTnLst>
                                </p:cTn>
                              </p:par>
                            </p:childTnLst>
                          </p:cTn>
                        </p:par>
                        <p:par>
                          <p:cTn id="46" fill="hold">
                            <p:stCondLst>
                              <p:cond delay="3500"/>
                            </p:stCondLst>
                            <p:childTnLst>
                              <p:par>
                                <p:cTn id="47" presetID="57" presetClass="path" presetSubtype="0" accel="50000" decel="50000" fill="hold" grpId="0" nodeType="afterEffect">
                                  <p:stCondLst>
                                    <p:cond delay="0"/>
                                  </p:stCondLst>
                                  <p:childTnLst>
                                    <p:animMotion origin="layout" path="M 1.96008E-6 -2.48778E-6 L 1.96008E-6 -0.14587 C 1.96008E-6 -0.21147 -0.05425 -0.29174 -0.09808 -0.29174 L -0.19601 -0.29174 " pathEditMode="relative" rAng="0" ptsTypes="FfFF">
                                      <p:cBhvr>
                                        <p:cTn id="48" dur="500" fill="hold"/>
                                        <p:tgtEl>
                                          <p:spTgt spid="101"/>
                                        </p:tgtEl>
                                        <p:attrNameLst>
                                          <p:attrName>ppt_x</p:attrName>
                                          <p:attrName>ppt_y</p:attrName>
                                        </p:attrNameLst>
                                      </p:cBhvr>
                                      <p:rCtr x="-9808" y="-14587"/>
                                    </p:animMotion>
                                  </p:childTnLst>
                                </p:cTn>
                              </p:par>
                            </p:childTnLst>
                          </p:cTn>
                        </p:par>
                        <p:par>
                          <p:cTn id="49" fill="hold">
                            <p:stCondLst>
                              <p:cond delay="4000"/>
                            </p:stCondLst>
                            <p:childTnLst>
                              <p:par>
                                <p:cTn id="50" presetID="1" presetClass="exit" presetSubtype="0" fill="hold" grpId="1" nodeType="afterEffect">
                                  <p:stCondLst>
                                    <p:cond delay="0"/>
                                  </p:stCondLst>
                                  <p:childTnLst>
                                    <p:set>
                                      <p:cBhvr>
                                        <p:cTn id="51" dur="1" fill="hold">
                                          <p:stCondLst>
                                            <p:cond delay="0"/>
                                          </p:stCondLst>
                                        </p:cTn>
                                        <p:tgtEl>
                                          <p:spTgt spid="101"/>
                                        </p:tgtEl>
                                        <p:attrNameLst>
                                          <p:attrName>style.visibility</p:attrName>
                                        </p:attrNameLst>
                                      </p:cBhvr>
                                      <p:to>
                                        <p:strVal val="hidden"/>
                                      </p:to>
                                    </p:set>
                                  </p:childTnLst>
                                </p:cTn>
                              </p:par>
                            </p:childTnLst>
                          </p:cTn>
                        </p:par>
                        <p:par>
                          <p:cTn id="52" fill="hold">
                            <p:stCondLst>
                              <p:cond delay="4000"/>
                            </p:stCondLst>
                            <p:childTnLst>
                              <p:par>
                                <p:cTn id="53" presetID="57" presetClass="path" presetSubtype="0" accel="50000" decel="50000" fill="hold" grpId="0" nodeType="afterEffect">
                                  <p:stCondLst>
                                    <p:cond delay="0"/>
                                  </p:stCondLst>
                                  <p:childTnLst>
                                    <p:animMotion origin="layout" path="M -1.12976E-6 -2.48778E-6 L -1.12976E-6 -0.14587 C -1.12976E-6 -0.21147 -0.05699 -0.29174 -0.10314 -0.29174 L -0.20613 -0.29174 " pathEditMode="relative" rAng="0" ptsTypes="FfFF">
                                      <p:cBhvr>
                                        <p:cTn id="54" dur="500" fill="hold"/>
                                        <p:tgtEl>
                                          <p:spTgt spid="102"/>
                                        </p:tgtEl>
                                        <p:attrNameLst>
                                          <p:attrName>ppt_x</p:attrName>
                                          <p:attrName>ppt_y</p:attrName>
                                        </p:attrNameLst>
                                      </p:cBhvr>
                                      <p:rCtr x="-10314" y="-14587"/>
                                    </p:animMotion>
                                  </p:childTnLst>
                                </p:cTn>
                              </p:par>
                            </p:childTnLst>
                          </p:cTn>
                        </p:par>
                        <p:par>
                          <p:cTn id="55" fill="hold">
                            <p:stCondLst>
                              <p:cond delay="4500"/>
                            </p:stCondLst>
                            <p:childTnLst>
                              <p:par>
                                <p:cTn id="56" presetID="1" presetClass="exit" presetSubtype="0" fill="hold" grpId="1" nodeType="afterEffect">
                                  <p:stCondLst>
                                    <p:cond delay="0"/>
                                  </p:stCondLst>
                                  <p:childTnLst>
                                    <p:set>
                                      <p:cBhvr>
                                        <p:cTn id="57" dur="1" fill="hold">
                                          <p:stCondLst>
                                            <p:cond delay="0"/>
                                          </p:stCondLst>
                                        </p:cTn>
                                        <p:tgtEl>
                                          <p:spTgt spid="102"/>
                                        </p:tgtEl>
                                        <p:attrNameLst>
                                          <p:attrName>style.visibility</p:attrName>
                                        </p:attrNameLst>
                                      </p:cBhvr>
                                      <p:to>
                                        <p:strVal val="hidden"/>
                                      </p:to>
                                    </p:set>
                                  </p:childTnLst>
                                </p:cTn>
                              </p:par>
                            </p:childTnLst>
                          </p:cTn>
                        </p:par>
                        <p:par>
                          <p:cTn id="58" fill="hold">
                            <p:stCondLst>
                              <p:cond delay="4500"/>
                            </p:stCondLst>
                            <p:childTnLst>
                              <p:par>
                                <p:cTn id="59" presetID="57" presetClass="path" presetSubtype="0" accel="50000" decel="50000" fill="hold" grpId="0" nodeType="afterEffect">
                                  <p:stCondLst>
                                    <p:cond delay="0"/>
                                  </p:stCondLst>
                                  <p:childTnLst>
                                    <p:animMotion origin="layout" path="M 1.12542E-6 -2.48778E-6 L 1.12542E-6 -0.14587 C 1.12542E-6 -0.21147 -0.06032 -0.29174 -0.10893 -0.29174 L -0.21785 -0.29174 " pathEditMode="relative" rAng="0" ptsTypes="FfFF">
                                      <p:cBhvr>
                                        <p:cTn id="60" dur="500" fill="hold"/>
                                        <p:tgtEl>
                                          <p:spTgt spid="103"/>
                                        </p:tgtEl>
                                        <p:attrNameLst>
                                          <p:attrName>ppt_x</p:attrName>
                                          <p:attrName>ppt_y</p:attrName>
                                        </p:attrNameLst>
                                      </p:cBhvr>
                                      <p:rCtr x="-10893" y="-14587"/>
                                    </p:animMotion>
                                  </p:childTnLst>
                                </p:cTn>
                              </p:par>
                            </p:childTnLst>
                          </p:cTn>
                        </p:par>
                        <p:par>
                          <p:cTn id="61" fill="hold">
                            <p:stCondLst>
                              <p:cond delay="5000"/>
                            </p:stCondLst>
                            <p:childTnLst>
                              <p:par>
                                <p:cTn id="62" presetID="1" presetClass="exit" presetSubtype="0" fill="hold" grpId="1" nodeType="afterEffect">
                                  <p:stCondLst>
                                    <p:cond delay="0"/>
                                  </p:stCondLst>
                                  <p:childTnLst>
                                    <p:set>
                                      <p:cBhvr>
                                        <p:cTn id="63" dur="1" fill="hold">
                                          <p:stCondLst>
                                            <p:cond delay="0"/>
                                          </p:stCondLst>
                                        </p:cTn>
                                        <p:tgtEl>
                                          <p:spTgt spid="103"/>
                                        </p:tgtEl>
                                        <p:attrNameLst>
                                          <p:attrName>style.visibility</p:attrName>
                                        </p:attrNameLst>
                                      </p:cBhvr>
                                      <p:to>
                                        <p:strVal val="hidden"/>
                                      </p:to>
                                    </p:set>
                                  </p:childTnLst>
                                </p:cTn>
                              </p:par>
                              <p:par>
                                <p:cTn id="64" presetID="1" presetClass="entr" presetSubtype="0" fill="hold" grpId="0" nodeType="withEffect">
                                  <p:stCondLst>
                                    <p:cond delay="0"/>
                                  </p:stCondLst>
                                  <p:childTnLst>
                                    <p:set>
                                      <p:cBhvr>
                                        <p:cTn id="65" dur="1" fill="hold">
                                          <p:stCondLst>
                                            <p:cond delay="0"/>
                                          </p:stCondLst>
                                        </p:cTn>
                                        <p:tgtEl>
                                          <p:spTgt spid="43"/>
                                        </p:tgtEl>
                                        <p:attrNameLst>
                                          <p:attrName>style.visibility</p:attrName>
                                        </p:attrNameLst>
                                      </p:cBhvr>
                                      <p:to>
                                        <p:strVal val="visible"/>
                                      </p:to>
                                    </p:set>
                                  </p:childTnLst>
                                </p:cTn>
                              </p:par>
                              <p:par>
                                <p:cTn id="66" presetID="1" presetClass="entr" presetSubtype="0" fill="hold" grpId="0" nodeType="withEffect">
                                  <p:stCondLst>
                                    <p:cond delay="0"/>
                                  </p:stCondLst>
                                  <p:childTnLst>
                                    <p:set>
                                      <p:cBhvr>
                                        <p:cTn id="67" dur="1" fill="hold">
                                          <p:stCondLst>
                                            <p:cond delay="0"/>
                                          </p:stCondLst>
                                        </p:cTn>
                                        <p:tgtEl>
                                          <p:spTgt spid="49"/>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62"/>
                                        </p:tgtEl>
                                        <p:attrNameLst>
                                          <p:attrName>style.visibility</p:attrName>
                                        </p:attrNameLst>
                                      </p:cBhvr>
                                      <p:to>
                                        <p:strVal val="visible"/>
                                      </p:to>
                                    </p:set>
                                  </p:childTnLst>
                                </p:cTn>
                              </p:par>
                              <p:par>
                                <p:cTn id="70" presetID="1" presetClass="entr" presetSubtype="0" fill="hold" grpId="0" nodeType="withEffect">
                                  <p:stCondLst>
                                    <p:cond delay="0"/>
                                  </p:stCondLst>
                                  <p:childTnLst>
                                    <p:set>
                                      <p:cBhvr>
                                        <p:cTn id="71" dur="1" fill="hold">
                                          <p:stCondLst>
                                            <p:cond delay="0"/>
                                          </p:stCondLst>
                                        </p:cTn>
                                        <p:tgtEl>
                                          <p:spTgt spid="70"/>
                                        </p:tgtEl>
                                        <p:attrNameLst>
                                          <p:attrName>style.visibility</p:attrName>
                                        </p:attrNameLst>
                                      </p:cBhvr>
                                      <p:to>
                                        <p:strVal val="visible"/>
                                      </p:to>
                                    </p:set>
                                  </p:childTnLst>
                                </p:cTn>
                              </p:par>
                              <p:par>
                                <p:cTn id="72" presetID="1" presetClass="entr" presetSubtype="0" fill="hold" grpId="0" nodeType="withEffect">
                                  <p:stCondLst>
                                    <p:cond delay="0"/>
                                  </p:stCondLst>
                                  <p:childTnLst>
                                    <p:set>
                                      <p:cBhvr>
                                        <p:cTn id="73" dur="1" fill="hold">
                                          <p:stCondLst>
                                            <p:cond delay="0"/>
                                          </p:stCondLst>
                                        </p:cTn>
                                        <p:tgtEl>
                                          <p:spTgt spid="71"/>
                                        </p:tgtEl>
                                        <p:attrNameLst>
                                          <p:attrName>style.visibility</p:attrName>
                                        </p:attrNameLst>
                                      </p:cBhvr>
                                      <p:to>
                                        <p:strVal val="visible"/>
                                      </p:to>
                                    </p:set>
                                  </p:childTnLst>
                                </p:cTn>
                              </p:par>
                              <p:par>
                                <p:cTn id="74" presetID="1" presetClass="entr" presetSubtype="0" fill="hold" grpId="0" nodeType="withEffect">
                                  <p:stCondLst>
                                    <p:cond delay="0"/>
                                  </p:stCondLst>
                                  <p:childTnLst>
                                    <p:set>
                                      <p:cBhvr>
                                        <p:cTn id="75" dur="1" fill="hold">
                                          <p:stCondLst>
                                            <p:cond delay="0"/>
                                          </p:stCondLst>
                                        </p:cTn>
                                        <p:tgtEl>
                                          <p:spTgt spid="72"/>
                                        </p:tgtEl>
                                        <p:attrNameLst>
                                          <p:attrName>style.visibility</p:attrName>
                                        </p:attrNameLst>
                                      </p:cBhvr>
                                      <p:to>
                                        <p:strVal val="visible"/>
                                      </p:to>
                                    </p:set>
                                  </p:childTnLst>
                                </p:cTn>
                              </p:par>
                              <p:par>
                                <p:cTn id="76" presetID="1" presetClass="entr" presetSubtype="0" fill="hold" grpId="0" nodeType="withEffect">
                                  <p:stCondLst>
                                    <p:cond delay="0"/>
                                  </p:stCondLst>
                                  <p:childTnLst>
                                    <p:set>
                                      <p:cBhvr>
                                        <p:cTn id="77" dur="1" fill="hold">
                                          <p:stCondLst>
                                            <p:cond delay="0"/>
                                          </p:stCondLst>
                                        </p:cTn>
                                        <p:tgtEl>
                                          <p:spTgt spid="73"/>
                                        </p:tgtEl>
                                        <p:attrNameLst>
                                          <p:attrName>style.visibility</p:attrName>
                                        </p:attrNameLst>
                                      </p:cBhvr>
                                      <p:to>
                                        <p:strVal val="visible"/>
                                      </p:to>
                                    </p:set>
                                  </p:childTnLst>
                                </p:cTn>
                              </p:par>
                              <p:par>
                                <p:cTn id="78" presetID="1" presetClass="entr" presetSubtype="0" fill="hold" grpId="0" nodeType="withEffect">
                                  <p:stCondLst>
                                    <p:cond delay="0"/>
                                  </p:stCondLst>
                                  <p:childTnLst>
                                    <p:set>
                                      <p:cBhvr>
                                        <p:cTn id="79" dur="1" fill="hold">
                                          <p:stCondLst>
                                            <p:cond delay="0"/>
                                          </p:stCondLst>
                                        </p:cTn>
                                        <p:tgtEl>
                                          <p:spTgt spid="76"/>
                                        </p:tgtEl>
                                        <p:attrNameLst>
                                          <p:attrName>style.visibility</p:attrName>
                                        </p:attrNameLst>
                                      </p:cBhvr>
                                      <p:to>
                                        <p:strVal val="visible"/>
                                      </p:to>
                                    </p:set>
                                  </p:childTnLst>
                                </p:cTn>
                              </p:par>
                              <p:par>
                                <p:cTn id="80" presetID="1" presetClass="entr" presetSubtype="0" fill="hold" grpId="0" nodeType="withEffect">
                                  <p:stCondLst>
                                    <p:cond delay="0"/>
                                  </p:stCondLst>
                                  <p:childTnLst>
                                    <p:set>
                                      <p:cBhvr>
                                        <p:cTn id="81" dur="1" fill="hold">
                                          <p:stCondLst>
                                            <p:cond delay="0"/>
                                          </p:stCondLst>
                                        </p:cTn>
                                        <p:tgtEl>
                                          <p:spTgt spid="77"/>
                                        </p:tgtEl>
                                        <p:attrNameLst>
                                          <p:attrName>style.visibility</p:attrName>
                                        </p:attrNameLst>
                                      </p:cBhvr>
                                      <p:to>
                                        <p:strVal val="visible"/>
                                      </p:to>
                                    </p:set>
                                  </p:childTnLst>
                                </p:cTn>
                              </p:par>
                              <p:par>
                                <p:cTn id="82" presetID="1" presetClass="entr" presetSubtype="0" fill="hold" grpId="0" nodeType="withEffect">
                                  <p:stCondLst>
                                    <p:cond delay="0"/>
                                  </p:stCondLst>
                                  <p:childTnLst>
                                    <p:set>
                                      <p:cBhvr>
                                        <p:cTn id="83"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66" grpId="1" animBg="1"/>
      <p:bldP spid="95" grpId="0" animBg="1"/>
      <p:bldP spid="95" grpId="1" animBg="1"/>
      <p:bldP spid="96" grpId="0" animBg="1"/>
      <p:bldP spid="96" grpId="1" animBg="1"/>
      <p:bldP spid="97" grpId="0" animBg="1"/>
      <p:bldP spid="97" grpId="1" animBg="1"/>
      <p:bldP spid="98" grpId="0" animBg="1"/>
      <p:bldP spid="98" grpId="1" animBg="1"/>
      <p:bldP spid="99" grpId="0" animBg="1"/>
      <p:bldP spid="99" grpId="1" animBg="1"/>
      <p:bldP spid="100" grpId="0" animBg="1"/>
      <p:bldP spid="100" grpId="1" animBg="1"/>
      <p:bldP spid="101" grpId="0" animBg="1"/>
      <p:bldP spid="101" grpId="1" animBg="1"/>
      <p:bldP spid="102" grpId="0" animBg="1"/>
      <p:bldP spid="102" grpId="1" animBg="1"/>
      <p:bldP spid="103" grpId="0" animBg="1"/>
      <p:bldP spid="103" grpId="1" animBg="1"/>
      <p:bldP spid="43" grpId="0" animBg="1"/>
      <p:bldP spid="49" grpId="0" animBg="1"/>
      <p:bldP spid="62" grpId="0" animBg="1"/>
      <p:bldP spid="70" grpId="0" animBg="1"/>
      <p:bldP spid="71" grpId="0" animBg="1"/>
      <p:bldP spid="72" grpId="0" animBg="1"/>
      <p:bldP spid="73" grpId="0" animBg="1"/>
      <p:bldP spid="76" grpId="0" animBg="1"/>
      <p:bldP spid="77" grpId="0" animBg="1"/>
      <p:bldP spid="78"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0" name="Group 59"/>
          <p:cNvGrpSpPr/>
          <p:nvPr/>
        </p:nvGrpSpPr>
        <p:grpSpPr>
          <a:xfrm>
            <a:off x="3238324" y="4325991"/>
            <a:ext cx="1576904" cy="700572"/>
            <a:chOff x="2924987" y="3242581"/>
            <a:chExt cx="1419214" cy="630515"/>
          </a:xfrm>
        </p:grpSpPr>
        <p:sp>
          <p:nvSpPr>
            <p:cNvPr id="62" name="Rounded Rectangle 61"/>
            <p:cNvSpPr/>
            <p:nvPr/>
          </p:nvSpPr>
          <p:spPr>
            <a:xfrm>
              <a:off x="2998012" y="33060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2000" dirty="0"/>
            </a:p>
          </p:txBody>
        </p:sp>
        <p:sp>
          <p:nvSpPr>
            <p:cNvPr id="65" name="Rounded Rectangle 64"/>
            <p:cNvSpPr/>
            <p:nvPr/>
          </p:nvSpPr>
          <p:spPr>
            <a:xfrm>
              <a:off x="2924987" y="32425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000" dirty="0">
                  <a:solidFill>
                    <a:srgbClr val="000000"/>
                  </a:solidFill>
                </a:rPr>
                <a:t>DDR4</a:t>
              </a:r>
              <a:endParaRPr lang="en-US" sz="2000" dirty="0"/>
            </a:p>
            <a:p>
              <a:pPr algn="ctr"/>
              <a:endParaRPr lang="en-US" sz="2000" dirty="0">
                <a:solidFill>
                  <a:srgbClr val="000000"/>
                </a:solidFill>
              </a:endParaRPr>
            </a:p>
          </p:txBody>
        </p:sp>
      </p:grpSp>
      <p:sp>
        <p:nvSpPr>
          <p:cNvPr id="129" name="Rounded Rectangle 128"/>
          <p:cNvSpPr/>
          <p:nvPr/>
        </p:nvSpPr>
        <p:spPr>
          <a:xfrm>
            <a:off x="782865" y="4390498"/>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000" dirty="0"/>
          </a:p>
        </p:txBody>
      </p:sp>
      <p:sp>
        <p:nvSpPr>
          <p:cNvPr id="130" name="Rounded Rectangle 129"/>
          <p:cNvSpPr/>
          <p:nvPr/>
        </p:nvSpPr>
        <p:spPr>
          <a:xfrm>
            <a:off x="701726" y="4319943"/>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000" dirty="0">
                <a:solidFill>
                  <a:srgbClr val="000000"/>
                </a:solidFill>
              </a:rPr>
              <a:t>GDDR5</a:t>
            </a:r>
            <a:endParaRPr lang="en-US" sz="2000" dirty="0"/>
          </a:p>
          <a:p>
            <a:pPr algn="ctr"/>
            <a:endParaRPr lang="en-US" sz="2000" dirty="0">
              <a:solidFill>
                <a:srgbClr val="000000"/>
              </a:solidFill>
            </a:endParaRPr>
          </a:p>
        </p:txBody>
      </p:sp>
      <p:sp>
        <p:nvSpPr>
          <p:cNvPr id="53" name="Title 1"/>
          <p:cNvSpPr>
            <a:spLocks noGrp="1"/>
          </p:cNvSpPr>
          <p:nvPr>
            <p:ph type="title"/>
          </p:nvPr>
        </p:nvSpPr>
        <p:spPr/>
        <p:txBody>
          <a:bodyPr>
            <a:normAutofit/>
          </a:bodyPr>
          <a:lstStyle/>
          <a:p>
            <a:r>
              <a:rPr lang="en-US" dirty="0" smtClean="0"/>
              <a:t>GPU Bandwidth </a:t>
            </a:r>
            <a:r>
              <a:rPr lang="en-US" dirty="0"/>
              <a:t>U</a:t>
            </a:r>
            <a:r>
              <a:rPr lang="en-US" dirty="0" smtClean="0"/>
              <a:t>tilization</a:t>
            </a:r>
            <a:endParaRPr lang="en-US" dirty="0"/>
          </a:p>
        </p:txBody>
      </p:sp>
      <p:sp>
        <p:nvSpPr>
          <p:cNvPr id="106" name="Rectangle 105"/>
          <p:cNvSpPr/>
          <p:nvPr/>
        </p:nvSpPr>
        <p:spPr>
          <a:xfrm>
            <a:off x="1214139" y="46405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7" name="Rectangle 106"/>
          <p:cNvSpPr/>
          <p:nvPr/>
        </p:nvSpPr>
        <p:spPr>
          <a:xfrm>
            <a:off x="1346356" y="464128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8" name="Rectangle 107"/>
          <p:cNvSpPr/>
          <p:nvPr/>
        </p:nvSpPr>
        <p:spPr>
          <a:xfrm>
            <a:off x="1481667" y="464128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09" name="Rectangle 108"/>
          <p:cNvSpPr/>
          <p:nvPr/>
        </p:nvSpPr>
        <p:spPr>
          <a:xfrm>
            <a:off x="1616206" y="46405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10" name="Rectangle 109"/>
          <p:cNvSpPr/>
          <p:nvPr/>
        </p:nvSpPr>
        <p:spPr>
          <a:xfrm>
            <a:off x="1751517" y="46405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11" name="Rectangle 110"/>
          <p:cNvSpPr/>
          <p:nvPr/>
        </p:nvSpPr>
        <p:spPr>
          <a:xfrm>
            <a:off x="1886056" y="463973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12" name="Rectangle 111"/>
          <p:cNvSpPr/>
          <p:nvPr/>
        </p:nvSpPr>
        <p:spPr>
          <a:xfrm>
            <a:off x="2018273" y="464051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1" name="Rectangle 80"/>
          <p:cNvSpPr/>
          <p:nvPr/>
        </p:nvSpPr>
        <p:spPr>
          <a:xfrm>
            <a:off x="1209412" y="464200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2" name="Rectangle 81"/>
          <p:cNvSpPr/>
          <p:nvPr/>
        </p:nvSpPr>
        <p:spPr>
          <a:xfrm>
            <a:off x="1341628" y="4642783"/>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3" name="Rectangle 82"/>
          <p:cNvSpPr/>
          <p:nvPr/>
        </p:nvSpPr>
        <p:spPr>
          <a:xfrm>
            <a:off x="1476939" y="464278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4" name="Rectangle 83"/>
          <p:cNvSpPr/>
          <p:nvPr/>
        </p:nvSpPr>
        <p:spPr>
          <a:xfrm>
            <a:off x="1611478" y="464200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5" name="Rectangle 84"/>
          <p:cNvSpPr/>
          <p:nvPr/>
        </p:nvSpPr>
        <p:spPr>
          <a:xfrm>
            <a:off x="1746789" y="464200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6" name="Rectangle 85"/>
          <p:cNvSpPr/>
          <p:nvPr/>
        </p:nvSpPr>
        <p:spPr>
          <a:xfrm>
            <a:off x="1881328" y="464123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7" name="Rectangle 86"/>
          <p:cNvSpPr/>
          <p:nvPr/>
        </p:nvSpPr>
        <p:spPr>
          <a:xfrm>
            <a:off x="2013545" y="464200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5" name="Rectangle 94"/>
          <p:cNvSpPr/>
          <p:nvPr/>
        </p:nvSpPr>
        <p:spPr>
          <a:xfrm>
            <a:off x="3344206" y="4635444"/>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7" name="Rectangle 96"/>
          <p:cNvSpPr/>
          <p:nvPr/>
        </p:nvSpPr>
        <p:spPr>
          <a:xfrm>
            <a:off x="3482863" y="4636060"/>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8" name="Rectangle 97"/>
          <p:cNvSpPr/>
          <p:nvPr/>
        </p:nvSpPr>
        <p:spPr>
          <a:xfrm>
            <a:off x="3620907" y="4636060"/>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8" name="Rectangle 77"/>
          <p:cNvSpPr/>
          <p:nvPr/>
        </p:nvSpPr>
        <p:spPr>
          <a:xfrm>
            <a:off x="3339478" y="4636940"/>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9" name="Rectangle 78"/>
          <p:cNvSpPr/>
          <p:nvPr/>
        </p:nvSpPr>
        <p:spPr>
          <a:xfrm>
            <a:off x="3478135" y="463755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80" name="Rectangle 79"/>
          <p:cNvSpPr/>
          <p:nvPr/>
        </p:nvSpPr>
        <p:spPr>
          <a:xfrm>
            <a:off x="3616179" y="463755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31" name="Rounded Rectangle 130"/>
          <p:cNvSpPr/>
          <p:nvPr/>
        </p:nvSpPr>
        <p:spPr>
          <a:xfrm>
            <a:off x="917471" y="2100745"/>
            <a:ext cx="1069023" cy="959556"/>
          </a:xfrm>
          <a:prstGeom prst="roundRect">
            <a:avLst/>
          </a:prstGeom>
          <a:solidFill>
            <a:schemeClr val="tx2"/>
          </a:solidFill>
          <a:ln>
            <a:solidFill>
              <a:schemeClr val="tx2">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bg1"/>
                </a:solidFill>
              </a:rPr>
              <a:t>GPU</a:t>
            </a:r>
          </a:p>
        </p:txBody>
      </p:sp>
      <p:sp>
        <p:nvSpPr>
          <p:cNvPr id="132" name="Rounded Rectangle 131"/>
          <p:cNvSpPr/>
          <p:nvPr/>
        </p:nvSpPr>
        <p:spPr>
          <a:xfrm>
            <a:off x="3500232" y="2087305"/>
            <a:ext cx="1069023" cy="959556"/>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000000"/>
                </a:solidFill>
              </a:rPr>
              <a:t>CPU</a:t>
            </a:r>
          </a:p>
        </p:txBody>
      </p:sp>
      <p:sp>
        <p:nvSpPr>
          <p:cNvPr id="133" name="TextBox 132"/>
          <p:cNvSpPr txBox="1"/>
          <p:nvPr/>
        </p:nvSpPr>
        <p:spPr>
          <a:xfrm>
            <a:off x="1458598" y="3544807"/>
            <a:ext cx="1335544" cy="365934"/>
          </a:xfrm>
          <a:prstGeom prst="rect">
            <a:avLst/>
          </a:prstGeom>
          <a:noFill/>
        </p:spPr>
        <p:txBody>
          <a:bodyPr wrap="square" rtlCol="0">
            <a:spAutoFit/>
          </a:bodyPr>
          <a:lstStyle/>
          <a:p>
            <a:r>
              <a:rPr lang="en-US" sz="1778" dirty="0"/>
              <a:t>200 GB/s</a:t>
            </a:r>
          </a:p>
        </p:txBody>
      </p:sp>
      <p:grpSp>
        <p:nvGrpSpPr>
          <p:cNvPr id="134" name="Group 133"/>
          <p:cNvGrpSpPr/>
          <p:nvPr/>
        </p:nvGrpSpPr>
        <p:grpSpPr>
          <a:xfrm>
            <a:off x="1983073" y="2063289"/>
            <a:ext cx="1524559" cy="857726"/>
            <a:chOff x="1522390" y="1615529"/>
            <a:chExt cx="1372103" cy="771953"/>
          </a:xfrm>
        </p:grpSpPr>
        <p:cxnSp>
          <p:nvCxnSpPr>
            <p:cNvPr id="135" name="Straight Arrow Connector 134"/>
            <p:cNvCxnSpPr/>
            <p:nvPr/>
          </p:nvCxnSpPr>
          <p:spPr>
            <a:xfrm>
              <a:off x="1522390" y="2054296"/>
              <a:ext cx="1362364" cy="3846"/>
            </a:xfrm>
            <a:prstGeom prst="straightConnector1">
              <a:avLst/>
            </a:prstGeom>
            <a:ln w="38100" cmpd="sng">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136" name="TextBox 135"/>
            <p:cNvSpPr txBox="1"/>
            <p:nvPr/>
          </p:nvSpPr>
          <p:spPr>
            <a:xfrm>
              <a:off x="1523210" y="2058142"/>
              <a:ext cx="1371283" cy="329340"/>
            </a:xfrm>
            <a:prstGeom prst="rect">
              <a:avLst/>
            </a:prstGeom>
            <a:noFill/>
          </p:spPr>
          <p:txBody>
            <a:bodyPr wrap="square" rtlCol="0">
              <a:spAutoFit/>
            </a:bodyPr>
            <a:lstStyle/>
            <a:p>
              <a:pPr algn="ctr"/>
              <a:r>
                <a:rPr lang="en-US" sz="1778" b="1" dirty="0">
                  <a:solidFill>
                    <a:srgbClr val="76B900"/>
                  </a:solidFill>
                </a:rPr>
                <a:t>80 GB/s</a:t>
              </a:r>
            </a:p>
          </p:txBody>
        </p:sp>
        <p:sp>
          <p:nvSpPr>
            <p:cNvPr id="137" name="TextBox 136"/>
            <p:cNvSpPr txBox="1"/>
            <p:nvPr/>
          </p:nvSpPr>
          <p:spPr>
            <a:xfrm>
              <a:off x="1600838" y="1615529"/>
              <a:ext cx="1237675" cy="329340"/>
            </a:xfrm>
            <a:prstGeom prst="rect">
              <a:avLst/>
            </a:prstGeom>
            <a:noFill/>
          </p:spPr>
          <p:txBody>
            <a:bodyPr wrap="square" rtlCol="0">
              <a:spAutoFit/>
            </a:bodyPr>
            <a:lstStyle/>
            <a:p>
              <a:pPr algn="ctr"/>
              <a:r>
                <a:rPr lang="en-US" sz="1778" b="1" dirty="0" err="1">
                  <a:solidFill>
                    <a:srgbClr val="76B900"/>
                  </a:solidFill>
                </a:rPr>
                <a:t>NVLink</a:t>
              </a:r>
              <a:endParaRPr lang="en-US" sz="1778" b="1" dirty="0">
                <a:solidFill>
                  <a:srgbClr val="76B900"/>
                </a:solidFill>
              </a:endParaRPr>
            </a:p>
          </p:txBody>
        </p:sp>
      </p:grpSp>
      <p:cxnSp>
        <p:nvCxnSpPr>
          <p:cNvPr id="138" name="Straight Arrow Connector 137"/>
          <p:cNvCxnSpPr>
            <a:stCxn id="131" idx="2"/>
            <a:endCxn id="130" idx="0"/>
          </p:cNvCxnSpPr>
          <p:nvPr/>
        </p:nvCxnSpPr>
        <p:spPr>
          <a:xfrm flipH="1">
            <a:off x="1449609" y="3060302"/>
            <a:ext cx="2373" cy="1259641"/>
          </a:xfrm>
          <a:prstGeom prst="straightConnector1">
            <a:avLst/>
          </a:prstGeom>
          <a:ln w="38100" cmpd="sng">
            <a:solidFill>
              <a:schemeClr val="tx1"/>
            </a:solidFill>
            <a:headEnd type="arrow"/>
            <a:tailEnd type="arrow"/>
          </a:ln>
        </p:spPr>
        <p:style>
          <a:lnRef idx="2">
            <a:schemeClr val="dk1"/>
          </a:lnRef>
          <a:fillRef idx="0">
            <a:schemeClr val="dk1"/>
          </a:fillRef>
          <a:effectRef idx="1">
            <a:schemeClr val="dk1"/>
          </a:effectRef>
          <a:fontRef idx="minor">
            <a:schemeClr val="tx1"/>
          </a:fontRef>
        </p:style>
      </p:cxnSp>
      <p:sp>
        <p:nvSpPr>
          <p:cNvPr id="139" name="TextBox 138"/>
          <p:cNvSpPr txBox="1"/>
          <p:nvPr/>
        </p:nvSpPr>
        <p:spPr>
          <a:xfrm>
            <a:off x="3052053" y="3542377"/>
            <a:ext cx="994714" cy="365934"/>
          </a:xfrm>
          <a:prstGeom prst="rect">
            <a:avLst/>
          </a:prstGeom>
          <a:noFill/>
        </p:spPr>
        <p:txBody>
          <a:bodyPr wrap="square" rtlCol="0">
            <a:spAutoFit/>
          </a:bodyPr>
          <a:lstStyle/>
          <a:p>
            <a:r>
              <a:rPr lang="en-US" sz="1778" dirty="0"/>
              <a:t>80 GB/s</a:t>
            </a:r>
          </a:p>
        </p:txBody>
      </p:sp>
      <p:cxnSp>
        <p:nvCxnSpPr>
          <p:cNvPr id="140" name="Straight Arrow Connector 139"/>
          <p:cNvCxnSpPr/>
          <p:nvPr/>
        </p:nvCxnSpPr>
        <p:spPr>
          <a:xfrm flipH="1">
            <a:off x="4032854" y="3054685"/>
            <a:ext cx="2373" cy="1259641"/>
          </a:xfrm>
          <a:prstGeom prst="straightConnector1">
            <a:avLst/>
          </a:prstGeom>
          <a:ln w="38100" cmpd="sng">
            <a:solidFill>
              <a:schemeClr val="tx1"/>
            </a:solidFill>
            <a:headEnd type="arrow"/>
            <a:tailEnd type="arrow"/>
          </a:ln>
        </p:spPr>
        <p:style>
          <a:lnRef idx="2">
            <a:schemeClr val="dk1"/>
          </a:lnRef>
          <a:fillRef idx="0">
            <a:schemeClr val="dk1"/>
          </a:fillRef>
          <a:effectRef idx="1">
            <a:schemeClr val="dk1"/>
          </a:effectRef>
          <a:fontRef idx="minor">
            <a:schemeClr val="tx1"/>
          </a:fontRef>
        </p:style>
      </p:cxnSp>
      <p:sp>
        <p:nvSpPr>
          <p:cNvPr id="141" name="Content Placeholder 2"/>
          <p:cNvSpPr txBox="1">
            <a:spLocks/>
          </p:cNvSpPr>
          <p:nvPr/>
        </p:nvSpPr>
        <p:spPr bwMode="auto">
          <a:xfrm>
            <a:off x="383850" y="5403009"/>
            <a:ext cx="11475800" cy="611246"/>
          </a:xfrm>
          <a:prstGeom prst="rect">
            <a:avLst/>
          </a:prstGeom>
          <a:noFill/>
          <a:ln w="9525">
            <a:noFill/>
            <a:miter lim="800000"/>
            <a:headEnd/>
            <a:tailEnd/>
          </a:ln>
        </p:spPr>
        <p:txBody>
          <a:bodyPr vert="horz" wrap="square" lIns="101600" tIns="50800" rIns="101600" bIns="50800" numCol="1" anchor="t" anchorCtr="0" compatLnSpc="1">
            <a:prstTxWarp prst="textNoShape">
              <a:avLst/>
            </a:prstTxWarp>
          </a:bodyPr>
          <a:lstStyle>
            <a:lvl1pPr marL="231775" indent="-231775" algn="l" rtl="0" fontAlgn="base">
              <a:lnSpc>
                <a:spcPct val="90000"/>
              </a:lnSpc>
              <a:spcBef>
                <a:spcPts val="900"/>
              </a:spcBef>
              <a:spcAft>
                <a:spcPts val="900"/>
              </a:spcAft>
              <a:buClr>
                <a:schemeClr val="bg2"/>
              </a:buClr>
              <a:buSzPct val="100000"/>
              <a:buFontTx/>
              <a:buBlip>
                <a:blip r:embed="rId3"/>
              </a:buBlip>
              <a:defRPr sz="2400" b="0">
                <a:solidFill>
                  <a:schemeClr val="bg2"/>
                </a:solidFill>
                <a:latin typeface="Trebuchet MS" pitchFamily="34" charset="0"/>
                <a:ea typeface="+mn-ea"/>
                <a:cs typeface="+mn-cs"/>
              </a:defRPr>
            </a:lvl1pPr>
            <a:lvl2pPr marL="803275" indent="-231775" algn="l" rtl="0" fontAlgn="base">
              <a:lnSpc>
                <a:spcPct val="90000"/>
              </a:lnSpc>
              <a:spcBef>
                <a:spcPts val="900"/>
              </a:spcBef>
              <a:spcAft>
                <a:spcPts val="900"/>
              </a:spcAft>
              <a:buClr>
                <a:schemeClr val="bg2"/>
              </a:buClr>
              <a:buSzPct val="100000"/>
              <a:buFontTx/>
              <a:buBlip>
                <a:blip r:embed="rId3"/>
              </a:buBlip>
              <a:defRPr sz="2000" b="0">
                <a:solidFill>
                  <a:schemeClr val="bg2"/>
                </a:solidFill>
                <a:latin typeface="Trebuchet MS" pitchFamily="34" charset="0"/>
              </a:defRPr>
            </a:lvl2pPr>
            <a:lvl3pPr marL="1255713" indent="-166688" algn="l" rtl="0" fontAlgn="base">
              <a:lnSpc>
                <a:spcPct val="90000"/>
              </a:lnSpc>
              <a:spcBef>
                <a:spcPts val="900"/>
              </a:spcBef>
              <a:spcAft>
                <a:spcPts val="900"/>
              </a:spcAft>
              <a:buClr>
                <a:schemeClr val="bg2"/>
              </a:buClr>
              <a:buSzPct val="100000"/>
              <a:buFontTx/>
              <a:buBlip>
                <a:blip r:embed="rId3"/>
              </a:buBlip>
              <a:defRPr sz="1800" b="0">
                <a:solidFill>
                  <a:schemeClr val="bg2"/>
                </a:solidFill>
                <a:latin typeface="Trebuchet MS" pitchFamily="34" charset="0"/>
              </a:defRPr>
            </a:lvl3pPr>
            <a:lvl4pPr marL="1774825" indent="-228600" algn="l" rtl="0" fontAlgn="base">
              <a:spcBef>
                <a:spcPct val="20000"/>
              </a:spcBef>
              <a:spcAft>
                <a:spcPct val="0"/>
              </a:spcAft>
              <a:buClr>
                <a:schemeClr val="bg2"/>
              </a:buClr>
              <a:buFont typeface="Wingdings" panose="05000000000000000000" pitchFamily="2" charset="2"/>
              <a:buChar char="§"/>
              <a:defRPr sz="1800">
                <a:solidFill>
                  <a:schemeClr val="tx1"/>
                </a:solidFill>
                <a:latin typeface="+mn-lt"/>
              </a:defRPr>
            </a:lvl4pPr>
            <a:lvl5pPr marL="2117725" indent="-228600" algn="l" rtl="0" fontAlgn="base">
              <a:spcBef>
                <a:spcPct val="20000"/>
              </a:spcBef>
              <a:spcAft>
                <a:spcPct val="0"/>
              </a:spcAft>
              <a:buClr>
                <a:schemeClr val="bg2"/>
              </a:buClr>
              <a:buFont typeface="Wingdings" panose="05000000000000000000" pitchFamily="2" charset="2"/>
              <a:buChar char="§"/>
              <a:defRPr sz="2000">
                <a:solidFill>
                  <a:schemeClr val="tx1"/>
                </a:solidFill>
                <a:latin typeface="+mn-lt"/>
              </a:defRPr>
            </a:lvl5pPr>
            <a:lvl6pPr marL="2574925" indent="-228600" algn="l" rtl="0" eaLnBrk="1" fontAlgn="base" hangingPunct="1">
              <a:spcBef>
                <a:spcPct val="20000"/>
              </a:spcBef>
              <a:spcAft>
                <a:spcPct val="0"/>
              </a:spcAft>
              <a:buChar char="»"/>
              <a:defRPr sz="2000">
                <a:solidFill>
                  <a:schemeClr val="bg1"/>
                </a:solidFill>
                <a:latin typeface="+mn-lt"/>
              </a:defRPr>
            </a:lvl6pPr>
            <a:lvl7pPr marL="3032125" indent="-228600" algn="l" rtl="0" eaLnBrk="1" fontAlgn="base" hangingPunct="1">
              <a:spcBef>
                <a:spcPct val="20000"/>
              </a:spcBef>
              <a:spcAft>
                <a:spcPct val="0"/>
              </a:spcAft>
              <a:buChar char="»"/>
              <a:defRPr sz="2000">
                <a:solidFill>
                  <a:schemeClr val="bg1"/>
                </a:solidFill>
                <a:latin typeface="+mn-lt"/>
              </a:defRPr>
            </a:lvl7pPr>
            <a:lvl8pPr marL="3489325" indent="-228600" algn="l" rtl="0" eaLnBrk="1" fontAlgn="base" hangingPunct="1">
              <a:spcBef>
                <a:spcPct val="20000"/>
              </a:spcBef>
              <a:spcAft>
                <a:spcPct val="0"/>
              </a:spcAft>
              <a:buChar char="»"/>
              <a:defRPr sz="2000">
                <a:solidFill>
                  <a:schemeClr val="bg1"/>
                </a:solidFill>
                <a:latin typeface="+mn-lt"/>
              </a:defRPr>
            </a:lvl8pPr>
            <a:lvl9pPr marL="3946525" indent="-228600" algn="l" rtl="0" eaLnBrk="1" fontAlgn="base" hangingPunct="1">
              <a:spcBef>
                <a:spcPct val="20000"/>
              </a:spcBef>
              <a:spcAft>
                <a:spcPct val="0"/>
              </a:spcAft>
              <a:buChar char="»"/>
              <a:defRPr sz="2000">
                <a:solidFill>
                  <a:schemeClr val="bg1"/>
                </a:solidFill>
                <a:latin typeface="+mn-lt"/>
              </a:defRPr>
            </a:lvl9pPr>
          </a:lstStyle>
          <a:p>
            <a:pPr marL="0" indent="0" algn="ctr">
              <a:buNone/>
            </a:pPr>
            <a:r>
              <a:rPr lang="en-US" sz="3200" dirty="0" smtClean="0">
                <a:solidFill>
                  <a:srgbClr val="FF0000"/>
                </a:solidFill>
                <a:latin typeface="Helvetica" charset="0"/>
                <a:ea typeface="Helvetica" charset="0"/>
                <a:cs typeface="Helvetica" charset="0"/>
              </a:rPr>
              <a:t>Bandwidth-Aware Placement</a:t>
            </a:r>
          </a:p>
          <a:p>
            <a:pPr marL="0" indent="0" algn="ctr">
              <a:buNone/>
            </a:pPr>
            <a:r>
              <a:rPr lang="en-US" sz="3200" dirty="0" smtClean="0">
                <a:solidFill>
                  <a:srgbClr val="FF0000"/>
                </a:solidFill>
                <a:latin typeface="Helvetica" charset="0"/>
                <a:ea typeface="Helvetica" charset="0"/>
                <a:cs typeface="Helvetica" charset="0"/>
              </a:rPr>
              <a:t>Place </a:t>
            </a:r>
            <a:r>
              <a:rPr lang="en-US" sz="3200" dirty="0">
                <a:solidFill>
                  <a:srgbClr val="FF0000"/>
                </a:solidFill>
                <a:latin typeface="Helvetica" charset="0"/>
                <a:ea typeface="Helvetica" charset="0"/>
                <a:cs typeface="Helvetica" charset="0"/>
              </a:rPr>
              <a:t>data in the ratio of memory </a:t>
            </a:r>
            <a:r>
              <a:rPr lang="en-US" sz="3200" dirty="0" smtClean="0">
                <a:solidFill>
                  <a:srgbClr val="FF0000"/>
                </a:solidFill>
                <a:latin typeface="Helvetica" charset="0"/>
                <a:ea typeface="Helvetica" charset="0"/>
                <a:cs typeface="Helvetica" charset="0"/>
              </a:rPr>
              <a:t>bandwidths</a:t>
            </a:r>
            <a:endParaRPr lang="en-US" sz="3200" dirty="0">
              <a:solidFill>
                <a:srgbClr val="FF0000"/>
              </a:solidFill>
              <a:latin typeface="Helvetica" charset="0"/>
              <a:ea typeface="Helvetica" charset="0"/>
              <a:cs typeface="Helvetica" charset="0"/>
            </a:endParaRPr>
          </a:p>
        </p:txBody>
      </p:sp>
      <p:cxnSp>
        <p:nvCxnSpPr>
          <p:cNvPr id="70" name="Straight Arrow Connector 69"/>
          <p:cNvCxnSpPr/>
          <p:nvPr/>
        </p:nvCxnSpPr>
        <p:spPr>
          <a:xfrm flipV="1">
            <a:off x="6771227" y="1584717"/>
            <a:ext cx="1746" cy="3079308"/>
          </a:xfrm>
          <a:prstGeom prst="straightConnector1">
            <a:avLst/>
          </a:prstGeom>
          <a:ln w="22225">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1" name="Straight Arrow Connector 70"/>
          <p:cNvCxnSpPr/>
          <p:nvPr/>
        </p:nvCxnSpPr>
        <p:spPr>
          <a:xfrm>
            <a:off x="6761308" y="4663819"/>
            <a:ext cx="4505936" cy="3511"/>
          </a:xfrm>
          <a:prstGeom prst="straightConnector1">
            <a:avLst/>
          </a:prstGeom>
          <a:ln w="22225">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flipV="1">
            <a:off x="6773792" y="3859053"/>
            <a:ext cx="4395529" cy="18169"/>
          </a:xfrm>
          <a:prstGeom prst="straightConnector1">
            <a:avLst/>
          </a:prstGeom>
          <a:ln w="22225">
            <a:solidFill>
              <a:schemeClr val="accent5"/>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flipV="1">
            <a:off x="6785454" y="2692727"/>
            <a:ext cx="4407190" cy="12908"/>
          </a:xfrm>
          <a:prstGeom prst="straightConnector1">
            <a:avLst/>
          </a:prstGeom>
          <a:ln w="22225">
            <a:solidFill>
              <a:schemeClr val="accent6"/>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p:nvPr/>
        </p:nvCxnSpPr>
        <p:spPr>
          <a:xfrm>
            <a:off x="6772853" y="1847893"/>
            <a:ext cx="4411511" cy="13822"/>
          </a:xfrm>
          <a:prstGeom prst="straightConnector1">
            <a:avLst/>
          </a:prstGeom>
          <a:ln w="22225">
            <a:solidFill>
              <a:schemeClr val="tx2">
                <a:lumMod val="75000"/>
              </a:schemeClr>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88" name="TextBox 87"/>
          <p:cNvSpPr txBox="1"/>
          <p:nvPr/>
        </p:nvSpPr>
        <p:spPr>
          <a:xfrm>
            <a:off x="6339777" y="3689137"/>
            <a:ext cx="503982" cy="365934"/>
          </a:xfrm>
          <a:prstGeom prst="rect">
            <a:avLst/>
          </a:prstGeom>
          <a:noFill/>
        </p:spPr>
        <p:txBody>
          <a:bodyPr wrap="square" rtlCol="0">
            <a:spAutoFit/>
          </a:bodyPr>
          <a:lstStyle/>
          <a:p>
            <a:pPr algn="ctr"/>
            <a:r>
              <a:rPr lang="en-US" sz="1778" dirty="0">
                <a:solidFill>
                  <a:srgbClr val="000000"/>
                </a:solidFill>
              </a:rPr>
              <a:t>80</a:t>
            </a:r>
          </a:p>
        </p:txBody>
      </p:sp>
      <p:sp>
        <p:nvSpPr>
          <p:cNvPr id="96" name="TextBox 95"/>
          <p:cNvSpPr txBox="1"/>
          <p:nvPr/>
        </p:nvSpPr>
        <p:spPr>
          <a:xfrm>
            <a:off x="6251579" y="2517549"/>
            <a:ext cx="592180" cy="365934"/>
          </a:xfrm>
          <a:prstGeom prst="rect">
            <a:avLst/>
          </a:prstGeom>
          <a:noFill/>
        </p:spPr>
        <p:txBody>
          <a:bodyPr wrap="square" rtlCol="0">
            <a:spAutoFit/>
          </a:bodyPr>
          <a:lstStyle/>
          <a:p>
            <a:pPr algn="ctr"/>
            <a:r>
              <a:rPr lang="en-US" sz="1778" dirty="0">
                <a:solidFill>
                  <a:srgbClr val="000000"/>
                </a:solidFill>
              </a:rPr>
              <a:t>200</a:t>
            </a:r>
          </a:p>
        </p:txBody>
      </p:sp>
      <p:sp>
        <p:nvSpPr>
          <p:cNvPr id="99" name="TextBox 98"/>
          <p:cNvSpPr txBox="1"/>
          <p:nvPr/>
        </p:nvSpPr>
        <p:spPr>
          <a:xfrm>
            <a:off x="6238979" y="1659808"/>
            <a:ext cx="592180" cy="365934"/>
          </a:xfrm>
          <a:prstGeom prst="rect">
            <a:avLst/>
          </a:prstGeom>
          <a:noFill/>
        </p:spPr>
        <p:txBody>
          <a:bodyPr wrap="square" rtlCol="0">
            <a:spAutoFit/>
          </a:bodyPr>
          <a:lstStyle/>
          <a:p>
            <a:pPr algn="ctr"/>
            <a:r>
              <a:rPr lang="en-US" sz="1778" dirty="0">
                <a:solidFill>
                  <a:srgbClr val="000000"/>
                </a:solidFill>
              </a:rPr>
              <a:t>280</a:t>
            </a:r>
          </a:p>
        </p:txBody>
      </p:sp>
      <p:sp>
        <p:nvSpPr>
          <p:cNvPr id="100" name="TextBox 99"/>
          <p:cNvSpPr txBox="1"/>
          <p:nvPr/>
        </p:nvSpPr>
        <p:spPr>
          <a:xfrm>
            <a:off x="8111945" y="3805595"/>
            <a:ext cx="3074302" cy="400110"/>
          </a:xfrm>
          <a:prstGeom prst="rect">
            <a:avLst/>
          </a:prstGeom>
          <a:noFill/>
        </p:spPr>
        <p:txBody>
          <a:bodyPr wrap="square" rtlCol="0">
            <a:spAutoFit/>
          </a:bodyPr>
          <a:lstStyle/>
          <a:p>
            <a:pPr algn="r"/>
            <a:r>
              <a:rPr lang="en-US" sz="2000" dirty="0">
                <a:solidFill>
                  <a:srgbClr val="558ED5"/>
                </a:solidFill>
              </a:rPr>
              <a:t>Additional BW from CC</a:t>
            </a:r>
          </a:p>
        </p:txBody>
      </p:sp>
      <p:sp>
        <p:nvSpPr>
          <p:cNvPr id="101" name="TextBox 100"/>
          <p:cNvSpPr txBox="1"/>
          <p:nvPr/>
        </p:nvSpPr>
        <p:spPr>
          <a:xfrm>
            <a:off x="7534447" y="2627387"/>
            <a:ext cx="2891262" cy="400110"/>
          </a:xfrm>
          <a:prstGeom prst="rect">
            <a:avLst/>
          </a:prstGeom>
          <a:noFill/>
        </p:spPr>
        <p:txBody>
          <a:bodyPr wrap="square" rtlCol="0">
            <a:spAutoFit/>
          </a:bodyPr>
          <a:lstStyle/>
          <a:p>
            <a:pPr algn="r"/>
            <a:r>
              <a:rPr lang="en-US" sz="2000" dirty="0">
                <a:solidFill>
                  <a:srgbClr val="598B00"/>
                </a:solidFill>
              </a:rPr>
              <a:t>GPU Memory BW</a:t>
            </a:r>
          </a:p>
        </p:txBody>
      </p:sp>
      <p:sp>
        <p:nvSpPr>
          <p:cNvPr id="102" name="TextBox 101"/>
          <p:cNvSpPr txBox="1"/>
          <p:nvPr/>
        </p:nvSpPr>
        <p:spPr>
          <a:xfrm>
            <a:off x="7531775" y="1492962"/>
            <a:ext cx="3803557" cy="400110"/>
          </a:xfrm>
          <a:prstGeom prst="rect">
            <a:avLst/>
          </a:prstGeom>
          <a:noFill/>
        </p:spPr>
        <p:txBody>
          <a:bodyPr wrap="square" rtlCol="0">
            <a:spAutoFit/>
          </a:bodyPr>
          <a:lstStyle/>
          <a:p>
            <a:pPr algn="r"/>
            <a:r>
              <a:rPr lang="en-US" sz="2000" dirty="0">
                <a:solidFill>
                  <a:schemeClr val="tx2">
                    <a:lumMod val="75000"/>
                  </a:schemeClr>
                </a:solidFill>
              </a:rPr>
              <a:t>Total System Memory BW</a:t>
            </a:r>
          </a:p>
        </p:txBody>
      </p:sp>
      <p:sp>
        <p:nvSpPr>
          <p:cNvPr id="103" name="TextBox 102"/>
          <p:cNvSpPr txBox="1"/>
          <p:nvPr/>
        </p:nvSpPr>
        <p:spPr>
          <a:xfrm>
            <a:off x="6601734" y="4641199"/>
            <a:ext cx="4788404" cy="400110"/>
          </a:xfrm>
          <a:prstGeom prst="rect">
            <a:avLst/>
          </a:prstGeom>
          <a:noFill/>
        </p:spPr>
        <p:txBody>
          <a:bodyPr wrap="square" rtlCol="0">
            <a:spAutoFit/>
          </a:bodyPr>
          <a:lstStyle/>
          <a:p>
            <a:pPr algn="ctr"/>
            <a:r>
              <a:rPr lang="en-US" sz="2000" b="1" dirty="0">
                <a:solidFill>
                  <a:srgbClr val="000000"/>
                </a:solidFill>
              </a:rPr>
              <a:t>% of </a:t>
            </a:r>
            <a:r>
              <a:rPr lang="en-US" sz="2000" b="1" dirty="0" smtClean="0">
                <a:solidFill>
                  <a:srgbClr val="000000"/>
                </a:solidFill>
              </a:rPr>
              <a:t>Pages in GPU </a:t>
            </a:r>
            <a:r>
              <a:rPr lang="en-US" sz="2000" b="1" dirty="0">
                <a:solidFill>
                  <a:srgbClr val="000000"/>
                </a:solidFill>
              </a:rPr>
              <a:t>Memory</a:t>
            </a:r>
          </a:p>
        </p:txBody>
      </p:sp>
      <p:sp>
        <p:nvSpPr>
          <p:cNvPr id="104" name="TextBox 103"/>
          <p:cNvSpPr txBox="1"/>
          <p:nvPr/>
        </p:nvSpPr>
        <p:spPr>
          <a:xfrm rot="16200000">
            <a:off x="4640693" y="2902935"/>
            <a:ext cx="3074302" cy="400110"/>
          </a:xfrm>
          <a:prstGeom prst="rect">
            <a:avLst/>
          </a:prstGeom>
          <a:noFill/>
        </p:spPr>
        <p:txBody>
          <a:bodyPr wrap="square" rtlCol="0">
            <a:spAutoFit/>
          </a:bodyPr>
          <a:lstStyle/>
          <a:p>
            <a:pPr algn="ctr"/>
            <a:r>
              <a:rPr lang="en-US" sz="2000" b="1" dirty="0">
                <a:solidFill>
                  <a:srgbClr val="000000"/>
                </a:solidFill>
              </a:rPr>
              <a:t>Total Bandwidth (GB/s)</a:t>
            </a:r>
          </a:p>
        </p:txBody>
      </p:sp>
      <p:sp>
        <p:nvSpPr>
          <p:cNvPr id="105" name="TextBox 104"/>
          <p:cNvSpPr txBox="1"/>
          <p:nvPr/>
        </p:nvSpPr>
        <p:spPr>
          <a:xfrm>
            <a:off x="6446207" y="4548131"/>
            <a:ext cx="503982" cy="365934"/>
          </a:xfrm>
          <a:prstGeom prst="rect">
            <a:avLst/>
          </a:prstGeom>
          <a:noFill/>
        </p:spPr>
        <p:txBody>
          <a:bodyPr wrap="square" rtlCol="0">
            <a:spAutoFit/>
          </a:bodyPr>
          <a:lstStyle/>
          <a:p>
            <a:pPr algn="ctr"/>
            <a:r>
              <a:rPr lang="en-US" sz="1778" dirty="0">
                <a:solidFill>
                  <a:srgbClr val="000000"/>
                </a:solidFill>
              </a:rPr>
              <a:t>0</a:t>
            </a:r>
          </a:p>
        </p:txBody>
      </p:sp>
      <p:sp>
        <p:nvSpPr>
          <p:cNvPr id="114" name="TextBox 113"/>
          <p:cNvSpPr txBox="1"/>
          <p:nvPr/>
        </p:nvSpPr>
        <p:spPr>
          <a:xfrm>
            <a:off x="11064368" y="4612991"/>
            <a:ext cx="699684" cy="365934"/>
          </a:xfrm>
          <a:prstGeom prst="rect">
            <a:avLst/>
          </a:prstGeom>
          <a:noFill/>
        </p:spPr>
        <p:txBody>
          <a:bodyPr wrap="square" rtlCol="0">
            <a:spAutoFit/>
          </a:bodyPr>
          <a:lstStyle/>
          <a:p>
            <a:pPr algn="ctr"/>
            <a:r>
              <a:rPr lang="en-US" sz="1778" dirty="0">
                <a:solidFill>
                  <a:srgbClr val="000000"/>
                </a:solidFill>
              </a:rPr>
              <a:t>100</a:t>
            </a:r>
          </a:p>
        </p:txBody>
      </p:sp>
      <p:sp>
        <p:nvSpPr>
          <p:cNvPr id="115" name="Freeform 114"/>
          <p:cNvSpPr/>
          <p:nvPr/>
        </p:nvSpPr>
        <p:spPr>
          <a:xfrm>
            <a:off x="6761308" y="1911289"/>
            <a:ext cx="4457184" cy="1964979"/>
          </a:xfrm>
          <a:custGeom>
            <a:avLst/>
            <a:gdLst>
              <a:gd name="connsiteX0" fmla="*/ 0 w 4273889"/>
              <a:gd name="connsiteY0" fmla="*/ 1758949 h 1758949"/>
              <a:gd name="connsiteX1" fmla="*/ 2682775 w 4273889"/>
              <a:gd name="connsiteY1" fmla="*/ 25275 h 1758949"/>
              <a:gd name="connsiteX2" fmla="*/ 4273889 w 4273889"/>
              <a:gd name="connsiteY2" fmla="*/ 681646 h 1758949"/>
            </a:gdLst>
            <a:ahLst/>
            <a:cxnLst>
              <a:cxn ang="0">
                <a:pos x="connsiteX0" y="connsiteY0"/>
              </a:cxn>
              <a:cxn ang="0">
                <a:pos x="connsiteX1" y="connsiteY1"/>
              </a:cxn>
              <a:cxn ang="0">
                <a:pos x="connsiteX2" y="connsiteY2"/>
              </a:cxn>
            </a:cxnLst>
            <a:rect l="l" t="t" r="r" b="b"/>
            <a:pathLst>
              <a:path w="4273889" h="1758949">
                <a:moveTo>
                  <a:pt x="0" y="1758949"/>
                </a:moveTo>
                <a:cubicBezTo>
                  <a:pt x="985230" y="981887"/>
                  <a:pt x="1970460" y="204825"/>
                  <a:pt x="2682775" y="25275"/>
                </a:cubicBezTo>
                <a:cubicBezTo>
                  <a:pt x="3395090" y="-154276"/>
                  <a:pt x="4273889" y="681646"/>
                  <a:pt x="4273889" y="681646"/>
                </a:cubicBezTo>
              </a:path>
            </a:pathLst>
          </a:custGeom>
          <a:ln w="38100" cmpd="sng">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solidFill>
                <a:srgbClr val="FF0000"/>
              </a:solidFill>
            </a:endParaRPr>
          </a:p>
        </p:txBody>
      </p:sp>
      <p:sp>
        <p:nvSpPr>
          <p:cNvPr id="116" name="Oval 115"/>
          <p:cNvSpPr/>
          <p:nvPr/>
        </p:nvSpPr>
        <p:spPr>
          <a:xfrm>
            <a:off x="9686467" y="1780854"/>
            <a:ext cx="274017" cy="26027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 name="Rectangle 5"/>
          <p:cNvSpPr/>
          <p:nvPr/>
        </p:nvSpPr>
        <p:spPr>
          <a:xfrm>
            <a:off x="9974184" y="1876745"/>
            <a:ext cx="1356378" cy="80823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cxnSp>
        <p:nvCxnSpPr>
          <p:cNvPr id="4" name="Straight Connector 3"/>
          <p:cNvCxnSpPr/>
          <p:nvPr/>
        </p:nvCxnSpPr>
        <p:spPr>
          <a:xfrm flipH="1" flipV="1">
            <a:off x="9889724" y="4548131"/>
            <a:ext cx="1" cy="18396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9539882" y="4241797"/>
            <a:ext cx="699684" cy="365934"/>
          </a:xfrm>
          <a:prstGeom prst="rect">
            <a:avLst/>
          </a:prstGeom>
          <a:noFill/>
        </p:spPr>
        <p:txBody>
          <a:bodyPr wrap="square" rtlCol="0">
            <a:spAutoFit/>
          </a:bodyPr>
          <a:lstStyle/>
          <a:p>
            <a:pPr algn="ctr"/>
            <a:r>
              <a:rPr lang="en-US" sz="1778" dirty="0" smtClean="0">
                <a:solidFill>
                  <a:srgbClr val="000000"/>
                </a:solidFill>
              </a:rPr>
              <a:t>70</a:t>
            </a:r>
            <a:endParaRPr lang="en-US" sz="1778" dirty="0">
              <a:solidFill>
                <a:srgbClr val="000000"/>
              </a:solidFill>
            </a:endParaRPr>
          </a:p>
        </p:txBody>
      </p:sp>
      <p:sp>
        <p:nvSpPr>
          <p:cNvPr id="2" name="Slide Number Placeholder 1"/>
          <p:cNvSpPr>
            <a:spLocks noGrp="1"/>
          </p:cNvSpPr>
          <p:nvPr>
            <p:ph type="sldNum" sz="quarter" idx="12"/>
          </p:nvPr>
        </p:nvSpPr>
        <p:spPr/>
        <p:txBody>
          <a:bodyPr/>
          <a:lstStyle/>
          <a:p>
            <a:fld id="{24EAD923-3004-4A31-84C7-9B440B785588}" type="slidenum">
              <a:rPr lang="en-US" smtClean="0"/>
              <a:pPr/>
              <a:t>65</a:t>
            </a:fld>
            <a:endParaRPr lang="en-US" dirty="0"/>
          </a:p>
        </p:txBody>
      </p:sp>
    </p:spTree>
    <p:extLst>
      <p:ext uri="{BB962C8B-B14F-4D97-AF65-F5344CB8AC3E}">
        <p14:creationId xmlns:p14="http://schemas.microsoft.com/office/powerpoint/2010/main" val="8068827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7" presetClass="path" presetSubtype="0" accel="50000" decel="50000" fill="hold" grpId="0" nodeType="clickEffect">
                                  <p:stCondLst>
                                    <p:cond delay="0"/>
                                  </p:stCondLst>
                                  <p:childTnLst>
                                    <p:animMotion origin="layout" path="M 2.89889E-6 4.78004E-6 L 2.89889E-6 -0.1451 C 2.89889E-6 -0.21019 -0.03183 -0.2902 -0.05758 -0.2902 L -0.11515 -0.2902 " pathEditMode="relative" rAng="0" ptsTypes="FfFF">
                                      <p:cBhvr>
                                        <p:cTn id="6" dur="500" fill="hold"/>
                                        <p:tgtEl>
                                          <p:spTgt spid="95"/>
                                        </p:tgtEl>
                                        <p:attrNameLst>
                                          <p:attrName>ppt_x</p:attrName>
                                          <p:attrName>ppt_y</p:attrName>
                                        </p:attrNameLst>
                                      </p:cBhvr>
                                      <p:rCtr x="-5757" y="-14510"/>
                                    </p:animMotion>
                                  </p:childTnLst>
                                </p:cTn>
                              </p:par>
                              <p:par>
                                <p:cTn id="7" presetID="1" presetClass="exit" presetSubtype="0" fill="hold" grpId="1" nodeType="withEffect">
                                  <p:stCondLst>
                                    <p:cond delay="2000"/>
                                  </p:stCondLst>
                                  <p:childTnLst>
                                    <p:set>
                                      <p:cBhvr>
                                        <p:cTn id="8" dur="1" fill="hold">
                                          <p:stCondLst>
                                            <p:cond delay="0"/>
                                          </p:stCondLst>
                                        </p:cTn>
                                        <p:tgtEl>
                                          <p:spTgt spid="95"/>
                                        </p:tgtEl>
                                        <p:attrNameLst>
                                          <p:attrName>style.visibility</p:attrName>
                                        </p:attrNameLst>
                                      </p:cBhvr>
                                      <p:to>
                                        <p:strVal val="hidden"/>
                                      </p:to>
                                    </p:set>
                                  </p:childTnLst>
                                </p:cTn>
                              </p:par>
                              <p:par>
                                <p:cTn id="9" presetID="50" presetClass="path" presetSubtype="0" accel="50000" decel="50000" fill="hold" grpId="0" nodeType="withEffect">
                                  <p:stCondLst>
                                    <p:cond delay="0"/>
                                  </p:stCondLst>
                                  <p:childTnLst>
                                    <p:animMotion origin="layout" path="M 2.26852E-6 -3.33333E-6 L 0.00188 -3.33333E-6 C 0.00275 -3.33333E-6 0.0039 -0.06507 0.0039 -0.11754 L 0.0039 -0.23354 " pathEditMode="relative" rAng="0" ptsTypes="FfFF">
                                      <p:cBhvr>
                                        <p:cTn id="10" dur="500" fill="hold"/>
                                        <p:tgtEl>
                                          <p:spTgt spid="106"/>
                                        </p:tgtEl>
                                        <p:attrNameLst>
                                          <p:attrName>ppt_x</p:attrName>
                                          <p:attrName>ppt_y</p:attrName>
                                        </p:attrNameLst>
                                      </p:cBhvr>
                                      <p:rCtr x="188" y="-11677"/>
                                    </p:animMotion>
                                  </p:childTnLst>
                                </p:cTn>
                              </p:par>
                              <p:par>
                                <p:cTn id="11" presetID="1" presetClass="exit" presetSubtype="0" fill="hold" grpId="1" nodeType="withEffect">
                                  <p:stCondLst>
                                    <p:cond delay="1000"/>
                                  </p:stCondLst>
                                  <p:childTnLst>
                                    <p:set>
                                      <p:cBhvr>
                                        <p:cTn id="12" dur="1" fill="hold">
                                          <p:stCondLst>
                                            <p:cond delay="0"/>
                                          </p:stCondLst>
                                        </p:cTn>
                                        <p:tgtEl>
                                          <p:spTgt spid="106"/>
                                        </p:tgtEl>
                                        <p:attrNameLst>
                                          <p:attrName>style.visibility</p:attrName>
                                        </p:attrNameLst>
                                      </p:cBhvr>
                                      <p:to>
                                        <p:strVal val="hidden"/>
                                      </p:to>
                                    </p:set>
                                  </p:childTnLst>
                                </p:cTn>
                              </p:par>
                              <p:par>
                                <p:cTn id="13" presetID="50" presetClass="path" presetSubtype="0" accel="50000" decel="50000" fill="hold" grpId="0" nodeType="withEffect">
                                  <p:stCondLst>
                                    <p:cond delay="1000"/>
                                  </p:stCondLst>
                                  <p:childTnLst>
                                    <p:animMotion origin="layout" path="M 1.57407E-6 -3.33333E-6 L -0.00478 -3.33333E-6 C -0.00695 -3.33333E-6 -0.00941 -0.06455 -0.00941 -0.11677 L -0.00941 -0.23302 " pathEditMode="relative" rAng="0" ptsTypes="FfFF">
                                      <p:cBhvr>
                                        <p:cTn id="14" dur="500" fill="hold"/>
                                        <p:tgtEl>
                                          <p:spTgt spid="107"/>
                                        </p:tgtEl>
                                        <p:attrNameLst>
                                          <p:attrName>ppt_x</p:attrName>
                                          <p:attrName>ppt_y</p:attrName>
                                        </p:attrNameLst>
                                      </p:cBhvr>
                                      <p:rCtr x="-477" y="-11651"/>
                                    </p:animMotion>
                                  </p:childTnLst>
                                </p:cTn>
                              </p:par>
                              <p:par>
                                <p:cTn id="15" presetID="1" presetClass="exit" presetSubtype="0" fill="hold" grpId="1" nodeType="withEffect">
                                  <p:stCondLst>
                                    <p:cond delay="2000"/>
                                  </p:stCondLst>
                                  <p:childTnLst>
                                    <p:set>
                                      <p:cBhvr>
                                        <p:cTn id="16" dur="1" fill="hold">
                                          <p:stCondLst>
                                            <p:cond delay="0"/>
                                          </p:stCondLst>
                                        </p:cTn>
                                        <p:tgtEl>
                                          <p:spTgt spid="107"/>
                                        </p:tgtEl>
                                        <p:attrNameLst>
                                          <p:attrName>style.visibility</p:attrName>
                                        </p:attrNameLst>
                                      </p:cBhvr>
                                      <p:to>
                                        <p:strVal val="hidden"/>
                                      </p:to>
                                    </p:set>
                                  </p:childTnLst>
                                </p:cTn>
                              </p:par>
                            </p:childTnLst>
                          </p:cTn>
                        </p:par>
                        <p:par>
                          <p:cTn id="17" fill="hold">
                            <p:stCondLst>
                              <p:cond delay="2000"/>
                            </p:stCondLst>
                            <p:childTnLst>
                              <p:par>
                                <p:cTn id="18" presetID="57" presetClass="path" presetSubtype="0" accel="50000" decel="50000" fill="hold" grpId="0" nodeType="afterEffect">
                                  <p:stCondLst>
                                    <p:cond delay="0"/>
                                  </p:stCondLst>
                                  <p:childTnLst>
                                    <p:animMotion origin="layout" path="M -1.90945E-7 -2.48778E-6 L -1.90945E-7 -0.14587 C -1.90945E-7 -0.21147 -0.03501 -0.29174 -0.06321 -0.29174 L -0.12643 -0.29174 " pathEditMode="relative" rAng="0" ptsTypes="FfFF">
                                      <p:cBhvr>
                                        <p:cTn id="19" dur="1000" fill="hold"/>
                                        <p:tgtEl>
                                          <p:spTgt spid="97"/>
                                        </p:tgtEl>
                                        <p:attrNameLst>
                                          <p:attrName>ppt_x</p:attrName>
                                          <p:attrName>ppt_y</p:attrName>
                                        </p:attrNameLst>
                                      </p:cBhvr>
                                      <p:rCtr x="-6321" y="-14587"/>
                                    </p:animMotion>
                                  </p:childTnLst>
                                </p:cTn>
                              </p:par>
                              <p:par>
                                <p:cTn id="20" presetID="1" presetClass="exit" presetSubtype="0" fill="hold" grpId="1" nodeType="withEffect">
                                  <p:stCondLst>
                                    <p:cond delay="2000"/>
                                  </p:stCondLst>
                                  <p:childTnLst>
                                    <p:set>
                                      <p:cBhvr>
                                        <p:cTn id="21" dur="1" fill="hold">
                                          <p:stCondLst>
                                            <p:cond delay="0"/>
                                          </p:stCondLst>
                                        </p:cTn>
                                        <p:tgtEl>
                                          <p:spTgt spid="97"/>
                                        </p:tgtEl>
                                        <p:attrNameLst>
                                          <p:attrName>style.visibility</p:attrName>
                                        </p:attrNameLst>
                                      </p:cBhvr>
                                      <p:to>
                                        <p:strVal val="hidden"/>
                                      </p:to>
                                    </p:set>
                                  </p:childTnLst>
                                </p:cTn>
                              </p:par>
                              <p:par>
                                <p:cTn id="22" presetID="50" presetClass="path" presetSubtype="0" accel="50000" decel="50000" fill="hold" grpId="0" nodeType="withEffect">
                                  <p:stCondLst>
                                    <p:cond delay="0"/>
                                  </p:stCondLst>
                                  <p:childTnLst>
                                    <p:animMotion origin="layout" path="M 1.52778E-6 -3.33333E-6 L -0.01071 -3.33333E-6 C -0.01548 -3.33333E-6 -0.02127 -0.06481 -0.02127 -0.11754 L -0.02127 -0.23405 " pathEditMode="relative" rAng="0" ptsTypes="FfFF">
                                      <p:cBhvr>
                                        <p:cTn id="23" dur="500" fill="hold"/>
                                        <p:tgtEl>
                                          <p:spTgt spid="108"/>
                                        </p:tgtEl>
                                        <p:attrNameLst>
                                          <p:attrName>ppt_x</p:attrName>
                                          <p:attrName>ppt_y</p:attrName>
                                        </p:attrNameLst>
                                      </p:cBhvr>
                                      <p:rCtr x="-1071" y="-11703"/>
                                    </p:animMotion>
                                  </p:childTnLst>
                                </p:cTn>
                              </p:par>
                              <p:par>
                                <p:cTn id="24" presetID="1" presetClass="exit" presetSubtype="0" fill="hold" grpId="1" nodeType="withEffect">
                                  <p:stCondLst>
                                    <p:cond delay="1000"/>
                                  </p:stCondLst>
                                  <p:childTnLst>
                                    <p:set>
                                      <p:cBhvr>
                                        <p:cTn id="25" dur="1" fill="hold">
                                          <p:stCondLst>
                                            <p:cond delay="0"/>
                                          </p:stCondLst>
                                        </p:cTn>
                                        <p:tgtEl>
                                          <p:spTgt spid="108"/>
                                        </p:tgtEl>
                                        <p:attrNameLst>
                                          <p:attrName>style.visibility</p:attrName>
                                        </p:attrNameLst>
                                      </p:cBhvr>
                                      <p:to>
                                        <p:strVal val="hidden"/>
                                      </p:to>
                                    </p:set>
                                  </p:childTnLst>
                                </p:cTn>
                              </p:par>
                              <p:par>
                                <p:cTn id="26" presetID="50" presetClass="path" presetSubtype="0" accel="50000" decel="50000" fill="hold" grpId="0" nodeType="withEffect">
                                  <p:stCondLst>
                                    <p:cond delay="1000"/>
                                  </p:stCondLst>
                                  <p:childTnLst>
                                    <p:animMotion origin="layout" path="M -3.84259E-6 -3.33333E-6 L -0.0162 -3.33333E-6 C -0.02343 -3.33333E-6 -0.03226 -0.06481 -0.03226 -0.11754 L -0.03226 -0.23405 " pathEditMode="relative" rAng="0" ptsTypes="FfFF">
                                      <p:cBhvr>
                                        <p:cTn id="27" dur="500" fill="hold"/>
                                        <p:tgtEl>
                                          <p:spTgt spid="109"/>
                                        </p:tgtEl>
                                        <p:attrNameLst>
                                          <p:attrName>ppt_x</p:attrName>
                                          <p:attrName>ppt_y</p:attrName>
                                        </p:attrNameLst>
                                      </p:cBhvr>
                                      <p:rCtr x="-1620" y="-11703"/>
                                    </p:animMotion>
                                  </p:childTnLst>
                                </p:cTn>
                              </p:par>
                              <p:par>
                                <p:cTn id="28" presetID="1" presetClass="exit" presetSubtype="0" fill="hold" grpId="1" nodeType="withEffect">
                                  <p:stCondLst>
                                    <p:cond delay="2000"/>
                                  </p:stCondLst>
                                  <p:childTnLst>
                                    <p:set>
                                      <p:cBhvr>
                                        <p:cTn id="29" dur="1" fill="hold">
                                          <p:stCondLst>
                                            <p:cond delay="0"/>
                                          </p:stCondLst>
                                        </p:cTn>
                                        <p:tgtEl>
                                          <p:spTgt spid="109"/>
                                        </p:tgtEl>
                                        <p:attrNameLst>
                                          <p:attrName>style.visibility</p:attrName>
                                        </p:attrNameLst>
                                      </p:cBhvr>
                                      <p:to>
                                        <p:strVal val="hidden"/>
                                      </p:to>
                                    </p:set>
                                  </p:childTnLst>
                                </p:cTn>
                              </p:par>
                            </p:childTnLst>
                          </p:cTn>
                        </p:par>
                        <p:par>
                          <p:cTn id="30" fill="hold">
                            <p:stCondLst>
                              <p:cond delay="4000"/>
                            </p:stCondLst>
                            <p:childTnLst>
                              <p:par>
                                <p:cTn id="31" presetID="57" presetClass="path" presetSubtype="0" accel="50000" decel="50000" fill="hold" grpId="0" nodeType="afterEffect">
                                  <p:stCondLst>
                                    <p:cond delay="0"/>
                                  </p:stCondLst>
                                  <p:childTnLst>
                                    <p:animMotion origin="layout" path="M -3.28078E-6 -2.48778E-6 L -3.28078E-6 -0.14587 C -3.28078E-6 -0.21147 -0.03804 -0.29174 -0.06871 -0.29174 L -0.13742 -0.29174 " pathEditMode="relative" rAng="0" ptsTypes="FfFF">
                                      <p:cBhvr>
                                        <p:cTn id="32" dur="1000" fill="hold"/>
                                        <p:tgtEl>
                                          <p:spTgt spid="98"/>
                                        </p:tgtEl>
                                        <p:attrNameLst>
                                          <p:attrName>ppt_x</p:attrName>
                                          <p:attrName>ppt_y</p:attrName>
                                        </p:attrNameLst>
                                      </p:cBhvr>
                                      <p:rCtr x="-6871" y="-14587"/>
                                    </p:animMotion>
                                  </p:childTnLst>
                                </p:cTn>
                              </p:par>
                              <p:par>
                                <p:cTn id="33" presetID="1" presetClass="exit" presetSubtype="0" fill="hold" grpId="1" nodeType="withEffect">
                                  <p:stCondLst>
                                    <p:cond delay="2000"/>
                                  </p:stCondLst>
                                  <p:childTnLst>
                                    <p:set>
                                      <p:cBhvr>
                                        <p:cTn id="34" dur="1" fill="hold">
                                          <p:stCondLst>
                                            <p:cond delay="0"/>
                                          </p:stCondLst>
                                        </p:cTn>
                                        <p:tgtEl>
                                          <p:spTgt spid="98"/>
                                        </p:tgtEl>
                                        <p:attrNameLst>
                                          <p:attrName>style.visibility</p:attrName>
                                        </p:attrNameLst>
                                      </p:cBhvr>
                                      <p:to>
                                        <p:strVal val="hidden"/>
                                      </p:to>
                                    </p:set>
                                  </p:childTnLst>
                                </p:cTn>
                              </p:par>
                              <p:par>
                                <p:cTn id="35" presetID="50" presetClass="path" presetSubtype="0" accel="50000" decel="50000" fill="hold" grpId="0" nodeType="withEffect">
                                  <p:stCondLst>
                                    <p:cond delay="0"/>
                                  </p:stCondLst>
                                  <p:childTnLst>
                                    <p:animMotion origin="layout" path="M -3.88889E-6 -3.33333E-6 L -0.0217 -3.33333E-6 C -0.03154 -3.33333E-6 -0.04354 -0.06455 -0.04354 -0.11677 L -0.04354 -0.23302 " pathEditMode="relative" rAng="0" ptsTypes="FfFF">
                                      <p:cBhvr>
                                        <p:cTn id="36" dur="500" fill="hold"/>
                                        <p:tgtEl>
                                          <p:spTgt spid="110"/>
                                        </p:tgtEl>
                                        <p:attrNameLst>
                                          <p:attrName>ppt_x</p:attrName>
                                          <p:attrName>ppt_y</p:attrName>
                                        </p:attrNameLst>
                                      </p:cBhvr>
                                      <p:rCtr x="-2185" y="-11651"/>
                                    </p:animMotion>
                                  </p:childTnLst>
                                </p:cTn>
                              </p:par>
                              <p:par>
                                <p:cTn id="37" presetID="1" presetClass="exit" presetSubtype="0" fill="hold" grpId="1" nodeType="withEffect">
                                  <p:stCondLst>
                                    <p:cond delay="1000"/>
                                  </p:stCondLst>
                                  <p:childTnLst>
                                    <p:set>
                                      <p:cBhvr>
                                        <p:cTn id="38" dur="1" fill="hold">
                                          <p:stCondLst>
                                            <p:cond delay="0"/>
                                          </p:stCondLst>
                                        </p:cTn>
                                        <p:tgtEl>
                                          <p:spTgt spid="110"/>
                                        </p:tgtEl>
                                        <p:attrNameLst>
                                          <p:attrName>style.visibility</p:attrName>
                                        </p:attrNameLst>
                                      </p:cBhvr>
                                      <p:to>
                                        <p:strVal val="hidden"/>
                                      </p:to>
                                    </p:set>
                                  </p:childTnLst>
                                </p:cTn>
                              </p:par>
                              <p:par>
                                <p:cTn id="39" presetID="50" presetClass="path" presetSubtype="0" accel="50000" decel="50000" fill="hold" grpId="0" nodeType="withEffect">
                                  <p:stCondLst>
                                    <p:cond delay="1000"/>
                                  </p:stCondLst>
                                  <p:childTnLst>
                                    <p:animMotion origin="layout" path="M 7.40741E-7 3.86831E-6 L -0.0272 3.86831E-6 C -0.0395 3.86831E-6 -0.05454 -0.06456 -0.05454 -0.11703 L -0.05454 -0.23354 " pathEditMode="relative" rAng="0" ptsTypes="FfFF">
                                      <p:cBhvr>
                                        <p:cTn id="40" dur="500" fill="hold"/>
                                        <p:tgtEl>
                                          <p:spTgt spid="111"/>
                                        </p:tgtEl>
                                        <p:attrNameLst>
                                          <p:attrName>ppt_x</p:attrName>
                                          <p:attrName>ppt_y</p:attrName>
                                        </p:attrNameLst>
                                      </p:cBhvr>
                                      <p:rCtr x="-2734" y="-11677"/>
                                    </p:animMotion>
                                  </p:childTnLst>
                                </p:cTn>
                              </p:par>
                              <p:par>
                                <p:cTn id="41" presetID="1" presetClass="exit" presetSubtype="0" fill="hold" grpId="1" nodeType="withEffect">
                                  <p:stCondLst>
                                    <p:cond delay="2000"/>
                                  </p:stCondLst>
                                  <p:childTnLst>
                                    <p:set>
                                      <p:cBhvr>
                                        <p:cTn id="42" dur="1" fill="hold">
                                          <p:stCondLst>
                                            <p:cond delay="0"/>
                                          </p:stCondLst>
                                        </p:cTn>
                                        <p:tgtEl>
                                          <p:spTgt spid="111"/>
                                        </p:tgtEl>
                                        <p:attrNameLst>
                                          <p:attrName>style.visibility</p:attrName>
                                        </p:attrNameLst>
                                      </p:cBhvr>
                                      <p:to>
                                        <p:strVal val="hidden"/>
                                      </p:to>
                                    </p:set>
                                  </p:childTnLst>
                                </p:cTn>
                              </p:par>
                              <p:par>
                                <p:cTn id="43" presetID="50" presetClass="path" presetSubtype="0" accel="50000" decel="50000" fill="hold" grpId="0" nodeType="withEffect">
                                  <p:stCondLst>
                                    <p:cond delay="2000"/>
                                  </p:stCondLst>
                                  <p:childTnLst>
                                    <p:animMotion origin="layout" path="M 4.62963E-8 -3.33333E-6 L -0.03241 -3.33333E-6 C -0.04702 -3.33333E-6 -0.06496 -0.06455 -0.06496 -0.11677 L -0.06496 -0.23302 " pathEditMode="relative" rAng="0" ptsTypes="FfFF">
                                      <p:cBhvr>
                                        <p:cTn id="44" dur="500" fill="hold"/>
                                        <p:tgtEl>
                                          <p:spTgt spid="112"/>
                                        </p:tgtEl>
                                        <p:attrNameLst>
                                          <p:attrName>ppt_x</p:attrName>
                                          <p:attrName>ppt_y</p:attrName>
                                        </p:attrNameLst>
                                      </p:cBhvr>
                                      <p:rCtr x="-3255" y="-11651"/>
                                    </p:animMotion>
                                  </p:childTnLst>
                                </p:cTn>
                              </p:par>
                              <p:par>
                                <p:cTn id="45" presetID="1" presetClass="exit" presetSubtype="0" fill="hold" grpId="1" nodeType="withEffect">
                                  <p:stCondLst>
                                    <p:cond delay="3000"/>
                                  </p:stCondLst>
                                  <p:childTnLst>
                                    <p:set>
                                      <p:cBhvr>
                                        <p:cTn id="46" dur="1" fill="hold">
                                          <p:stCondLst>
                                            <p:cond delay="0"/>
                                          </p:stCondLst>
                                        </p:cTn>
                                        <p:tgtEl>
                                          <p:spTgt spid="112"/>
                                        </p:tgtEl>
                                        <p:attrNameLst>
                                          <p:attrName>style.visibility</p:attrName>
                                        </p:attrNameLst>
                                      </p:cBhvr>
                                      <p:to>
                                        <p:strVal val="hidden"/>
                                      </p:to>
                                    </p:set>
                                  </p:childTnLst>
                                </p:cTn>
                              </p:par>
                            </p:childTnLst>
                          </p:cTn>
                        </p:par>
                        <p:par>
                          <p:cTn id="47" fill="hold">
                            <p:stCondLst>
                              <p:cond delay="7000"/>
                            </p:stCondLst>
                            <p:childTnLst>
                              <p:par>
                                <p:cTn id="48" presetID="1" presetClass="entr" presetSubtype="0" fill="hold" grpId="0" nodeType="afterEffect">
                                  <p:stCondLst>
                                    <p:cond delay="0"/>
                                  </p:stCondLst>
                                  <p:childTnLst>
                                    <p:set>
                                      <p:cBhvr>
                                        <p:cTn id="49" dur="1" fill="hold">
                                          <p:stCondLst>
                                            <p:cond delay="0"/>
                                          </p:stCondLst>
                                        </p:cTn>
                                        <p:tgtEl>
                                          <p:spTgt spid="78"/>
                                        </p:tgtEl>
                                        <p:attrNameLst>
                                          <p:attrName>style.visibility</p:attrName>
                                        </p:attrNameLst>
                                      </p:cBhvr>
                                      <p:to>
                                        <p:strVal val="visible"/>
                                      </p:to>
                                    </p:set>
                                  </p:childTnLst>
                                </p:cTn>
                              </p:par>
                              <p:par>
                                <p:cTn id="50" presetID="1" presetClass="entr" presetSubtype="0" fill="hold" grpId="0" nodeType="withEffect">
                                  <p:stCondLst>
                                    <p:cond delay="0"/>
                                  </p:stCondLst>
                                  <p:childTnLst>
                                    <p:set>
                                      <p:cBhvr>
                                        <p:cTn id="51" dur="1" fill="hold">
                                          <p:stCondLst>
                                            <p:cond delay="0"/>
                                          </p:stCondLst>
                                        </p:cTn>
                                        <p:tgtEl>
                                          <p:spTgt spid="79"/>
                                        </p:tgtEl>
                                        <p:attrNameLst>
                                          <p:attrName>style.visibility</p:attrName>
                                        </p:attrNameLst>
                                      </p:cBhvr>
                                      <p:to>
                                        <p:strVal val="visible"/>
                                      </p:to>
                                    </p:set>
                                  </p:childTnLst>
                                </p:cTn>
                              </p:par>
                              <p:par>
                                <p:cTn id="52" presetID="1" presetClass="entr" presetSubtype="0" fill="hold" grpId="0" nodeType="withEffect">
                                  <p:stCondLst>
                                    <p:cond delay="0"/>
                                  </p:stCondLst>
                                  <p:childTnLst>
                                    <p:set>
                                      <p:cBhvr>
                                        <p:cTn id="53" dur="1" fill="hold">
                                          <p:stCondLst>
                                            <p:cond delay="0"/>
                                          </p:stCondLst>
                                        </p:cTn>
                                        <p:tgtEl>
                                          <p:spTgt spid="80"/>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81"/>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82"/>
                                        </p:tgtEl>
                                        <p:attrNameLst>
                                          <p:attrName>style.visibility</p:attrName>
                                        </p:attrNameLst>
                                      </p:cBhvr>
                                      <p:to>
                                        <p:strVal val="visible"/>
                                      </p:to>
                                    </p:set>
                                  </p:childTnLst>
                                </p:cTn>
                              </p:par>
                              <p:par>
                                <p:cTn id="58" presetID="1" presetClass="entr" presetSubtype="0" fill="hold" grpId="0" nodeType="withEffect">
                                  <p:stCondLst>
                                    <p:cond delay="0"/>
                                  </p:stCondLst>
                                  <p:childTnLst>
                                    <p:set>
                                      <p:cBhvr>
                                        <p:cTn id="59" dur="1" fill="hold">
                                          <p:stCondLst>
                                            <p:cond delay="0"/>
                                          </p:stCondLst>
                                        </p:cTn>
                                        <p:tgtEl>
                                          <p:spTgt spid="83"/>
                                        </p:tgtEl>
                                        <p:attrNameLst>
                                          <p:attrName>style.visibility</p:attrName>
                                        </p:attrNameLst>
                                      </p:cBhvr>
                                      <p:to>
                                        <p:strVal val="visible"/>
                                      </p:to>
                                    </p:set>
                                  </p:childTnLst>
                                </p:cTn>
                              </p:par>
                              <p:par>
                                <p:cTn id="60" presetID="1" presetClass="entr" presetSubtype="0" fill="hold" grpId="0" nodeType="withEffect">
                                  <p:stCondLst>
                                    <p:cond delay="0"/>
                                  </p:stCondLst>
                                  <p:childTnLst>
                                    <p:set>
                                      <p:cBhvr>
                                        <p:cTn id="61" dur="1" fill="hold">
                                          <p:stCondLst>
                                            <p:cond delay="0"/>
                                          </p:stCondLst>
                                        </p:cTn>
                                        <p:tgtEl>
                                          <p:spTgt spid="84"/>
                                        </p:tgtEl>
                                        <p:attrNameLst>
                                          <p:attrName>style.visibility</p:attrName>
                                        </p:attrNameLst>
                                      </p:cBhvr>
                                      <p:to>
                                        <p:strVal val="visible"/>
                                      </p:to>
                                    </p:set>
                                  </p:childTnLst>
                                </p:cTn>
                              </p:par>
                              <p:par>
                                <p:cTn id="62" presetID="1" presetClass="entr" presetSubtype="0" fill="hold" grpId="0" nodeType="withEffect">
                                  <p:stCondLst>
                                    <p:cond delay="0"/>
                                  </p:stCondLst>
                                  <p:childTnLst>
                                    <p:set>
                                      <p:cBhvr>
                                        <p:cTn id="63" dur="1" fill="hold">
                                          <p:stCondLst>
                                            <p:cond delay="0"/>
                                          </p:stCondLst>
                                        </p:cTn>
                                        <p:tgtEl>
                                          <p:spTgt spid="85"/>
                                        </p:tgtEl>
                                        <p:attrNameLst>
                                          <p:attrName>style.visibility</p:attrName>
                                        </p:attrNameLst>
                                      </p:cBhvr>
                                      <p:to>
                                        <p:strVal val="visible"/>
                                      </p:to>
                                    </p:set>
                                  </p:childTnLst>
                                </p:cTn>
                              </p:par>
                              <p:par>
                                <p:cTn id="64" presetID="1" presetClass="entr" presetSubtype="0" fill="hold" grpId="0" nodeType="withEffect">
                                  <p:stCondLst>
                                    <p:cond delay="0"/>
                                  </p:stCondLst>
                                  <p:childTnLst>
                                    <p:set>
                                      <p:cBhvr>
                                        <p:cTn id="65" dur="1" fill="hold">
                                          <p:stCondLst>
                                            <p:cond delay="0"/>
                                          </p:stCondLst>
                                        </p:cTn>
                                        <p:tgtEl>
                                          <p:spTgt spid="86"/>
                                        </p:tgtEl>
                                        <p:attrNameLst>
                                          <p:attrName>style.visibility</p:attrName>
                                        </p:attrNameLst>
                                      </p:cBhvr>
                                      <p:to>
                                        <p:strVal val="visible"/>
                                      </p:to>
                                    </p:set>
                                  </p:childTnLst>
                                </p:cTn>
                              </p:par>
                              <p:par>
                                <p:cTn id="66" presetID="1" presetClass="entr" presetSubtype="0" fill="hold" grpId="0" nodeType="withEffect">
                                  <p:stCondLst>
                                    <p:cond delay="0"/>
                                  </p:stCondLst>
                                  <p:childTnLst>
                                    <p:set>
                                      <p:cBhvr>
                                        <p:cTn id="67"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106" grpId="1" animBg="1"/>
      <p:bldP spid="107" grpId="0" animBg="1"/>
      <p:bldP spid="107" grpId="1" animBg="1"/>
      <p:bldP spid="108" grpId="0" animBg="1"/>
      <p:bldP spid="108" grpId="1" animBg="1"/>
      <p:bldP spid="109" grpId="0" animBg="1"/>
      <p:bldP spid="109" grpId="1" animBg="1"/>
      <p:bldP spid="110" grpId="0" animBg="1"/>
      <p:bldP spid="110" grpId="1" animBg="1"/>
      <p:bldP spid="111" grpId="0" animBg="1"/>
      <p:bldP spid="111" grpId="1" animBg="1"/>
      <p:bldP spid="112" grpId="0" animBg="1"/>
      <p:bldP spid="112" grpId="1" animBg="1"/>
      <p:bldP spid="81" grpId="0" animBg="1"/>
      <p:bldP spid="82" grpId="0" animBg="1"/>
      <p:bldP spid="83" grpId="0" animBg="1"/>
      <p:bldP spid="84" grpId="0" animBg="1"/>
      <p:bldP spid="85" grpId="0" animBg="1"/>
      <p:bldP spid="86" grpId="0" animBg="1"/>
      <p:bldP spid="87" grpId="0" animBg="1"/>
      <p:bldP spid="95" grpId="0" animBg="1"/>
      <p:bldP spid="95" grpId="1" animBg="1"/>
      <p:bldP spid="97" grpId="0" animBg="1"/>
      <p:bldP spid="97" grpId="1" animBg="1"/>
      <p:bldP spid="98" grpId="0" animBg="1"/>
      <p:bldP spid="98" grpId="1" animBg="1"/>
      <p:bldP spid="78" grpId="0" animBg="1"/>
      <p:bldP spid="79" grpId="0" animBg="1"/>
      <p:bldP spid="80"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extBox 83"/>
          <p:cNvSpPr txBox="1"/>
          <p:nvPr/>
        </p:nvSpPr>
        <p:spPr>
          <a:xfrm>
            <a:off x="6601734" y="4641199"/>
            <a:ext cx="4788404" cy="400110"/>
          </a:xfrm>
          <a:prstGeom prst="rect">
            <a:avLst/>
          </a:prstGeom>
          <a:noFill/>
        </p:spPr>
        <p:txBody>
          <a:bodyPr wrap="square" rtlCol="0">
            <a:spAutoFit/>
          </a:bodyPr>
          <a:lstStyle/>
          <a:p>
            <a:pPr algn="ctr"/>
            <a:r>
              <a:rPr lang="en-US" sz="2000" b="1" dirty="0">
                <a:solidFill>
                  <a:srgbClr val="000000"/>
                </a:solidFill>
              </a:rPr>
              <a:t>% of </a:t>
            </a:r>
            <a:r>
              <a:rPr lang="en-US" sz="2000" b="1" dirty="0" smtClean="0">
                <a:solidFill>
                  <a:srgbClr val="000000"/>
                </a:solidFill>
              </a:rPr>
              <a:t>Pages in GPU </a:t>
            </a:r>
            <a:r>
              <a:rPr lang="en-US" sz="2000" b="1" dirty="0">
                <a:solidFill>
                  <a:srgbClr val="000000"/>
                </a:solidFill>
              </a:rPr>
              <a:t>Memory</a:t>
            </a:r>
          </a:p>
        </p:txBody>
      </p:sp>
      <p:sp>
        <p:nvSpPr>
          <p:cNvPr id="75" name="Rounded Rectangle 74"/>
          <p:cNvSpPr/>
          <p:nvPr/>
        </p:nvSpPr>
        <p:spPr>
          <a:xfrm>
            <a:off x="782865" y="4390498"/>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sz="2000" dirty="0"/>
          </a:p>
        </p:txBody>
      </p:sp>
      <p:sp>
        <p:nvSpPr>
          <p:cNvPr id="40" name="Title 1"/>
          <p:cNvSpPr>
            <a:spLocks noGrp="1"/>
          </p:cNvSpPr>
          <p:nvPr>
            <p:ph type="title"/>
          </p:nvPr>
        </p:nvSpPr>
        <p:spPr/>
        <p:txBody>
          <a:bodyPr>
            <a:normAutofit/>
          </a:bodyPr>
          <a:lstStyle/>
          <a:p>
            <a:r>
              <a:rPr lang="en-US" dirty="0" smtClean="0"/>
              <a:t>GPU Bandwidth Utilization</a:t>
            </a:r>
            <a:endParaRPr lang="en-US" dirty="0"/>
          </a:p>
        </p:txBody>
      </p:sp>
      <p:sp>
        <p:nvSpPr>
          <p:cNvPr id="19" name="Rounded Rectangle 18"/>
          <p:cNvSpPr/>
          <p:nvPr/>
        </p:nvSpPr>
        <p:spPr>
          <a:xfrm>
            <a:off x="701726" y="4319943"/>
            <a:ext cx="1495766" cy="630017"/>
          </a:xfrm>
          <a:prstGeom prst="round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2000" dirty="0">
                <a:solidFill>
                  <a:srgbClr val="000000"/>
                </a:solidFill>
              </a:rPr>
              <a:t>GDDR5</a:t>
            </a:r>
            <a:endParaRPr lang="en-US" sz="2000" dirty="0"/>
          </a:p>
          <a:p>
            <a:pPr algn="ctr"/>
            <a:endParaRPr lang="en-US" sz="2000" dirty="0">
              <a:solidFill>
                <a:srgbClr val="000000"/>
              </a:solidFill>
            </a:endParaRPr>
          </a:p>
        </p:txBody>
      </p:sp>
      <p:sp>
        <p:nvSpPr>
          <p:cNvPr id="7" name="Rounded Rectangle 6"/>
          <p:cNvSpPr/>
          <p:nvPr/>
        </p:nvSpPr>
        <p:spPr>
          <a:xfrm>
            <a:off x="917471" y="2100745"/>
            <a:ext cx="1069023" cy="959556"/>
          </a:xfrm>
          <a:prstGeom prst="roundRect">
            <a:avLst/>
          </a:prstGeom>
          <a:solidFill>
            <a:schemeClr val="tx2"/>
          </a:solidFill>
          <a:ln>
            <a:solidFill>
              <a:schemeClr val="tx2">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dirty="0">
                <a:solidFill>
                  <a:schemeClr val="bg1"/>
                </a:solidFill>
              </a:rPr>
              <a:t>GPU</a:t>
            </a:r>
          </a:p>
        </p:txBody>
      </p:sp>
      <p:sp>
        <p:nvSpPr>
          <p:cNvPr id="8" name="Rounded Rectangle 7"/>
          <p:cNvSpPr/>
          <p:nvPr/>
        </p:nvSpPr>
        <p:spPr>
          <a:xfrm>
            <a:off x="3500232" y="2087305"/>
            <a:ext cx="1069023" cy="959556"/>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000000"/>
                </a:solidFill>
              </a:rPr>
              <a:t>CPU</a:t>
            </a:r>
          </a:p>
        </p:txBody>
      </p:sp>
      <p:sp>
        <p:nvSpPr>
          <p:cNvPr id="12" name="TextBox 11"/>
          <p:cNvSpPr txBox="1"/>
          <p:nvPr/>
        </p:nvSpPr>
        <p:spPr>
          <a:xfrm>
            <a:off x="1458598" y="3544807"/>
            <a:ext cx="1335544" cy="365934"/>
          </a:xfrm>
          <a:prstGeom prst="rect">
            <a:avLst/>
          </a:prstGeom>
          <a:noFill/>
        </p:spPr>
        <p:txBody>
          <a:bodyPr wrap="square" rtlCol="0">
            <a:spAutoFit/>
          </a:bodyPr>
          <a:lstStyle/>
          <a:p>
            <a:r>
              <a:rPr lang="en-US" sz="1778" dirty="0"/>
              <a:t>200 GB/s</a:t>
            </a:r>
          </a:p>
        </p:txBody>
      </p:sp>
      <p:grpSp>
        <p:nvGrpSpPr>
          <p:cNvPr id="28" name="Group 27"/>
          <p:cNvGrpSpPr/>
          <p:nvPr/>
        </p:nvGrpSpPr>
        <p:grpSpPr>
          <a:xfrm>
            <a:off x="1983073" y="2063290"/>
            <a:ext cx="1524559" cy="857725"/>
            <a:chOff x="1522390" y="1615529"/>
            <a:chExt cx="1372103" cy="771952"/>
          </a:xfrm>
        </p:grpSpPr>
        <p:cxnSp>
          <p:nvCxnSpPr>
            <p:cNvPr id="11" name="Straight Arrow Connector 10"/>
            <p:cNvCxnSpPr/>
            <p:nvPr/>
          </p:nvCxnSpPr>
          <p:spPr>
            <a:xfrm>
              <a:off x="1522390" y="2054296"/>
              <a:ext cx="1362364" cy="3846"/>
            </a:xfrm>
            <a:prstGeom prst="straightConnector1">
              <a:avLst/>
            </a:prstGeom>
            <a:ln w="38100" cmpd="sng">
              <a:solidFill>
                <a:schemeClr val="tx1"/>
              </a:solidFill>
              <a:headEnd type="arrow"/>
              <a:tailEnd type="arrow"/>
            </a:ln>
            <a:effectLst/>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1523210" y="2058141"/>
              <a:ext cx="1371283" cy="329340"/>
            </a:xfrm>
            <a:prstGeom prst="rect">
              <a:avLst/>
            </a:prstGeom>
            <a:noFill/>
          </p:spPr>
          <p:txBody>
            <a:bodyPr wrap="square" rtlCol="0">
              <a:spAutoFit/>
            </a:bodyPr>
            <a:lstStyle/>
            <a:p>
              <a:pPr algn="ctr"/>
              <a:r>
                <a:rPr lang="en-US" sz="1778" b="1" dirty="0">
                  <a:solidFill>
                    <a:srgbClr val="76B900"/>
                  </a:solidFill>
                </a:rPr>
                <a:t>80</a:t>
              </a:r>
              <a:r>
                <a:rPr lang="en-US" sz="1778" b="1" dirty="0">
                  <a:solidFill>
                    <a:srgbClr val="92D050"/>
                  </a:solidFill>
                </a:rPr>
                <a:t> </a:t>
              </a:r>
              <a:r>
                <a:rPr lang="en-US" sz="1778" b="1" dirty="0">
                  <a:solidFill>
                    <a:srgbClr val="76B900"/>
                  </a:solidFill>
                </a:rPr>
                <a:t>GB/s</a:t>
              </a:r>
            </a:p>
          </p:txBody>
        </p:sp>
        <p:sp>
          <p:nvSpPr>
            <p:cNvPr id="15" name="TextBox 14"/>
            <p:cNvSpPr txBox="1"/>
            <p:nvPr/>
          </p:nvSpPr>
          <p:spPr>
            <a:xfrm>
              <a:off x="1600838" y="1615529"/>
              <a:ext cx="1237675" cy="329340"/>
            </a:xfrm>
            <a:prstGeom prst="rect">
              <a:avLst/>
            </a:prstGeom>
            <a:noFill/>
          </p:spPr>
          <p:txBody>
            <a:bodyPr wrap="square" rtlCol="0">
              <a:spAutoFit/>
            </a:bodyPr>
            <a:lstStyle/>
            <a:p>
              <a:pPr algn="ctr"/>
              <a:r>
                <a:rPr lang="en-US" sz="1778" b="1" dirty="0" err="1">
                  <a:solidFill>
                    <a:srgbClr val="76B900"/>
                  </a:solidFill>
                </a:rPr>
                <a:t>NVLink</a:t>
              </a:r>
              <a:endParaRPr lang="en-US" sz="1778" b="1" dirty="0">
                <a:solidFill>
                  <a:srgbClr val="76B900"/>
                </a:solidFill>
              </a:endParaRPr>
            </a:p>
          </p:txBody>
        </p:sp>
      </p:grpSp>
      <p:sp>
        <p:nvSpPr>
          <p:cNvPr id="79" name="Rectangle 78"/>
          <p:cNvSpPr/>
          <p:nvPr/>
        </p:nvSpPr>
        <p:spPr>
          <a:xfrm>
            <a:off x="798076" y="4677053"/>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cxnSp>
        <p:nvCxnSpPr>
          <p:cNvPr id="25" name="Straight Arrow Connector 24"/>
          <p:cNvCxnSpPr>
            <a:stCxn id="7" idx="2"/>
            <a:endCxn id="19" idx="0"/>
          </p:cNvCxnSpPr>
          <p:nvPr/>
        </p:nvCxnSpPr>
        <p:spPr>
          <a:xfrm flipH="1">
            <a:off x="1449609" y="3060302"/>
            <a:ext cx="2373" cy="1259641"/>
          </a:xfrm>
          <a:prstGeom prst="straightConnector1">
            <a:avLst/>
          </a:prstGeom>
          <a:ln w="38100" cmpd="sng">
            <a:solidFill>
              <a:schemeClr val="tx1"/>
            </a:solidFill>
            <a:headEnd type="arrow"/>
            <a:tailEnd type="arrow"/>
          </a:ln>
        </p:spPr>
        <p:style>
          <a:lnRef idx="2">
            <a:schemeClr val="dk1"/>
          </a:lnRef>
          <a:fillRef idx="0">
            <a:schemeClr val="dk1"/>
          </a:fillRef>
          <a:effectRef idx="1">
            <a:schemeClr val="dk1"/>
          </a:effectRef>
          <a:fontRef idx="minor">
            <a:schemeClr val="tx1"/>
          </a:fontRef>
        </p:style>
      </p:cxnSp>
      <p:sp>
        <p:nvSpPr>
          <p:cNvPr id="64" name="Rectangle 63"/>
          <p:cNvSpPr/>
          <p:nvPr/>
        </p:nvSpPr>
        <p:spPr>
          <a:xfrm>
            <a:off x="932615" y="467627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5" name="Rectangle 64"/>
          <p:cNvSpPr/>
          <p:nvPr/>
        </p:nvSpPr>
        <p:spPr>
          <a:xfrm>
            <a:off x="1067926" y="467627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6" name="Rectangle 65"/>
          <p:cNvSpPr/>
          <p:nvPr/>
        </p:nvSpPr>
        <p:spPr>
          <a:xfrm>
            <a:off x="1202465" y="467550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8" name="Rectangle 67"/>
          <p:cNvSpPr/>
          <p:nvPr/>
        </p:nvSpPr>
        <p:spPr>
          <a:xfrm>
            <a:off x="1334682" y="4676279"/>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69" name="Rectangle 68"/>
          <p:cNvSpPr/>
          <p:nvPr/>
        </p:nvSpPr>
        <p:spPr>
          <a:xfrm>
            <a:off x="1469993" y="4676278"/>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0" name="Rectangle 69"/>
          <p:cNvSpPr/>
          <p:nvPr/>
        </p:nvSpPr>
        <p:spPr>
          <a:xfrm>
            <a:off x="1604532" y="467550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1" name="Rectangle 70"/>
          <p:cNvSpPr/>
          <p:nvPr/>
        </p:nvSpPr>
        <p:spPr>
          <a:xfrm>
            <a:off x="1739843" y="467550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2" name="Rectangle 71"/>
          <p:cNvSpPr/>
          <p:nvPr/>
        </p:nvSpPr>
        <p:spPr>
          <a:xfrm>
            <a:off x="1874382" y="467472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3" name="Rectangle 72"/>
          <p:cNvSpPr/>
          <p:nvPr/>
        </p:nvSpPr>
        <p:spPr>
          <a:xfrm>
            <a:off x="2006598" y="4675503"/>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1" name="Rectangle 40"/>
          <p:cNvSpPr/>
          <p:nvPr/>
        </p:nvSpPr>
        <p:spPr>
          <a:xfrm>
            <a:off x="801826" y="467358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2" name="Rectangle 41"/>
          <p:cNvSpPr/>
          <p:nvPr/>
        </p:nvSpPr>
        <p:spPr>
          <a:xfrm>
            <a:off x="936365" y="46728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3" name="Rectangle 42"/>
          <p:cNvSpPr/>
          <p:nvPr/>
        </p:nvSpPr>
        <p:spPr>
          <a:xfrm>
            <a:off x="1071676" y="46728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4" name="Rectangle 43"/>
          <p:cNvSpPr/>
          <p:nvPr/>
        </p:nvSpPr>
        <p:spPr>
          <a:xfrm>
            <a:off x="1206215" y="467203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5" name="Rectangle 44"/>
          <p:cNvSpPr/>
          <p:nvPr/>
        </p:nvSpPr>
        <p:spPr>
          <a:xfrm>
            <a:off x="1338432" y="4672812"/>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6" name="Rectangle 45"/>
          <p:cNvSpPr/>
          <p:nvPr/>
        </p:nvSpPr>
        <p:spPr>
          <a:xfrm>
            <a:off x="1473743" y="4672811"/>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7" name="Rectangle 46"/>
          <p:cNvSpPr/>
          <p:nvPr/>
        </p:nvSpPr>
        <p:spPr>
          <a:xfrm>
            <a:off x="1608282" y="467203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8" name="Rectangle 47"/>
          <p:cNvSpPr/>
          <p:nvPr/>
        </p:nvSpPr>
        <p:spPr>
          <a:xfrm>
            <a:off x="1743593" y="4672036"/>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49" name="Rectangle 48"/>
          <p:cNvSpPr/>
          <p:nvPr/>
        </p:nvSpPr>
        <p:spPr>
          <a:xfrm>
            <a:off x="1878132" y="4671260"/>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50" name="Rectangle 49"/>
          <p:cNvSpPr/>
          <p:nvPr/>
        </p:nvSpPr>
        <p:spPr>
          <a:xfrm>
            <a:off x="2010348" y="4672037"/>
            <a:ext cx="109239" cy="241460"/>
          </a:xfrm>
          <a:prstGeom prst="rect">
            <a:avLst/>
          </a:prstGeom>
          <a:solidFill>
            <a:schemeClr val="tx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118" name="TextBox 117"/>
          <p:cNvSpPr txBox="1"/>
          <p:nvPr/>
        </p:nvSpPr>
        <p:spPr>
          <a:xfrm>
            <a:off x="3052053" y="3542377"/>
            <a:ext cx="994714" cy="365934"/>
          </a:xfrm>
          <a:prstGeom prst="rect">
            <a:avLst/>
          </a:prstGeom>
          <a:noFill/>
        </p:spPr>
        <p:txBody>
          <a:bodyPr wrap="square" rtlCol="0">
            <a:spAutoFit/>
          </a:bodyPr>
          <a:lstStyle/>
          <a:p>
            <a:r>
              <a:rPr lang="en-US" sz="1778" dirty="0"/>
              <a:t>80 GB/s</a:t>
            </a:r>
          </a:p>
        </p:txBody>
      </p:sp>
      <p:cxnSp>
        <p:nvCxnSpPr>
          <p:cNvPr id="57" name="Straight Arrow Connector 56"/>
          <p:cNvCxnSpPr/>
          <p:nvPr/>
        </p:nvCxnSpPr>
        <p:spPr>
          <a:xfrm flipH="1">
            <a:off x="4032854" y="3054685"/>
            <a:ext cx="2373" cy="1259641"/>
          </a:xfrm>
          <a:prstGeom prst="straightConnector1">
            <a:avLst/>
          </a:prstGeom>
          <a:ln w="38100" cmpd="sng">
            <a:solidFill>
              <a:schemeClr val="tx1"/>
            </a:solidFill>
            <a:headEnd type="arrow"/>
            <a:tailEnd type="arrow"/>
          </a:ln>
        </p:spPr>
        <p:style>
          <a:lnRef idx="2">
            <a:schemeClr val="dk1"/>
          </a:lnRef>
          <a:fillRef idx="0">
            <a:schemeClr val="dk1"/>
          </a:fillRef>
          <a:effectRef idx="1">
            <a:schemeClr val="dk1"/>
          </a:effectRef>
          <a:fontRef idx="minor">
            <a:schemeClr val="tx1"/>
          </a:fontRef>
        </p:style>
      </p:cxnSp>
      <p:grpSp>
        <p:nvGrpSpPr>
          <p:cNvPr id="2" name="Group 1"/>
          <p:cNvGrpSpPr/>
          <p:nvPr/>
        </p:nvGrpSpPr>
        <p:grpSpPr>
          <a:xfrm>
            <a:off x="3238324" y="4325991"/>
            <a:ext cx="1576904" cy="700572"/>
            <a:chOff x="2924987" y="3242581"/>
            <a:chExt cx="1419214" cy="630515"/>
          </a:xfrm>
        </p:grpSpPr>
        <p:sp>
          <p:nvSpPr>
            <p:cNvPr id="58" name="Rounded Rectangle 57"/>
            <p:cNvSpPr/>
            <p:nvPr/>
          </p:nvSpPr>
          <p:spPr>
            <a:xfrm>
              <a:off x="2998012" y="33060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sz="2000" dirty="0"/>
            </a:p>
          </p:txBody>
        </p:sp>
        <p:sp>
          <p:nvSpPr>
            <p:cNvPr id="59" name="Rounded Rectangle 58"/>
            <p:cNvSpPr/>
            <p:nvPr/>
          </p:nvSpPr>
          <p:spPr>
            <a:xfrm>
              <a:off x="2924987" y="3242581"/>
              <a:ext cx="1346189" cy="56701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000" dirty="0">
                  <a:solidFill>
                    <a:srgbClr val="000000"/>
                  </a:solidFill>
                </a:rPr>
                <a:t>DDR4</a:t>
              </a:r>
              <a:endParaRPr lang="en-US" sz="2000" dirty="0"/>
            </a:p>
            <a:p>
              <a:pPr algn="ctr"/>
              <a:endParaRPr lang="en-US" sz="2000" dirty="0">
                <a:solidFill>
                  <a:srgbClr val="000000"/>
                </a:solidFill>
              </a:endParaRPr>
            </a:p>
          </p:txBody>
        </p:sp>
      </p:grpSp>
      <p:cxnSp>
        <p:nvCxnSpPr>
          <p:cNvPr id="55" name="Straight Arrow Connector 54"/>
          <p:cNvCxnSpPr/>
          <p:nvPr/>
        </p:nvCxnSpPr>
        <p:spPr>
          <a:xfrm flipV="1">
            <a:off x="6771227" y="1584717"/>
            <a:ext cx="1746" cy="3079308"/>
          </a:xfrm>
          <a:prstGeom prst="straightConnector1">
            <a:avLst/>
          </a:prstGeom>
          <a:ln w="22225">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56" name="Straight Arrow Connector 55"/>
          <p:cNvCxnSpPr/>
          <p:nvPr/>
        </p:nvCxnSpPr>
        <p:spPr>
          <a:xfrm>
            <a:off x="6761308" y="4663819"/>
            <a:ext cx="4505936" cy="3511"/>
          </a:xfrm>
          <a:prstGeom prst="straightConnector1">
            <a:avLst/>
          </a:prstGeom>
          <a:ln w="22225">
            <a:solidFill>
              <a:schemeClr val="tx1"/>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0" name="Straight Arrow Connector 59"/>
          <p:cNvCxnSpPr/>
          <p:nvPr/>
        </p:nvCxnSpPr>
        <p:spPr>
          <a:xfrm flipV="1">
            <a:off x="6773792" y="3859053"/>
            <a:ext cx="4395529" cy="18169"/>
          </a:xfrm>
          <a:prstGeom prst="straightConnector1">
            <a:avLst/>
          </a:prstGeom>
          <a:ln w="22225">
            <a:solidFill>
              <a:schemeClr val="accent5"/>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flipV="1">
            <a:off x="6785454" y="2692727"/>
            <a:ext cx="4407190" cy="12908"/>
          </a:xfrm>
          <a:prstGeom prst="straightConnector1">
            <a:avLst/>
          </a:prstGeom>
          <a:ln w="22225">
            <a:solidFill>
              <a:schemeClr val="accent6"/>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a:off x="6772853" y="1847893"/>
            <a:ext cx="4411511" cy="13822"/>
          </a:xfrm>
          <a:prstGeom prst="straightConnector1">
            <a:avLst/>
          </a:prstGeom>
          <a:ln w="22225">
            <a:solidFill>
              <a:schemeClr val="tx2">
                <a:lumMod val="75000"/>
              </a:schemeClr>
            </a:solidFill>
            <a:prstDash val="dashDot"/>
            <a:headEnd type="none"/>
            <a:tailEnd type="none"/>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6339777" y="3689137"/>
            <a:ext cx="503982" cy="365934"/>
          </a:xfrm>
          <a:prstGeom prst="rect">
            <a:avLst/>
          </a:prstGeom>
          <a:noFill/>
        </p:spPr>
        <p:txBody>
          <a:bodyPr wrap="square" rtlCol="0">
            <a:spAutoFit/>
          </a:bodyPr>
          <a:lstStyle/>
          <a:p>
            <a:pPr algn="ctr"/>
            <a:r>
              <a:rPr lang="en-US" sz="1778" dirty="0">
                <a:solidFill>
                  <a:srgbClr val="000000"/>
                </a:solidFill>
              </a:rPr>
              <a:t>80</a:t>
            </a:r>
          </a:p>
        </p:txBody>
      </p:sp>
      <p:sp>
        <p:nvSpPr>
          <p:cNvPr id="78" name="TextBox 77"/>
          <p:cNvSpPr txBox="1"/>
          <p:nvPr/>
        </p:nvSpPr>
        <p:spPr>
          <a:xfrm>
            <a:off x="6251579" y="2517549"/>
            <a:ext cx="592180" cy="365934"/>
          </a:xfrm>
          <a:prstGeom prst="rect">
            <a:avLst/>
          </a:prstGeom>
          <a:noFill/>
        </p:spPr>
        <p:txBody>
          <a:bodyPr wrap="square" rtlCol="0">
            <a:spAutoFit/>
          </a:bodyPr>
          <a:lstStyle/>
          <a:p>
            <a:pPr algn="ctr"/>
            <a:r>
              <a:rPr lang="en-US" sz="1778" dirty="0">
                <a:solidFill>
                  <a:srgbClr val="000000"/>
                </a:solidFill>
              </a:rPr>
              <a:t>200</a:t>
            </a:r>
          </a:p>
        </p:txBody>
      </p:sp>
      <p:sp>
        <p:nvSpPr>
          <p:cNvPr id="80" name="TextBox 79"/>
          <p:cNvSpPr txBox="1"/>
          <p:nvPr/>
        </p:nvSpPr>
        <p:spPr>
          <a:xfrm>
            <a:off x="6238979" y="1659808"/>
            <a:ext cx="592180" cy="365934"/>
          </a:xfrm>
          <a:prstGeom prst="rect">
            <a:avLst/>
          </a:prstGeom>
          <a:noFill/>
        </p:spPr>
        <p:txBody>
          <a:bodyPr wrap="square" rtlCol="0">
            <a:spAutoFit/>
          </a:bodyPr>
          <a:lstStyle/>
          <a:p>
            <a:pPr algn="ctr"/>
            <a:r>
              <a:rPr lang="en-US" sz="1778" dirty="0">
                <a:solidFill>
                  <a:srgbClr val="000000"/>
                </a:solidFill>
              </a:rPr>
              <a:t>280</a:t>
            </a:r>
          </a:p>
        </p:txBody>
      </p:sp>
      <p:sp>
        <p:nvSpPr>
          <p:cNvPr id="81" name="TextBox 80"/>
          <p:cNvSpPr txBox="1"/>
          <p:nvPr/>
        </p:nvSpPr>
        <p:spPr>
          <a:xfrm>
            <a:off x="8111945" y="3805595"/>
            <a:ext cx="3074302" cy="400110"/>
          </a:xfrm>
          <a:prstGeom prst="rect">
            <a:avLst/>
          </a:prstGeom>
          <a:noFill/>
        </p:spPr>
        <p:txBody>
          <a:bodyPr wrap="square" rtlCol="0">
            <a:spAutoFit/>
          </a:bodyPr>
          <a:lstStyle/>
          <a:p>
            <a:pPr algn="r"/>
            <a:r>
              <a:rPr lang="en-US" sz="2000" dirty="0">
                <a:solidFill>
                  <a:srgbClr val="558ED5"/>
                </a:solidFill>
              </a:rPr>
              <a:t>Additional BW from CC</a:t>
            </a:r>
          </a:p>
        </p:txBody>
      </p:sp>
      <p:sp>
        <p:nvSpPr>
          <p:cNvPr id="82" name="TextBox 81"/>
          <p:cNvSpPr txBox="1"/>
          <p:nvPr/>
        </p:nvSpPr>
        <p:spPr>
          <a:xfrm>
            <a:off x="7534447" y="2627387"/>
            <a:ext cx="2891262" cy="400110"/>
          </a:xfrm>
          <a:prstGeom prst="rect">
            <a:avLst/>
          </a:prstGeom>
          <a:noFill/>
        </p:spPr>
        <p:txBody>
          <a:bodyPr wrap="square" rtlCol="0">
            <a:spAutoFit/>
          </a:bodyPr>
          <a:lstStyle/>
          <a:p>
            <a:pPr algn="r"/>
            <a:r>
              <a:rPr lang="en-US" sz="2000" dirty="0">
                <a:solidFill>
                  <a:srgbClr val="598B00"/>
                </a:solidFill>
              </a:rPr>
              <a:t>GPU Memory BW</a:t>
            </a:r>
          </a:p>
        </p:txBody>
      </p:sp>
      <p:sp>
        <p:nvSpPr>
          <p:cNvPr id="83" name="TextBox 82"/>
          <p:cNvSpPr txBox="1"/>
          <p:nvPr/>
        </p:nvSpPr>
        <p:spPr>
          <a:xfrm>
            <a:off x="7531775" y="1492962"/>
            <a:ext cx="3803557" cy="400110"/>
          </a:xfrm>
          <a:prstGeom prst="rect">
            <a:avLst/>
          </a:prstGeom>
          <a:noFill/>
        </p:spPr>
        <p:txBody>
          <a:bodyPr wrap="square" rtlCol="0">
            <a:spAutoFit/>
          </a:bodyPr>
          <a:lstStyle/>
          <a:p>
            <a:pPr algn="r"/>
            <a:r>
              <a:rPr lang="en-US" sz="2000" dirty="0">
                <a:solidFill>
                  <a:schemeClr val="tx2">
                    <a:lumMod val="75000"/>
                  </a:schemeClr>
                </a:solidFill>
              </a:rPr>
              <a:t>Total System Memory BW</a:t>
            </a:r>
          </a:p>
        </p:txBody>
      </p:sp>
      <p:sp>
        <p:nvSpPr>
          <p:cNvPr id="85" name="TextBox 84"/>
          <p:cNvSpPr txBox="1"/>
          <p:nvPr/>
        </p:nvSpPr>
        <p:spPr>
          <a:xfrm rot="16200000">
            <a:off x="4640693" y="2902935"/>
            <a:ext cx="3074302" cy="400110"/>
          </a:xfrm>
          <a:prstGeom prst="rect">
            <a:avLst/>
          </a:prstGeom>
          <a:noFill/>
        </p:spPr>
        <p:txBody>
          <a:bodyPr wrap="square" rtlCol="0">
            <a:spAutoFit/>
          </a:bodyPr>
          <a:lstStyle/>
          <a:p>
            <a:pPr algn="ctr"/>
            <a:r>
              <a:rPr lang="en-US" sz="2000" b="1" dirty="0">
                <a:solidFill>
                  <a:srgbClr val="000000"/>
                </a:solidFill>
              </a:rPr>
              <a:t>Total Bandwidth (GB/s)</a:t>
            </a:r>
          </a:p>
        </p:txBody>
      </p:sp>
      <p:sp>
        <p:nvSpPr>
          <p:cNvPr id="86" name="TextBox 85"/>
          <p:cNvSpPr txBox="1"/>
          <p:nvPr/>
        </p:nvSpPr>
        <p:spPr>
          <a:xfrm>
            <a:off x="6446207" y="4548131"/>
            <a:ext cx="503982" cy="365934"/>
          </a:xfrm>
          <a:prstGeom prst="rect">
            <a:avLst/>
          </a:prstGeom>
          <a:noFill/>
        </p:spPr>
        <p:txBody>
          <a:bodyPr wrap="square" rtlCol="0">
            <a:spAutoFit/>
          </a:bodyPr>
          <a:lstStyle/>
          <a:p>
            <a:pPr algn="ctr"/>
            <a:r>
              <a:rPr lang="en-US" sz="1778" dirty="0">
                <a:solidFill>
                  <a:srgbClr val="000000"/>
                </a:solidFill>
              </a:rPr>
              <a:t>0</a:t>
            </a:r>
          </a:p>
        </p:txBody>
      </p:sp>
      <p:sp>
        <p:nvSpPr>
          <p:cNvPr id="87" name="TextBox 86"/>
          <p:cNvSpPr txBox="1"/>
          <p:nvPr/>
        </p:nvSpPr>
        <p:spPr>
          <a:xfrm>
            <a:off x="11064368" y="4612991"/>
            <a:ext cx="699684" cy="365934"/>
          </a:xfrm>
          <a:prstGeom prst="rect">
            <a:avLst/>
          </a:prstGeom>
          <a:noFill/>
        </p:spPr>
        <p:txBody>
          <a:bodyPr wrap="square" rtlCol="0">
            <a:spAutoFit/>
          </a:bodyPr>
          <a:lstStyle/>
          <a:p>
            <a:pPr algn="ctr"/>
            <a:r>
              <a:rPr lang="en-US" sz="1778" dirty="0">
                <a:solidFill>
                  <a:srgbClr val="000000"/>
                </a:solidFill>
              </a:rPr>
              <a:t>100</a:t>
            </a:r>
          </a:p>
        </p:txBody>
      </p:sp>
      <p:sp>
        <p:nvSpPr>
          <p:cNvPr id="88" name="Freeform 87"/>
          <p:cNvSpPr/>
          <p:nvPr/>
        </p:nvSpPr>
        <p:spPr>
          <a:xfrm>
            <a:off x="6761308" y="1911289"/>
            <a:ext cx="4457184" cy="1964979"/>
          </a:xfrm>
          <a:custGeom>
            <a:avLst/>
            <a:gdLst>
              <a:gd name="connsiteX0" fmla="*/ 0 w 4273889"/>
              <a:gd name="connsiteY0" fmla="*/ 1758949 h 1758949"/>
              <a:gd name="connsiteX1" fmla="*/ 2682775 w 4273889"/>
              <a:gd name="connsiteY1" fmla="*/ 25275 h 1758949"/>
              <a:gd name="connsiteX2" fmla="*/ 4273889 w 4273889"/>
              <a:gd name="connsiteY2" fmla="*/ 681646 h 1758949"/>
            </a:gdLst>
            <a:ahLst/>
            <a:cxnLst>
              <a:cxn ang="0">
                <a:pos x="connsiteX0" y="connsiteY0"/>
              </a:cxn>
              <a:cxn ang="0">
                <a:pos x="connsiteX1" y="connsiteY1"/>
              </a:cxn>
              <a:cxn ang="0">
                <a:pos x="connsiteX2" y="connsiteY2"/>
              </a:cxn>
            </a:cxnLst>
            <a:rect l="l" t="t" r="r" b="b"/>
            <a:pathLst>
              <a:path w="4273889" h="1758949">
                <a:moveTo>
                  <a:pt x="0" y="1758949"/>
                </a:moveTo>
                <a:cubicBezTo>
                  <a:pt x="985230" y="981887"/>
                  <a:pt x="1970460" y="204825"/>
                  <a:pt x="2682775" y="25275"/>
                </a:cubicBezTo>
                <a:cubicBezTo>
                  <a:pt x="3395090" y="-154276"/>
                  <a:pt x="4273889" y="681646"/>
                  <a:pt x="4273889" y="681646"/>
                </a:cubicBezTo>
              </a:path>
            </a:pathLst>
          </a:custGeom>
          <a:ln w="38100" cmpd="sng">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000" dirty="0">
              <a:solidFill>
                <a:srgbClr val="FF0000"/>
              </a:solidFill>
            </a:endParaRPr>
          </a:p>
        </p:txBody>
      </p:sp>
      <p:sp>
        <p:nvSpPr>
          <p:cNvPr id="89" name="Oval 88"/>
          <p:cNvSpPr/>
          <p:nvPr/>
        </p:nvSpPr>
        <p:spPr>
          <a:xfrm>
            <a:off x="11070248" y="2506895"/>
            <a:ext cx="274017" cy="260279"/>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90" name="TextBox 89"/>
          <p:cNvSpPr txBox="1"/>
          <p:nvPr/>
        </p:nvSpPr>
        <p:spPr>
          <a:xfrm>
            <a:off x="689721" y="5912248"/>
            <a:ext cx="10734272" cy="553998"/>
          </a:xfrm>
          <a:prstGeom prst="rect">
            <a:avLst/>
          </a:prstGeom>
          <a:noFill/>
        </p:spPr>
        <p:txBody>
          <a:bodyPr wrap="square" rtlCol="0">
            <a:spAutoFit/>
          </a:bodyPr>
          <a:lstStyle/>
          <a:p>
            <a:pPr algn="ctr"/>
            <a:r>
              <a:rPr lang="en-US" sz="3000" dirty="0">
                <a:solidFill>
                  <a:srgbClr val="FF0000"/>
                </a:solidFill>
                <a:latin typeface="Helvetica" charset="0"/>
                <a:ea typeface="Helvetica" charset="0"/>
                <a:cs typeface="Helvetica" charset="0"/>
              </a:rPr>
              <a:t>Excessive data in GDDR leads to under-utilization of DDR BW</a:t>
            </a:r>
          </a:p>
        </p:txBody>
      </p:sp>
      <p:cxnSp>
        <p:nvCxnSpPr>
          <p:cNvPr id="63" name="Straight Connector 62"/>
          <p:cNvCxnSpPr/>
          <p:nvPr/>
        </p:nvCxnSpPr>
        <p:spPr>
          <a:xfrm flipH="1" flipV="1">
            <a:off x="9889724" y="4548131"/>
            <a:ext cx="1" cy="18396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7" name="TextBox 66"/>
          <p:cNvSpPr txBox="1"/>
          <p:nvPr/>
        </p:nvSpPr>
        <p:spPr>
          <a:xfrm>
            <a:off x="9539882" y="4241797"/>
            <a:ext cx="699684" cy="365934"/>
          </a:xfrm>
          <a:prstGeom prst="rect">
            <a:avLst/>
          </a:prstGeom>
          <a:noFill/>
        </p:spPr>
        <p:txBody>
          <a:bodyPr wrap="square" rtlCol="0">
            <a:spAutoFit/>
          </a:bodyPr>
          <a:lstStyle/>
          <a:p>
            <a:pPr algn="ctr"/>
            <a:r>
              <a:rPr lang="en-US" sz="1778" dirty="0" smtClean="0">
                <a:solidFill>
                  <a:srgbClr val="000000"/>
                </a:solidFill>
              </a:rPr>
              <a:t>70</a:t>
            </a:r>
            <a:endParaRPr lang="en-US" sz="1778" dirty="0">
              <a:solidFill>
                <a:srgbClr val="000000"/>
              </a:solidFill>
            </a:endParaRPr>
          </a:p>
        </p:txBody>
      </p:sp>
      <p:sp>
        <p:nvSpPr>
          <p:cNvPr id="3" name="Slide Number Placeholder 2"/>
          <p:cNvSpPr>
            <a:spLocks noGrp="1"/>
          </p:cNvSpPr>
          <p:nvPr>
            <p:ph type="sldNum" sz="quarter" idx="12"/>
          </p:nvPr>
        </p:nvSpPr>
        <p:spPr/>
        <p:txBody>
          <a:bodyPr/>
          <a:lstStyle/>
          <a:p>
            <a:fld id="{24EAD923-3004-4A31-84C7-9B440B785588}" type="slidenum">
              <a:rPr lang="en-US" smtClean="0"/>
              <a:pPr/>
              <a:t>66</a:t>
            </a:fld>
            <a:endParaRPr lang="en-US" dirty="0"/>
          </a:p>
        </p:txBody>
      </p:sp>
    </p:spTree>
    <p:extLst>
      <p:ext uri="{BB962C8B-B14F-4D97-AF65-F5344CB8AC3E}">
        <p14:creationId xmlns:p14="http://schemas.microsoft.com/office/powerpoint/2010/main" val="15604848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path" presetSubtype="0" accel="50000" decel="50000" fill="hold" grpId="0" nodeType="clickEffect">
                                  <p:stCondLst>
                                    <p:cond delay="0"/>
                                  </p:stCondLst>
                                  <p:childTnLst>
                                    <p:animMotion origin="layout" path="M 5.78035E-8 -1.38268E-6 L 0.01691 -1.38268E-6 C 0.02457 -1.38268E-6 0.03396 -0.06451 0.03396 -0.11694 L 0.03396 -0.23361 " pathEditMode="relative" rAng="0" ptsTypes="FfFF">
                                      <p:cBhvr>
                                        <p:cTn id="6" dur="500" fill="hold"/>
                                        <p:tgtEl>
                                          <p:spTgt spid="79"/>
                                        </p:tgtEl>
                                        <p:attrNameLst>
                                          <p:attrName>ppt_x</p:attrName>
                                          <p:attrName>ppt_y</p:attrName>
                                        </p:attrNameLst>
                                      </p:cBhvr>
                                      <p:rCtr x="1691" y="-11694"/>
                                    </p:animMotion>
                                  </p:childTnLst>
                                </p:cTn>
                              </p:par>
                            </p:childTnLst>
                          </p:cTn>
                        </p:par>
                        <p:par>
                          <p:cTn id="7" fill="hold">
                            <p:stCondLst>
                              <p:cond delay="500"/>
                            </p:stCondLst>
                            <p:childTnLst>
                              <p:par>
                                <p:cTn id="8" presetID="1" presetClass="exit" presetSubtype="0" fill="hold" grpId="1" nodeType="afterEffect">
                                  <p:stCondLst>
                                    <p:cond delay="0"/>
                                  </p:stCondLst>
                                  <p:childTnLst>
                                    <p:set>
                                      <p:cBhvr>
                                        <p:cTn id="9" dur="1" fill="hold">
                                          <p:stCondLst>
                                            <p:cond delay="0"/>
                                          </p:stCondLst>
                                        </p:cTn>
                                        <p:tgtEl>
                                          <p:spTgt spid="79"/>
                                        </p:tgtEl>
                                        <p:attrNameLst>
                                          <p:attrName>style.visibility</p:attrName>
                                        </p:attrNameLst>
                                      </p:cBhvr>
                                      <p:to>
                                        <p:strVal val="hidden"/>
                                      </p:to>
                                    </p:set>
                                  </p:childTnLst>
                                </p:cTn>
                              </p:par>
                            </p:childTnLst>
                          </p:cTn>
                        </p:par>
                        <p:par>
                          <p:cTn id="10" fill="hold">
                            <p:stCondLst>
                              <p:cond delay="500"/>
                            </p:stCondLst>
                            <p:childTnLst>
                              <p:par>
                                <p:cTn id="11" presetID="50" presetClass="path" presetSubtype="0" accel="50000" decel="50000" fill="hold" grpId="0" nodeType="afterEffect">
                                  <p:stCondLst>
                                    <p:cond delay="0"/>
                                  </p:stCondLst>
                                  <p:childTnLst>
                                    <p:animMotion origin="layout" path="M -4.06915E-6 -3.33333E-6 L 0.01114 -3.33333E-6 C 0.01635 -3.33333E-6 0.023 -0.06507 0.023 -0.11728 L 0.023 -0.23354 " pathEditMode="relative" rAng="0" ptsTypes="FfFF">
                                      <p:cBhvr>
                                        <p:cTn id="12" dur="500" fill="hold"/>
                                        <p:tgtEl>
                                          <p:spTgt spid="64"/>
                                        </p:tgtEl>
                                        <p:attrNameLst>
                                          <p:attrName>ppt_x</p:attrName>
                                          <p:attrName>ppt_y</p:attrName>
                                        </p:attrNameLst>
                                      </p:cBhvr>
                                      <p:rCtr x="1143" y="-11677"/>
                                    </p:animMotion>
                                  </p:childTnLst>
                                </p:cTn>
                              </p:par>
                            </p:childTnLst>
                          </p:cTn>
                        </p:par>
                        <p:par>
                          <p:cTn id="13" fill="hold">
                            <p:stCondLst>
                              <p:cond delay="1000"/>
                            </p:stCondLst>
                            <p:childTnLst>
                              <p:par>
                                <p:cTn id="14" presetID="1" presetClass="exit" presetSubtype="0" fill="hold" grpId="1" nodeType="afterEffect">
                                  <p:stCondLst>
                                    <p:cond delay="0"/>
                                  </p:stCondLst>
                                  <p:childTnLst>
                                    <p:set>
                                      <p:cBhvr>
                                        <p:cTn id="15" dur="1" fill="hold">
                                          <p:stCondLst>
                                            <p:cond delay="0"/>
                                          </p:stCondLst>
                                        </p:cTn>
                                        <p:tgtEl>
                                          <p:spTgt spid="64"/>
                                        </p:tgtEl>
                                        <p:attrNameLst>
                                          <p:attrName>style.visibility</p:attrName>
                                        </p:attrNameLst>
                                      </p:cBhvr>
                                      <p:to>
                                        <p:strVal val="hidden"/>
                                      </p:to>
                                    </p:set>
                                  </p:childTnLst>
                                </p:cTn>
                              </p:par>
                            </p:childTnLst>
                          </p:cTn>
                        </p:par>
                        <p:par>
                          <p:cTn id="16" fill="hold">
                            <p:stCondLst>
                              <p:cond delay="1000"/>
                            </p:stCondLst>
                            <p:childTnLst>
                              <p:par>
                                <p:cTn id="17" presetID="50" presetClass="path" presetSubtype="0" accel="50000" decel="50000" fill="hold" grpId="0" nodeType="afterEffect">
                                  <p:stCondLst>
                                    <p:cond delay="0"/>
                                  </p:stCondLst>
                                  <p:childTnLst>
                                    <p:animMotion origin="layout" path="M -2.50398E-6 -3.33333E-6 L 0.00579 -3.33333E-6 C 0.00839 -3.33333E-6 0.01186 -0.06455 0.01186 -0.11677 L 0.01186 -0.23225 " pathEditMode="relative" rAng="0" ptsTypes="FfFF">
                                      <p:cBhvr>
                                        <p:cTn id="18" dur="500" fill="hold"/>
                                        <p:tgtEl>
                                          <p:spTgt spid="65"/>
                                        </p:tgtEl>
                                        <p:attrNameLst>
                                          <p:attrName>ppt_x</p:attrName>
                                          <p:attrName>ppt_y</p:attrName>
                                        </p:attrNameLst>
                                      </p:cBhvr>
                                      <p:rCtr x="593" y="-11626"/>
                                    </p:animMotion>
                                  </p:childTnLst>
                                </p:cTn>
                              </p:par>
                            </p:childTnLst>
                          </p:cTn>
                        </p:par>
                        <p:par>
                          <p:cTn id="19" fill="hold">
                            <p:stCondLst>
                              <p:cond delay="1500"/>
                            </p:stCondLst>
                            <p:childTnLst>
                              <p:par>
                                <p:cTn id="20" presetID="1" presetClass="exit" presetSubtype="0" fill="hold" grpId="1" nodeType="afterEffect">
                                  <p:stCondLst>
                                    <p:cond delay="0"/>
                                  </p:stCondLst>
                                  <p:childTnLst>
                                    <p:set>
                                      <p:cBhvr>
                                        <p:cTn id="21" dur="1" fill="hold">
                                          <p:stCondLst>
                                            <p:cond delay="0"/>
                                          </p:stCondLst>
                                        </p:cTn>
                                        <p:tgtEl>
                                          <p:spTgt spid="65"/>
                                        </p:tgtEl>
                                        <p:attrNameLst>
                                          <p:attrName>style.visibility</p:attrName>
                                        </p:attrNameLst>
                                      </p:cBhvr>
                                      <p:to>
                                        <p:strVal val="hidden"/>
                                      </p:to>
                                    </p:set>
                                  </p:childTnLst>
                                </p:cTn>
                              </p:par>
                            </p:childTnLst>
                          </p:cTn>
                        </p:par>
                        <p:par>
                          <p:cTn id="22" fill="hold">
                            <p:stCondLst>
                              <p:cond delay="1500"/>
                            </p:stCondLst>
                            <p:childTnLst>
                              <p:par>
                                <p:cTn id="23" presetID="50" presetClass="path" presetSubtype="0" accel="50000" decel="50000" fill="hold" grpId="0" nodeType="afterEffect">
                                  <p:stCondLst>
                                    <p:cond delay="0"/>
                                  </p:stCondLst>
                                  <p:childTnLst>
                                    <p:animMotion origin="layout" path="M 2.26852E-6 -3.33333E-6 L 0.00188 -3.33333E-6 C 0.00275 -3.33333E-6 0.0039 -0.06507 0.0039 -0.11754 L 0.0039 -0.23354 " pathEditMode="relative" rAng="0" ptsTypes="FfFF">
                                      <p:cBhvr>
                                        <p:cTn id="24" dur="500" fill="hold"/>
                                        <p:tgtEl>
                                          <p:spTgt spid="66"/>
                                        </p:tgtEl>
                                        <p:attrNameLst>
                                          <p:attrName>ppt_x</p:attrName>
                                          <p:attrName>ppt_y</p:attrName>
                                        </p:attrNameLst>
                                      </p:cBhvr>
                                      <p:rCtr x="188" y="-11677"/>
                                    </p:animMotion>
                                  </p:childTnLst>
                                </p:cTn>
                              </p:par>
                            </p:childTnLst>
                          </p:cTn>
                        </p:par>
                        <p:par>
                          <p:cTn id="25" fill="hold">
                            <p:stCondLst>
                              <p:cond delay="2000"/>
                            </p:stCondLst>
                            <p:childTnLst>
                              <p:par>
                                <p:cTn id="26" presetID="1" presetClass="exit" presetSubtype="0" fill="hold" grpId="1" nodeType="afterEffect">
                                  <p:stCondLst>
                                    <p:cond delay="0"/>
                                  </p:stCondLst>
                                  <p:childTnLst>
                                    <p:set>
                                      <p:cBhvr>
                                        <p:cTn id="27" dur="1" fill="hold">
                                          <p:stCondLst>
                                            <p:cond delay="0"/>
                                          </p:stCondLst>
                                        </p:cTn>
                                        <p:tgtEl>
                                          <p:spTgt spid="66"/>
                                        </p:tgtEl>
                                        <p:attrNameLst>
                                          <p:attrName>style.visibility</p:attrName>
                                        </p:attrNameLst>
                                      </p:cBhvr>
                                      <p:to>
                                        <p:strVal val="hidden"/>
                                      </p:to>
                                    </p:set>
                                  </p:childTnLst>
                                </p:cTn>
                              </p:par>
                            </p:childTnLst>
                          </p:cTn>
                        </p:par>
                        <p:par>
                          <p:cTn id="28" fill="hold">
                            <p:stCondLst>
                              <p:cond delay="2000"/>
                            </p:stCondLst>
                            <p:childTnLst>
                              <p:par>
                                <p:cTn id="29" presetID="50" presetClass="path" presetSubtype="0" accel="50000" decel="50000" fill="hold" grpId="0" nodeType="afterEffect">
                                  <p:stCondLst>
                                    <p:cond delay="0"/>
                                  </p:stCondLst>
                                  <p:childTnLst>
                                    <p:animMotion origin="layout" path="M 1.57407E-6 -3.33333E-6 L -0.00478 -3.33333E-6 C -0.00695 -3.33333E-6 -0.00941 -0.06455 -0.00941 -0.11677 L -0.00941 -0.23302 " pathEditMode="relative" rAng="0" ptsTypes="FfFF">
                                      <p:cBhvr>
                                        <p:cTn id="30" dur="500" fill="hold"/>
                                        <p:tgtEl>
                                          <p:spTgt spid="68"/>
                                        </p:tgtEl>
                                        <p:attrNameLst>
                                          <p:attrName>ppt_x</p:attrName>
                                          <p:attrName>ppt_y</p:attrName>
                                        </p:attrNameLst>
                                      </p:cBhvr>
                                      <p:rCtr x="-477" y="-11651"/>
                                    </p:animMotion>
                                  </p:childTnLst>
                                </p:cTn>
                              </p:par>
                            </p:childTnLst>
                          </p:cTn>
                        </p:par>
                        <p:par>
                          <p:cTn id="31" fill="hold">
                            <p:stCondLst>
                              <p:cond delay="2500"/>
                            </p:stCondLst>
                            <p:childTnLst>
                              <p:par>
                                <p:cTn id="32" presetID="1" presetClass="exit" presetSubtype="0" fill="hold" grpId="1" nodeType="afterEffect">
                                  <p:stCondLst>
                                    <p:cond delay="0"/>
                                  </p:stCondLst>
                                  <p:childTnLst>
                                    <p:set>
                                      <p:cBhvr>
                                        <p:cTn id="33" dur="1" fill="hold">
                                          <p:stCondLst>
                                            <p:cond delay="0"/>
                                          </p:stCondLst>
                                        </p:cTn>
                                        <p:tgtEl>
                                          <p:spTgt spid="68"/>
                                        </p:tgtEl>
                                        <p:attrNameLst>
                                          <p:attrName>style.visibility</p:attrName>
                                        </p:attrNameLst>
                                      </p:cBhvr>
                                      <p:to>
                                        <p:strVal val="hidden"/>
                                      </p:to>
                                    </p:set>
                                  </p:childTnLst>
                                </p:cTn>
                              </p:par>
                            </p:childTnLst>
                          </p:cTn>
                        </p:par>
                        <p:par>
                          <p:cTn id="34" fill="hold">
                            <p:stCondLst>
                              <p:cond delay="2500"/>
                            </p:stCondLst>
                            <p:childTnLst>
                              <p:par>
                                <p:cTn id="35" presetID="50" presetClass="path" presetSubtype="0" accel="50000" decel="50000" fill="hold" grpId="0" nodeType="afterEffect">
                                  <p:stCondLst>
                                    <p:cond delay="0"/>
                                  </p:stCondLst>
                                  <p:childTnLst>
                                    <p:animMotion origin="layout" path="M 1.52778E-6 -3.33333E-6 L -0.01071 -3.33333E-6 C -0.01548 -3.33333E-6 -0.02127 -0.06481 -0.02127 -0.11754 L -0.02127 -0.23405 " pathEditMode="relative" rAng="0" ptsTypes="FfFF">
                                      <p:cBhvr>
                                        <p:cTn id="36" dur="500" fill="hold"/>
                                        <p:tgtEl>
                                          <p:spTgt spid="69"/>
                                        </p:tgtEl>
                                        <p:attrNameLst>
                                          <p:attrName>ppt_x</p:attrName>
                                          <p:attrName>ppt_y</p:attrName>
                                        </p:attrNameLst>
                                      </p:cBhvr>
                                      <p:rCtr x="-1071" y="-11703"/>
                                    </p:animMotion>
                                  </p:childTnLst>
                                </p:cTn>
                              </p:par>
                            </p:childTnLst>
                          </p:cTn>
                        </p:par>
                        <p:par>
                          <p:cTn id="37" fill="hold">
                            <p:stCondLst>
                              <p:cond delay="3000"/>
                            </p:stCondLst>
                            <p:childTnLst>
                              <p:par>
                                <p:cTn id="38" presetID="1" presetClass="exit" presetSubtype="0" fill="hold" grpId="1" nodeType="afterEffect">
                                  <p:stCondLst>
                                    <p:cond delay="0"/>
                                  </p:stCondLst>
                                  <p:childTnLst>
                                    <p:set>
                                      <p:cBhvr>
                                        <p:cTn id="39" dur="1" fill="hold">
                                          <p:stCondLst>
                                            <p:cond delay="0"/>
                                          </p:stCondLst>
                                        </p:cTn>
                                        <p:tgtEl>
                                          <p:spTgt spid="69"/>
                                        </p:tgtEl>
                                        <p:attrNameLst>
                                          <p:attrName>style.visibility</p:attrName>
                                        </p:attrNameLst>
                                      </p:cBhvr>
                                      <p:to>
                                        <p:strVal val="hidden"/>
                                      </p:to>
                                    </p:set>
                                  </p:childTnLst>
                                </p:cTn>
                              </p:par>
                            </p:childTnLst>
                          </p:cTn>
                        </p:par>
                        <p:par>
                          <p:cTn id="40" fill="hold">
                            <p:stCondLst>
                              <p:cond delay="3000"/>
                            </p:stCondLst>
                            <p:childTnLst>
                              <p:par>
                                <p:cTn id="41" presetID="50" presetClass="path" presetSubtype="0" accel="50000" decel="50000" fill="hold" grpId="0" nodeType="afterEffect">
                                  <p:stCondLst>
                                    <p:cond delay="0"/>
                                  </p:stCondLst>
                                  <p:childTnLst>
                                    <p:animMotion origin="layout" path="M -3.84259E-6 -3.33333E-6 L -0.0162 -3.33333E-6 C -0.02343 -3.33333E-6 -0.03226 -0.06481 -0.03226 -0.11754 L -0.03226 -0.23405 " pathEditMode="relative" rAng="0" ptsTypes="FfFF">
                                      <p:cBhvr>
                                        <p:cTn id="42" dur="500" fill="hold"/>
                                        <p:tgtEl>
                                          <p:spTgt spid="70"/>
                                        </p:tgtEl>
                                        <p:attrNameLst>
                                          <p:attrName>ppt_x</p:attrName>
                                          <p:attrName>ppt_y</p:attrName>
                                        </p:attrNameLst>
                                      </p:cBhvr>
                                      <p:rCtr x="-1620" y="-11703"/>
                                    </p:animMotion>
                                  </p:childTnLst>
                                </p:cTn>
                              </p:par>
                            </p:childTnLst>
                          </p:cTn>
                        </p:par>
                        <p:par>
                          <p:cTn id="43" fill="hold">
                            <p:stCondLst>
                              <p:cond delay="3500"/>
                            </p:stCondLst>
                            <p:childTnLst>
                              <p:par>
                                <p:cTn id="44" presetID="1" presetClass="exit" presetSubtype="0" fill="hold" grpId="1" nodeType="afterEffect">
                                  <p:stCondLst>
                                    <p:cond delay="0"/>
                                  </p:stCondLst>
                                  <p:childTnLst>
                                    <p:set>
                                      <p:cBhvr>
                                        <p:cTn id="45" dur="1" fill="hold">
                                          <p:stCondLst>
                                            <p:cond delay="0"/>
                                          </p:stCondLst>
                                        </p:cTn>
                                        <p:tgtEl>
                                          <p:spTgt spid="70"/>
                                        </p:tgtEl>
                                        <p:attrNameLst>
                                          <p:attrName>style.visibility</p:attrName>
                                        </p:attrNameLst>
                                      </p:cBhvr>
                                      <p:to>
                                        <p:strVal val="hidden"/>
                                      </p:to>
                                    </p:set>
                                  </p:childTnLst>
                                </p:cTn>
                              </p:par>
                            </p:childTnLst>
                          </p:cTn>
                        </p:par>
                        <p:par>
                          <p:cTn id="46" fill="hold">
                            <p:stCondLst>
                              <p:cond delay="3500"/>
                            </p:stCondLst>
                            <p:childTnLst>
                              <p:par>
                                <p:cTn id="47" presetID="50" presetClass="path" presetSubtype="0" accel="50000" decel="50000" fill="hold" grpId="0" nodeType="afterEffect">
                                  <p:stCondLst>
                                    <p:cond delay="0"/>
                                  </p:stCondLst>
                                  <p:childTnLst>
                                    <p:animMotion origin="layout" path="M -3.88889E-6 -3.33333E-6 L -0.0217 -3.33333E-6 C -0.03154 -3.33333E-6 -0.04354 -0.06455 -0.04354 -0.11677 L -0.04354 -0.23302 " pathEditMode="relative" rAng="0" ptsTypes="FfFF">
                                      <p:cBhvr>
                                        <p:cTn id="48" dur="500" fill="hold"/>
                                        <p:tgtEl>
                                          <p:spTgt spid="71"/>
                                        </p:tgtEl>
                                        <p:attrNameLst>
                                          <p:attrName>ppt_x</p:attrName>
                                          <p:attrName>ppt_y</p:attrName>
                                        </p:attrNameLst>
                                      </p:cBhvr>
                                      <p:rCtr x="-2185" y="-11651"/>
                                    </p:animMotion>
                                  </p:childTnLst>
                                </p:cTn>
                              </p:par>
                            </p:childTnLst>
                          </p:cTn>
                        </p:par>
                        <p:par>
                          <p:cTn id="49" fill="hold">
                            <p:stCondLst>
                              <p:cond delay="4000"/>
                            </p:stCondLst>
                            <p:childTnLst>
                              <p:par>
                                <p:cTn id="50" presetID="1" presetClass="exit" presetSubtype="0" fill="hold" grpId="1" nodeType="afterEffect">
                                  <p:stCondLst>
                                    <p:cond delay="0"/>
                                  </p:stCondLst>
                                  <p:childTnLst>
                                    <p:set>
                                      <p:cBhvr>
                                        <p:cTn id="51" dur="1" fill="hold">
                                          <p:stCondLst>
                                            <p:cond delay="0"/>
                                          </p:stCondLst>
                                        </p:cTn>
                                        <p:tgtEl>
                                          <p:spTgt spid="71"/>
                                        </p:tgtEl>
                                        <p:attrNameLst>
                                          <p:attrName>style.visibility</p:attrName>
                                        </p:attrNameLst>
                                      </p:cBhvr>
                                      <p:to>
                                        <p:strVal val="hidden"/>
                                      </p:to>
                                    </p:set>
                                  </p:childTnLst>
                                </p:cTn>
                              </p:par>
                            </p:childTnLst>
                          </p:cTn>
                        </p:par>
                        <p:par>
                          <p:cTn id="52" fill="hold">
                            <p:stCondLst>
                              <p:cond delay="4000"/>
                            </p:stCondLst>
                            <p:childTnLst>
                              <p:par>
                                <p:cTn id="53" presetID="50" presetClass="path" presetSubtype="0" accel="50000" decel="50000" fill="hold" grpId="0" nodeType="afterEffect">
                                  <p:stCondLst>
                                    <p:cond delay="0"/>
                                  </p:stCondLst>
                                  <p:childTnLst>
                                    <p:animMotion origin="layout" path="M 7.40741E-7 3.86831E-6 L -0.0272 3.86831E-6 C -0.0395 3.86831E-6 -0.05454 -0.06456 -0.05454 -0.11703 L -0.05454 -0.23354 " pathEditMode="relative" rAng="0" ptsTypes="FfFF">
                                      <p:cBhvr>
                                        <p:cTn id="54" dur="500" fill="hold"/>
                                        <p:tgtEl>
                                          <p:spTgt spid="72"/>
                                        </p:tgtEl>
                                        <p:attrNameLst>
                                          <p:attrName>ppt_x</p:attrName>
                                          <p:attrName>ppt_y</p:attrName>
                                        </p:attrNameLst>
                                      </p:cBhvr>
                                      <p:rCtr x="-2734" y="-11677"/>
                                    </p:animMotion>
                                  </p:childTnLst>
                                </p:cTn>
                              </p:par>
                            </p:childTnLst>
                          </p:cTn>
                        </p:par>
                        <p:par>
                          <p:cTn id="55" fill="hold">
                            <p:stCondLst>
                              <p:cond delay="4500"/>
                            </p:stCondLst>
                            <p:childTnLst>
                              <p:par>
                                <p:cTn id="56" presetID="1" presetClass="exit" presetSubtype="0" fill="hold" grpId="1" nodeType="afterEffect">
                                  <p:stCondLst>
                                    <p:cond delay="0"/>
                                  </p:stCondLst>
                                  <p:childTnLst>
                                    <p:set>
                                      <p:cBhvr>
                                        <p:cTn id="57" dur="1" fill="hold">
                                          <p:stCondLst>
                                            <p:cond delay="0"/>
                                          </p:stCondLst>
                                        </p:cTn>
                                        <p:tgtEl>
                                          <p:spTgt spid="72"/>
                                        </p:tgtEl>
                                        <p:attrNameLst>
                                          <p:attrName>style.visibility</p:attrName>
                                        </p:attrNameLst>
                                      </p:cBhvr>
                                      <p:to>
                                        <p:strVal val="hidden"/>
                                      </p:to>
                                    </p:set>
                                  </p:childTnLst>
                                </p:cTn>
                              </p:par>
                            </p:childTnLst>
                          </p:cTn>
                        </p:par>
                        <p:par>
                          <p:cTn id="58" fill="hold">
                            <p:stCondLst>
                              <p:cond delay="4500"/>
                            </p:stCondLst>
                            <p:childTnLst>
                              <p:par>
                                <p:cTn id="59" presetID="50" presetClass="path" presetSubtype="0" accel="50000" decel="50000" fill="hold" grpId="0" nodeType="afterEffect">
                                  <p:stCondLst>
                                    <p:cond delay="0"/>
                                  </p:stCondLst>
                                  <p:childTnLst>
                                    <p:animMotion origin="layout" path="M 4.62963E-8 -3.33333E-6 L -0.03241 -3.33333E-6 C -0.04702 -3.33333E-6 -0.06496 -0.06455 -0.06496 -0.11677 L -0.06496 -0.23302 " pathEditMode="relative" rAng="0" ptsTypes="FfFF">
                                      <p:cBhvr>
                                        <p:cTn id="60" dur="500" fill="hold"/>
                                        <p:tgtEl>
                                          <p:spTgt spid="73"/>
                                        </p:tgtEl>
                                        <p:attrNameLst>
                                          <p:attrName>ppt_x</p:attrName>
                                          <p:attrName>ppt_y</p:attrName>
                                        </p:attrNameLst>
                                      </p:cBhvr>
                                      <p:rCtr x="-3255" y="-11651"/>
                                    </p:animMotion>
                                  </p:childTnLst>
                                </p:cTn>
                              </p:par>
                            </p:childTnLst>
                          </p:cTn>
                        </p:par>
                        <p:par>
                          <p:cTn id="61" fill="hold">
                            <p:stCondLst>
                              <p:cond delay="5000"/>
                            </p:stCondLst>
                            <p:childTnLst>
                              <p:par>
                                <p:cTn id="62" presetID="1" presetClass="exit" presetSubtype="0" fill="hold" grpId="1" nodeType="afterEffect">
                                  <p:stCondLst>
                                    <p:cond delay="0"/>
                                  </p:stCondLst>
                                  <p:childTnLst>
                                    <p:set>
                                      <p:cBhvr>
                                        <p:cTn id="63" dur="1" fill="hold">
                                          <p:stCondLst>
                                            <p:cond delay="0"/>
                                          </p:stCondLst>
                                        </p:cTn>
                                        <p:tgtEl>
                                          <p:spTgt spid="73"/>
                                        </p:tgtEl>
                                        <p:attrNameLst>
                                          <p:attrName>style.visibility</p:attrName>
                                        </p:attrNameLst>
                                      </p:cBhvr>
                                      <p:to>
                                        <p:strVal val="hidden"/>
                                      </p:to>
                                    </p:set>
                                  </p:childTnLst>
                                </p:cTn>
                              </p:par>
                              <p:par>
                                <p:cTn id="64" presetID="1" presetClass="entr" presetSubtype="0" fill="hold" grpId="0" nodeType="withEffect">
                                  <p:stCondLst>
                                    <p:cond delay="0"/>
                                  </p:stCondLst>
                                  <p:childTnLst>
                                    <p:set>
                                      <p:cBhvr>
                                        <p:cTn id="65" dur="1" fill="hold">
                                          <p:stCondLst>
                                            <p:cond delay="0"/>
                                          </p:stCondLst>
                                        </p:cTn>
                                        <p:tgtEl>
                                          <p:spTgt spid="41"/>
                                        </p:tgtEl>
                                        <p:attrNameLst>
                                          <p:attrName>style.visibility</p:attrName>
                                        </p:attrNameLst>
                                      </p:cBhvr>
                                      <p:to>
                                        <p:strVal val="visible"/>
                                      </p:to>
                                    </p:set>
                                  </p:childTnLst>
                                </p:cTn>
                              </p:par>
                              <p:par>
                                <p:cTn id="66" presetID="1" presetClass="entr" presetSubtype="0" fill="hold" grpId="0" nodeType="withEffect">
                                  <p:stCondLst>
                                    <p:cond delay="0"/>
                                  </p:stCondLst>
                                  <p:childTnLst>
                                    <p:set>
                                      <p:cBhvr>
                                        <p:cTn id="67" dur="1" fill="hold">
                                          <p:stCondLst>
                                            <p:cond delay="0"/>
                                          </p:stCondLst>
                                        </p:cTn>
                                        <p:tgtEl>
                                          <p:spTgt spid="42"/>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43"/>
                                        </p:tgtEl>
                                        <p:attrNameLst>
                                          <p:attrName>style.visibility</p:attrName>
                                        </p:attrNameLst>
                                      </p:cBhvr>
                                      <p:to>
                                        <p:strVal val="visible"/>
                                      </p:to>
                                    </p:set>
                                  </p:childTnLst>
                                </p:cTn>
                              </p:par>
                              <p:par>
                                <p:cTn id="70" presetID="1" presetClass="entr" presetSubtype="0" fill="hold" grpId="0" nodeType="withEffect">
                                  <p:stCondLst>
                                    <p:cond delay="0"/>
                                  </p:stCondLst>
                                  <p:childTnLst>
                                    <p:set>
                                      <p:cBhvr>
                                        <p:cTn id="71" dur="1" fill="hold">
                                          <p:stCondLst>
                                            <p:cond delay="0"/>
                                          </p:stCondLst>
                                        </p:cTn>
                                        <p:tgtEl>
                                          <p:spTgt spid="44"/>
                                        </p:tgtEl>
                                        <p:attrNameLst>
                                          <p:attrName>style.visibility</p:attrName>
                                        </p:attrNameLst>
                                      </p:cBhvr>
                                      <p:to>
                                        <p:strVal val="visible"/>
                                      </p:to>
                                    </p:set>
                                  </p:childTnLst>
                                </p:cTn>
                              </p:par>
                              <p:par>
                                <p:cTn id="72" presetID="1" presetClass="entr" presetSubtype="0" fill="hold" grpId="0" nodeType="withEffect">
                                  <p:stCondLst>
                                    <p:cond delay="0"/>
                                  </p:stCondLst>
                                  <p:childTnLst>
                                    <p:set>
                                      <p:cBhvr>
                                        <p:cTn id="73" dur="1" fill="hold">
                                          <p:stCondLst>
                                            <p:cond delay="0"/>
                                          </p:stCondLst>
                                        </p:cTn>
                                        <p:tgtEl>
                                          <p:spTgt spid="45"/>
                                        </p:tgtEl>
                                        <p:attrNameLst>
                                          <p:attrName>style.visibility</p:attrName>
                                        </p:attrNameLst>
                                      </p:cBhvr>
                                      <p:to>
                                        <p:strVal val="visible"/>
                                      </p:to>
                                    </p:set>
                                  </p:childTnLst>
                                </p:cTn>
                              </p:par>
                              <p:par>
                                <p:cTn id="74" presetID="1" presetClass="entr" presetSubtype="0" fill="hold" grpId="0" nodeType="withEffect">
                                  <p:stCondLst>
                                    <p:cond delay="0"/>
                                  </p:stCondLst>
                                  <p:childTnLst>
                                    <p:set>
                                      <p:cBhvr>
                                        <p:cTn id="75" dur="1" fill="hold">
                                          <p:stCondLst>
                                            <p:cond delay="0"/>
                                          </p:stCondLst>
                                        </p:cTn>
                                        <p:tgtEl>
                                          <p:spTgt spid="46"/>
                                        </p:tgtEl>
                                        <p:attrNameLst>
                                          <p:attrName>style.visibility</p:attrName>
                                        </p:attrNameLst>
                                      </p:cBhvr>
                                      <p:to>
                                        <p:strVal val="visible"/>
                                      </p:to>
                                    </p:set>
                                  </p:childTnLst>
                                </p:cTn>
                              </p:par>
                              <p:par>
                                <p:cTn id="76" presetID="1" presetClass="entr" presetSubtype="0" fill="hold" grpId="0" nodeType="withEffect">
                                  <p:stCondLst>
                                    <p:cond delay="0"/>
                                  </p:stCondLst>
                                  <p:childTnLst>
                                    <p:set>
                                      <p:cBhvr>
                                        <p:cTn id="77" dur="1" fill="hold">
                                          <p:stCondLst>
                                            <p:cond delay="0"/>
                                          </p:stCondLst>
                                        </p:cTn>
                                        <p:tgtEl>
                                          <p:spTgt spid="47"/>
                                        </p:tgtEl>
                                        <p:attrNameLst>
                                          <p:attrName>style.visibility</p:attrName>
                                        </p:attrNameLst>
                                      </p:cBhvr>
                                      <p:to>
                                        <p:strVal val="visible"/>
                                      </p:to>
                                    </p:set>
                                  </p:childTnLst>
                                </p:cTn>
                              </p:par>
                              <p:par>
                                <p:cTn id="78" presetID="1" presetClass="entr" presetSubtype="0" fill="hold" grpId="0" nodeType="withEffect">
                                  <p:stCondLst>
                                    <p:cond delay="0"/>
                                  </p:stCondLst>
                                  <p:childTnLst>
                                    <p:set>
                                      <p:cBhvr>
                                        <p:cTn id="79" dur="1" fill="hold">
                                          <p:stCondLst>
                                            <p:cond delay="0"/>
                                          </p:stCondLst>
                                        </p:cTn>
                                        <p:tgtEl>
                                          <p:spTgt spid="48"/>
                                        </p:tgtEl>
                                        <p:attrNameLst>
                                          <p:attrName>style.visibility</p:attrName>
                                        </p:attrNameLst>
                                      </p:cBhvr>
                                      <p:to>
                                        <p:strVal val="visible"/>
                                      </p:to>
                                    </p:set>
                                  </p:childTnLst>
                                </p:cTn>
                              </p:par>
                              <p:par>
                                <p:cTn id="80" presetID="1" presetClass="entr" presetSubtype="0" fill="hold" grpId="0" nodeType="withEffect">
                                  <p:stCondLst>
                                    <p:cond delay="0"/>
                                  </p:stCondLst>
                                  <p:childTnLst>
                                    <p:set>
                                      <p:cBhvr>
                                        <p:cTn id="81" dur="1" fill="hold">
                                          <p:stCondLst>
                                            <p:cond delay="0"/>
                                          </p:stCondLst>
                                        </p:cTn>
                                        <p:tgtEl>
                                          <p:spTgt spid="49"/>
                                        </p:tgtEl>
                                        <p:attrNameLst>
                                          <p:attrName>style.visibility</p:attrName>
                                        </p:attrNameLst>
                                      </p:cBhvr>
                                      <p:to>
                                        <p:strVal val="visible"/>
                                      </p:to>
                                    </p:set>
                                  </p:childTnLst>
                                </p:cTn>
                              </p:par>
                              <p:par>
                                <p:cTn id="82" presetID="1" presetClass="entr" presetSubtype="0" fill="hold" grpId="0" nodeType="withEffect">
                                  <p:stCondLst>
                                    <p:cond delay="0"/>
                                  </p:stCondLst>
                                  <p:childTnLst>
                                    <p:set>
                                      <p:cBhvr>
                                        <p:cTn id="83"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animBg="1"/>
      <p:bldP spid="79" grpId="1" animBg="1"/>
      <p:bldP spid="64" grpId="0" animBg="1"/>
      <p:bldP spid="64" grpId="1" animBg="1"/>
      <p:bldP spid="65" grpId="0" animBg="1"/>
      <p:bldP spid="65" grpId="1" animBg="1"/>
      <p:bldP spid="66" grpId="0" animBg="1"/>
      <p:bldP spid="66" grpId="1" animBg="1"/>
      <p:bldP spid="68" grpId="0" animBg="1"/>
      <p:bldP spid="68" grpId="1" animBg="1"/>
      <p:bldP spid="69" grpId="0" animBg="1"/>
      <p:bldP spid="69" grpId="1" animBg="1"/>
      <p:bldP spid="70" grpId="0" animBg="1"/>
      <p:bldP spid="70" grpId="1" animBg="1"/>
      <p:bldP spid="71" grpId="0" animBg="1"/>
      <p:bldP spid="71" grpId="1" animBg="1"/>
      <p:bldP spid="72" grpId="0" animBg="1"/>
      <p:bldP spid="72" grpId="1" animBg="1"/>
      <p:bldP spid="73" grpId="0" animBg="1"/>
      <p:bldP spid="73" grpId="1" animBg="1"/>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CPU-GPU Systems</a:t>
            </a:r>
            <a:endParaRPr lang="en-US" dirty="0"/>
          </a:p>
        </p:txBody>
      </p:sp>
      <p:sp>
        <p:nvSpPr>
          <p:cNvPr id="3" name="Content Placeholder 2"/>
          <p:cNvSpPr>
            <a:spLocks noGrp="1"/>
          </p:cNvSpPr>
          <p:nvPr>
            <p:ph idx="1"/>
          </p:nvPr>
        </p:nvSpPr>
        <p:spPr>
          <a:xfrm>
            <a:off x="838200" y="1325563"/>
            <a:ext cx="10744200" cy="4851400"/>
          </a:xfrm>
        </p:spPr>
        <p:txBody>
          <a:bodyPr/>
          <a:lstStyle/>
          <a:p>
            <a:pPr>
              <a:lnSpc>
                <a:spcPct val="150000"/>
              </a:lnSpc>
            </a:pPr>
            <a:r>
              <a:rPr lang="en-US" dirty="0" smtClean="0"/>
              <a:t>BW-AWARE placement maximizes GPU bandwidth utilization</a:t>
            </a:r>
          </a:p>
          <a:p>
            <a:pPr>
              <a:lnSpc>
                <a:spcPct val="150000"/>
              </a:lnSpc>
            </a:pPr>
            <a:endParaRPr lang="en-US" dirty="0" smtClean="0"/>
          </a:p>
          <a:p>
            <a:pPr>
              <a:lnSpc>
                <a:spcPct val="100000"/>
              </a:lnSpc>
            </a:pPr>
            <a:r>
              <a:rPr lang="en-US" dirty="0" smtClean="0"/>
              <a:t>Dynamic page migration: performance with programmability</a:t>
            </a:r>
          </a:p>
          <a:p>
            <a:pPr>
              <a:lnSpc>
                <a:spcPct val="100000"/>
              </a:lnSpc>
            </a:pPr>
            <a:endParaRPr lang="en-US" dirty="0" smtClean="0"/>
          </a:p>
          <a:p>
            <a:pPr>
              <a:lnSpc>
                <a:spcPct val="100000"/>
              </a:lnSpc>
            </a:pPr>
            <a:r>
              <a:rPr lang="en-US" dirty="0" smtClean="0"/>
              <a:t>Selective caching simplifies unified shared memory </a:t>
            </a:r>
          </a:p>
          <a:p>
            <a:pPr lvl="1">
              <a:lnSpc>
                <a:spcPct val="100000"/>
              </a:lnSpc>
            </a:pPr>
            <a:r>
              <a:rPr lang="en-US" dirty="0" smtClean="0"/>
              <a:t>Decouples vendor-specific coherence protocols</a:t>
            </a:r>
          </a:p>
        </p:txBody>
      </p:sp>
      <p:sp>
        <p:nvSpPr>
          <p:cNvPr id="4" name="Slide Number Placeholder 3"/>
          <p:cNvSpPr>
            <a:spLocks noGrp="1"/>
          </p:cNvSpPr>
          <p:nvPr>
            <p:ph type="sldNum" sz="quarter" idx="12"/>
          </p:nvPr>
        </p:nvSpPr>
        <p:spPr/>
        <p:txBody>
          <a:bodyPr/>
          <a:lstStyle/>
          <a:p>
            <a:fld id="{24EAD923-3004-4A31-84C7-9B440B785588}" type="slidenum">
              <a:rPr lang="en-US" smtClean="0"/>
              <a:pPr/>
              <a:t>67</a:t>
            </a:fld>
            <a:endParaRPr lang="en-US" dirty="0"/>
          </a:p>
        </p:txBody>
      </p:sp>
    </p:spTree>
    <p:extLst>
      <p:ext uri="{BB962C8B-B14F-4D97-AF65-F5344CB8AC3E}">
        <p14:creationId xmlns:p14="http://schemas.microsoft.com/office/powerpoint/2010/main" val="60101354"/>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dirty="0" smtClean="0">
                <a:latin typeface="Helvetica Light" charset="0"/>
                <a:ea typeface="Helvetica Light" charset="0"/>
                <a:cs typeface="Helvetica Light" charset="0"/>
              </a:rPr>
              <a:t>Multiple Memory Mappings</a:t>
            </a:r>
            <a:endParaRPr lang="en-US" dirty="0">
              <a:latin typeface="Helvetica Light" charset="0"/>
              <a:ea typeface="Helvetica Light" charset="0"/>
              <a:cs typeface="Helvetica Light" charset="0"/>
            </a:endParaRPr>
          </a:p>
        </p:txBody>
      </p:sp>
      <p:sp>
        <p:nvSpPr>
          <p:cNvPr id="3" name="Content Placeholder 2"/>
          <p:cNvSpPr>
            <a:spLocks noGrp="1"/>
          </p:cNvSpPr>
          <p:nvPr>
            <p:ph idx="1"/>
          </p:nvPr>
        </p:nvSpPr>
        <p:spPr>
          <a:xfrm>
            <a:off x="838200" y="1332372"/>
            <a:ext cx="10515600" cy="3776115"/>
          </a:xfrm>
        </p:spPr>
        <p:txBody>
          <a:bodyPr/>
          <a:lstStyle/>
          <a:p>
            <a:r>
              <a:rPr lang="en-US" dirty="0">
                <a:latin typeface="Helvetica Light" charset="0"/>
                <a:ea typeface="Helvetica Light" charset="0"/>
                <a:cs typeface="Helvetica Light" charset="0"/>
              </a:rPr>
              <a:t>Have 2 valid mappings for a </a:t>
            </a:r>
            <a:r>
              <a:rPr lang="en-US" dirty="0" smtClean="0">
                <a:latin typeface="Helvetica Light" charset="0"/>
                <a:ea typeface="Helvetica Light" charset="0"/>
                <a:cs typeface="Helvetica Light" charset="0"/>
              </a:rPr>
              <a:t>page </a:t>
            </a:r>
            <a:endParaRPr lang="en-US" dirty="0">
              <a:latin typeface="Helvetica Light" charset="0"/>
              <a:ea typeface="Helvetica Light" charset="0"/>
              <a:cs typeface="Helvetica Light" charset="0"/>
            </a:endParaRPr>
          </a:p>
          <a:p>
            <a:r>
              <a:rPr lang="en-US" dirty="0">
                <a:latin typeface="Helvetica Light" charset="0"/>
                <a:ea typeface="Helvetica Light" charset="0"/>
                <a:cs typeface="Helvetica Light" charset="0"/>
              </a:rPr>
              <a:t>4KB mapping and 2MB </a:t>
            </a:r>
            <a:r>
              <a:rPr lang="en-US" dirty="0" smtClean="0">
                <a:latin typeface="Helvetica Light" charset="0"/>
                <a:ea typeface="Helvetica Light" charset="0"/>
                <a:cs typeface="Helvetica Light" charset="0"/>
              </a:rPr>
              <a:t>mapping</a:t>
            </a:r>
          </a:p>
          <a:p>
            <a:endParaRPr lang="en-US" dirty="0">
              <a:latin typeface="Helvetica Light" charset="0"/>
              <a:ea typeface="Helvetica Light" charset="0"/>
              <a:cs typeface="Helvetica Light" charset="0"/>
            </a:endParaRPr>
          </a:p>
          <a:p>
            <a:endParaRPr lang="en-US" dirty="0" smtClean="0">
              <a:latin typeface="Helvetica Light" charset="0"/>
              <a:ea typeface="Helvetica Light" charset="0"/>
              <a:cs typeface="Helvetica Light" charset="0"/>
            </a:endParaRPr>
          </a:p>
          <a:p>
            <a:endParaRPr lang="en-US" dirty="0">
              <a:latin typeface="Helvetica Light" charset="0"/>
              <a:ea typeface="Helvetica Light" charset="0"/>
              <a:cs typeface="Helvetica Light" charset="0"/>
            </a:endParaRPr>
          </a:p>
          <a:p>
            <a:endParaRPr lang="en-US" dirty="0" smtClean="0">
              <a:latin typeface="Helvetica Light" charset="0"/>
              <a:ea typeface="Helvetica Light" charset="0"/>
              <a:cs typeface="Helvetica Light" charset="0"/>
            </a:endParaRPr>
          </a:p>
        </p:txBody>
      </p:sp>
      <p:sp>
        <p:nvSpPr>
          <p:cNvPr id="5" name="Slide Number Placeholder 4"/>
          <p:cNvSpPr>
            <a:spLocks noGrp="1"/>
          </p:cNvSpPr>
          <p:nvPr>
            <p:ph type="sldNum" sz="quarter" idx="12"/>
          </p:nvPr>
        </p:nvSpPr>
        <p:spPr/>
        <p:txBody>
          <a:bodyPr/>
          <a:lstStyle/>
          <a:p>
            <a:fld id="{8DCDA36E-8518-8A42-9E62-C01FFB93B5EF}" type="slidenum">
              <a:rPr lang="en-US" smtClean="0"/>
              <a:t>68</a:t>
            </a:fld>
            <a:endParaRPr lang="en-US"/>
          </a:p>
        </p:txBody>
      </p:sp>
      <p:sp>
        <p:nvSpPr>
          <p:cNvPr id="29" name="Rectangle 28"/>
          <p:cNvSpPr/>
          <p:nvPr/>
        </p:nvSpPr>
        <p:spPr>
          <a:xfrm>
            <a:off x="7991850" y="5427027"/>
            <a:ext cx="491090" cy="6851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p:cNvGrpSpPr/>
          <p:nvPr/>
        </p:nvGrpSpPr>
        <p:grpSpPr>
          <a:xfrm>
            <a:off x="1900856" y="3220429"/>
            <a:ext cx="8390288" cy="2935881"/>
            <a:chOff x="2152653" y="3718492"/>
            <a:chExt cx="8390288" cy="2935881"/>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2653" y="3718492"/>
              <a:ext cx="8137245" cy="2935881"/>
            </a:xfrm>
            <a:prstGeom prst="rect">
              <a:avLst/>
            </a:prstGeom>
          </p:spPr>
        </p:pic>
        <p:grpSp>
          <p:nvGrpSpPr>
            <p:cNvPr id="7" name="Group 6"/>
            <p:cNvGrpSpPr/>
            <p:nvPr/>
          </p:nvGrpSpPr>
          <p:grpSpPr>
            <a:xfrm>
              <a:off x="7317183" y="4401480"/>
              <a:ext cx="3225758" cy="2020090"/>
              <a:chOff x="7317183" y="4401480"/>
              <a:chExt cx="3225758" cy="2020090"/>
            </a:xfrm>
          </p:grpSpPr>
          <p:sp>
            <p:nvSpPr>
              <p:cNvPr id="6" name="Rectangle 5"/>
              <p:cNvSpPr/>
              <p:nvPr/>
            </p:nvSpPr>
            <p:spPr>
              <a:xfrm>
                <a:off x="7319158" y="5189520"/>
                <a:ext cx="662792" cy="112238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a:t>
                </a:r>
              </a:p>
            </p:txBody>
          </p:sp>
          <p:cxnSp>
            <p:nvCxnSpPr>
              <p:cNvPr id="8" name="Straight Connector 7"/>
              <p:cNvCxnSpPr/>
              <p:nvPr/>
            </p:nvCxnSpPr>
            <p:spPr>
              <a:xfrm flipV="1">
                <a:off x="7319158" y="5427027"/>
                <a:ext cx="662792"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7317183" y="5650677"/>
                <a:ext cx="662792"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flipV="1">
                <a:off x="7317183" y="5874327"/>
                <a:ext cx="662792"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flipV="1">
                <a:off x="7317183" y="6112182"/>
                <a:ext cx="662792"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H="1" flipV="1">
                <a:off x="7399198" y="5186429"/>
                <a:ext cx="3090" cy="112547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flipH="1" flipV="1">
                <a:off x="7480345" y="5184454"/>
                <a:ext cx="3090" cy="112547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flipV="1">
                <a:off x="7905876" y="5196329"/>
                <a:ext cx="3090" cy="112547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6" idx="0"/>
              </p:cNvCxnSpPr>
              <p:nvPr/>
            </p:nvCxnSpPr>
            <p:spPr>
              <a:xfrm flipV="1">
                <a:off x="7650557" y="4718925"/>
                <a:ext cx="476127" cy="470595"/>
              </a:xfrm>
              <a:prstGeom prst="straightConnector1">
                <a:avLst/>
              </a:prstGeom>
              <a:ln>
                <a:tailEnd type="triangle" w="med" len="lg"/>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8126684" y="4401480"/>
                <a:ext cx="2160935" cy="646331"/>
              </a:xfrm>
              <a:prstGeom prst="rect">
                <a:avLst/>
              </a:prstGeom>
              <a:noFill/>
            </p:spPr>
            <p:txBody>
              <a:bodyPr wrap="square" rtlCol="0">
                <a:spAutoFit/>
              </a:bodyPr>
              <a:lstStyle/>
              <a:p>
                <a:r>
                  <a:rPr lang="en-US"/>
                  <a:t>Bit vector to validate 2MB mapping</a:t>
                </a:r>
              </a:p>
            </p:txBody>
          </p:sp>
          <p:cxnSp>
            <p:nvCxnSpPr>
              <p:cNvPr id="30" name="Straight Arrow Connector 29"/>
              <p:cNvCxnSpPr/>
              <p:nvPr/>
            </p:nvCxnSpPr>
            <p:spPr>
              <a:xfrm>
                <a:off x="9224222" y="4993713"/>
                <a:ext cx="4145" cy="476482"/>
              </a:xfrm>
              <a:prstGeom prst="straightConnector1">
                <a:avLst/>
              </a:prstGeom>
              <a:ln>
                <a:tailEnd type="triangle" w="med" len="lg"/>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8126684" y="5498240"/>
                <a:ext cx="2416257" cy="923330"/>
              </a:xfrm>
              <a:prstGeom prst="rect">
                <a:avLst/>
              </a:prstGeom>
              <a:solidFill>
                <a:schemeClr val="bg1"/>
              </a:solidFill>
            </p:spPr>
            <p:txBody>
              <a:bodyPr wrap="square" rtlCol="0">
                <a:spAutoFit/>
              </a:bodyPr>
              <a:lstStyle/>
              <a:p>
                <a:r>
                  <a:rPr lang="en-US" dirty="0"/>
                  <a:t>If valid use 2MB mapping, else fetch 4KB mapping from memory</a:t>
                </a:r>
              </a:p>
            </p:txBody>
          </p:sp>
        </p:grpSp>
      </p:grpSp>
    </p:spTree>
    <p:extLst>
      <p:ext uri="{BB962C8B-B14F-4D97-AF65-F5344CB8AC3E}">
        <p14:creationId xmlns:p14="http://schemas.microsoft.com/office/powerpoint/2010/main" val="136385689"/>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 name="Content Placeholder 4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91276" y="1758043"/>
            <a:ext cx="6454550" cy="4985657"/>
          </a:xfrm>
        </p:spPr>
      </p:pic>
      <p:sp>
        <p:nvSpPr>
          <p:cNvPr id="2" name="Title 1"/>
          <p:cNvSpPr>
            <a:spLocks noGrp="1"/>
          </p:cNvSpPr>
          <p:nvPr>
            <p:ph type="title"/>
          </p:nvPr>
        </p:nvSpPr>
        <p:spPr/>
        <p:txBody>
          <a:bodyPr/>
          <a:lstStyle/>
          <a:p>
            <a:r>
              <a:rPr lang="en-US" dirty="0"/>
              <a:t>Variable Width Request Transfer</a:t>
            </a:r>
          </a:p>
        </p:txBody>
      </p:sp>
      <p:sp>
        <p:nvSpPr>
          <p:cNvPr id="4" name="Slide Number Placeholder 3"/>
          <p:cNvSpPr>
            <a:spLocks noGrp="1"/>
          </p:cNvSpPr>
          <p:nvPr>
            <p:ph type="sldNum" sz="quarter" idx="12"/>
          </p:nvPr>
        </p:nvSpPr>
        <p:spPr/>
        <p:txBody>
          <a:bodyPr/>
          <a:lstStyle/>
          <a:p>
            <a:fld id="{24EAD923-3004-4A31-84C7-9B440B785588}" type="slidenum">
              <a:rPr lang="en-US" smtClean="0"/>
              <a:pPr/>
              <a:t>69</a:t>
            </a:fld>
            <a:endParaRPr lang="en-US" dirty="0"/>
          </a:p>
        </p:txBody>
      </p:sp>
      <p:grpSp>
        <p:nvGrpSpPr>
          <p:cNvPr id="39" name="Group 38"/>
          <p:cNvGrpSpPr/>
          <p:nvPr/>
        </p:nvGrpSpPr>
        <p:grpSpPr>
          <a:xfrm>
            <a:off x="0" y="1354191"/>
            <a:ext cx="12302068" cy="457200"/>
            <a:chOff x="321733" y="1213428"/>
            <a:chExt cx="11533191" cy="457200"/>
          </a:xfrm>
        </p:grpSpPr>
        <p:sp>
          <p:nvSpPr>
            <p:cNvPr id="40" name="Rounded Rectangle 39"/>
            <p:cNvSpPr/>
            <p:nvPr/>
          </p:nvSpPr>
          <p:spPr>
            <a:xfrm>
              <a:off x="321733" y="1213428"/>
              <a:ext cx="11430000" cy="457200"/>
            </a:xfrm>
            <a:prstGeom prst="roundRect">
              <a:avLst/>
            </a:prstGeom>
            <a:solidFill>
              <a:schemeClr val="bg1">
                <a:lumMod val="85000"/>
              </a:schemeClr>
            </a:solidFill>
            <a:ln w="6350" cmpd="sng">
              <a:noFill/>
            </a:ln>
            <a:effectLst/>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41" name="TextBox 40"/>
            <p:cNvSpPr txBox="1"/>
            <p:nvPr/>
          </p:nvSpPr>
          <p:spPr>
            <a:xfrm>
              <a:off x="321733" y="1254715"/>
              <a:ext cx="31242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CPU caches all memory</a:t>
              </a:r>
            </a:p>
          </p:txBody>
        </p:sp>
        <p:sp>
          <p:nvSpPr>
            <p:cNvPr id="42" name="TextBox 41"/>
            <p:cNvSpPr txBox="1"/>
            <p:nvPr/>
          </p:nvSpPr>
          <p:spPr>
            <a:xfrm>
              <a:off x="6597124" y="1254715"/>
              <a:ext cx="52578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caches GPU-memory if CPU not caching</a:t>
              </a:r>
            </a:p>
          </p:txBody>
        </p:sp>
        <p:sp>
          <p:nvSpPr>
            <p:cNvPr id="43" name="TextBox 42"/>
            <p:cNvSpPr txBox="1"/>
            <p:nvPr/>
          </p:nvSpPr>
          <p:spPr>
            <a:xfrm>
              <a:off x="3025723" y="1254715"/>
              <a:ext cx="3810000" cy="400110"/>
            </a:xfrm>
            <a:prstGeom prst="rect">
              <a:avLst/>
            </a:prstGeom>
            <a:noFill/>
          </p:spPr>
          <p:txBody>
            <a:bodyPr wrap="square" rtlCol="0">
              <a:spAutoFit/>
            </a:bodyPr>
            <a:lstStyle/>
            <a:p>
              <a:pPr marL="379476" indent="-285750">
                <a:buFont typeface="Wingdings" charset="2"/>
                <a:buChar char="u"/>
              </a:pPr>
              <a:r>
                <a:rPr lang="en-US" sz="1400" b="1" dirty="0" smtClean="0"/>
                <a:t> </a:t>
              </a:r>
              <a:r>
                <a:rPr lang="en-US" sz="2000" b="1" dirty="0" smtClean="0"/>
                <a:t>GPU never caches CPU-memory</a:t>
              </a:r>
            </a:p>
          </p:txBody>
        </p:sp>
      </p:grpSp>
      <p:grpSp>
        <p:nvGrpSpPr>
          <p:cNvPr id="51" name="Group 50"/>
          <p:cNvGrpSpPr/>
          <p:nvPr/>
        </p:nvGrpSpPr>
        <p:grpSpPr>
          <a:xfrm>
            <a:off x="0" y="2200908"/>
            <a:ext cx="6079146" cy="3902449"/>
            <a:chOff x="3237801" y="2240088"/>
            <a:chExt cx="6079146" cy="3902449"/>
          </a:xfrm>
        </p:grpSpPr>
        <p:sp>
          <p:nvSpPr>
            <p:cNvPr id="52" name="TextBox 51"/>
            <p:cNvSpPr txBox="1"/>
            <p:nvPr/>
          </p:nvSpPr>
          <p:spPr>
            <a:xfrm>
              <a:off x="3280737" y="2516977"/>
              <a:ext cx="1622758" cy="523220"/>
            </a:xfrm>
            <a:prstGeom prst="rect">
              <a:avLst/>
            </a:prstGeom>
            <a:noFill/>
          </p:spPr>
          <p:txBody>
            <a:bodyPr wrap="square" rtlCol="0">
              <a:spAutoFit/>
            </a:bodyPr>
            <a:lstStyle/>
            <a:p>
              <a:pPr algn="ctr"/>
              <a:r>
                <a:rPr lang="en-US" sz="1400" dirty="0" smtClean="0"/>
                <a:t>Reduces DDR traffic from the GPU</a:t>
              </a:r>
              <a:endParaRPr lang="en-US" sz="1400" dirty="0"/>
            </a:p>
          </p:txBody>
        </p:sp>
        <p:sp>
          <p:nvSpPr>
            <p:cNvPr id="53" name="TextBox 52"/>
            <p:cNvSpPr txBox="1"/>
            <p:nvPr/>
          </p:nvSpPr>
          <p:spPr>
            <a:xfrm>
              <a:off x="3278356" y="5419485"/>
              <a:ext cx="1354975" cy="523220"/>
            </a:xfrm>
            <a:prstGeom prst="rect">
              <a:avLst/>
            </a:prstGeom>
            <a:noFill/>
          </p:spPr>
          <p:txBody>
            <a:bodyPr wrap="square" rtlCol="0">
              <a:spAutoFit/>
            </a:bodyPr>
            <a:lstStyle/>
            <a:p>
              <a:pPr algn="ctr"/>
              <a:r>
                <a:rPr lang="en-US" sz="1400" dirty="0" smtClean="0"/>
                <a:t>Coalesces GPU </a:t>
              </a:r>
              <a:br>
                <a:rPr lang="en-US" sz="1400" dirty="0" smtClean="0"/>
              </a:br>
              <a:r>
                <a:rPr lang="en-US" sz="1400" dirty="0" smtClean="0"/>
                <a:t>requests to DDR</a:t>
              </a:r>
              <a:endParaRPr lang="en-US" sz="1400" dirty="0"/>
            </a:p>
          </p:txBody>
        </p:sp>
        <p:sp>
          <p:nvSpPr>
            <p:cNvPr id="54" name="Rounded Rectangle 53"/>
            <p:cNvSpPr/>
            <p:nvPr/>
          </p:nvSpPr>
          <p:spPr>
            <a:xfrm>
              <a:off x="5117205" y="2338311"/>
              <a:ext cx="1596806" cy="838200"/>
            </a:xfrm>
            <a:prstGeom prst="roundRect">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200" b="1" dirty="0">
                <a:solidFill>
                  <a:srgbClr val="000000"/>
                </a:solidFill>
              </a:endParaRPr>
            </a:p>
            <a:p>
              <a:pPr algn="ctr"/>
              <a:endParaRPr lang="en-US" sz="1200" b="1" dirty="0">
                <a:solidFill>
                  <a:srgbClr val="000000"/>
                </a:solidFill>
              </a:endParaRPr>
            </a:p>
          </p:txBody>
        </p:sp>
        <p:sp>
          <p:nvSpPr>
            <p:cNvPr id="55" name="Rounded Rectangle 54"/>
            <p:cNvSpPr/>
            <p:nvPr/>
          </p:nvSpPr>
          <p:spPr>
            <a:xfrm>
              <a:off x="5122845" y="4808691"/>
              <a:ext cx="1804665" cy="1333846"/>
            </a:xfrm>
            <a:prstGeom prst="roundRect">
              <a:avLst/>
            </a:prstGeom>
            <a:noFill/>
            <a:ln>
              <a:solidFill>
                <a:schemeClr val="accent1"/>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200" b="1" dirty="0" smtClean="0">
                <a:solidFill>
                  <a:srgbClr val="000000"/>
                </a:solidFill>
              </a:endParaRPr>
            </a:p>
            <a:p>
              <a:pPr algn="ctr"/>
              <a:endParaRPr lang="en-US" sz="1200" b="1" dirty="0" smtClean="0">
                <a:solidFill>
                  <a:srgbClr val="000000"/>
                </a:solidFill>
              </a:endParaRPr>
            </a:p>
            <a:p>
              <a:pPr algn="ctr"/>
              <a:endParaRPr lang="en-US" sz="1200" b="1" dirty="0">
                <a:solidFill>
                  <a:srgbClr val="000000"/>
                </a:solidFill>
              </a:endParaRPr>
            </a:p>
          </p:txBody>
        </p:sp>
        <p:sp>
          <p:nvSpPr>
            <p:cNvPr id="56" name="Up-Down Arrow 55"/>
            <p:cNvSpPr/>
            <p:nvPr/>
          </p:nvSpPr>
          <p:spPr>
            <a:xfrm>
              <a:off x="5534103" y="3178407"/>
              <a:ext cx="294404" cy="1625424"/>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57" name="Rounded Rectangle 56"/>
            <p:cNvSpPr/>
            <p:nvPr/>
          </p:nvSpPr>
          <p:spPr>
            <a:xfrm>
              <a:off x="5215063" y="2820152"/>
              <a:ext cx="849518" cy="30479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Directory</a:t>
              </a:r>
              <a:endParaRPr lang="en-US" sz="1200" b="1" dirty="0">
                <a:solidFill>
                  <a:srgbClr val="000000"/>
                </a:solidFill>
              </a:endParaRPr>
            </a:p>
          </p:txBody>
        </p:sp>
        <p:sp>
          <p:nvSpPr>
            <p:cNvPr id="58" name="Rounded Rectangle 57"/>
            <p:cNvSpPr/>
            <p:nvPr/>
          </p:nvSpPr>
          <p:spPr>
            <a:xfrm>
              <a:off x="5223884" y="2409350"/>
              <a:ext cx="849518"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smtClean="0">
                  <a:solidFill>
                    <a:srgbClr val="000000"/>
                  </a:solidFill>
                </a:rPr>
                <a:t>CPUs</a:t>
              </a:r>
              <a:endParaRPr lang="en-US" sz="1200" b="1" dirty="0">
                <a:solidFill>
                  <a:srgbClr val="000000"/>
                </a:solidFill>
              </a:endParaRPr>
            </a:p>
          </p:txBody>
        </p:sp>
        <p:sp>
          <p:nvSpPr>
            <p:cNvPr id="59" name="Rounded Rectangle 58"/>
            <p:cNvSpPr/>
            <p:nvPr/>
          </p:nvSpPr>
          <p:spPr>
            <a:xfrm rot="16200000">
              <a:off x="6092118" y="2554801"/>
              <a:ext cx="609597" cy="42581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Client Cache</a:t>
              </a:r>
              <a:endParaRPr lang="en-US" sz="1200" b="1" dirty="0">
                <a:solidFill>
                  <a:srgbClr val="000000"/>
                </a:solidFill>
              </a:endParaRPr>
            </a:p>
          </p:txBody>
        </p:sp>
        <p:sp>
          <p:nvSpPr>
            <p:cNvPr id="60" name="Up-Down Arrow 59"/>
            <p:cNvSpPr/>
            <p:nvPr/>
          </p:nvSpPr>
          <p:spPr>
            <a:xfrm rot="5400000">
              <a:off x="7019952" y="2408697"/>
              <a:ext cx="199317" cy="668147"/>
            </a:xfrm>
            <a:prstGeom prst="upDownArrow">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p>
          </p:txBody>
        </p:sp>
        <p:sp>
          <p:nvSpPr>
            <p:cNvPr id="61" name="Rounded Rectangle 60"/>
            <p:cNvSpPr/>
            <p:nvPr/>
          </p:nvSpPr>
          <p:spPr>
            <a:xfrm>
              <a:off x="5336510" y="5326897"/>
              <a:ext cx="851631" cy="403425"/>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Request </a:t>
              </a:r>
              <a:r>
                <a:rPr lang="en-US" sz="1200" b="1" dirty="0" err="1" smtClean="0">
                  <a:solidFill>
                    <a:srgbClr val="000000"/>
                  </a:solidFill>
                </a:rPr>
                <a:t>Coalescer</a:t>
              </a:r>
              <a:endParaRPr lang="en-US" sz="1200" b="1" dirty="0">
                <a:solidFill>
                  <a:srgbClr val="000000"/>
                </a:solidFill>
              </a:endParaRPr>
            </a:p>
          </p:txBody>
        </p:sp>
        <p:cxnSp>
          <p:nvCxnSpPr>
            <p:cNvPr id="62" name="Straight Arrow Connector 61"/>
            <p:cNvCxnSpPr/>
            <p:nvPr/>
          </p:nvCxnSpPr>
          <p:spPr>
            <a:xfrm>
              <a:off x="4577279" y="5636015"/>
              <a:ext cx="759231" cy="6895"/>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flipV="1">
              <a:off x="4550412" y="2760176"/>
              <a:ext cx="1633598" cy="12378"/>
            </a:xfrm>
            <a:prstGeom prst="straightConnector1">
              <a:avLst/>
            </a:prstGeom>
            <a:ln>
              <a:solidFill>
                <a:srgbClr val="000000"/>
              </a:solidFill>
              <a:tailEnd type="arrow"/>
            </a:ln>
            <a:effectLst/>
          </p:spPr>
          <p:style>
            <a:lnRef idx="2">
              <a:schemeClr val="accent1"/>
            </a:lnRef>
            <a:fillRef idx="0">
              <a:schemeClr val="accent1"/>
            </a:fillRef>
            <a:effectRef idx="1">
              <a:schemeClr val="accent1"/>
            </a:effectRef>
            <a:fontRef idx="minor">
              <a:schemeClr val="tx1"/>
            </a:fontRef>
          </p:style>
        </p:cxnSp>
        <p:grpSp>
          <p:nvGrpSpPr>
            <p:cNvPr id="65" name="Group 64"/>
            <p:cNvGrpSpPr/>
            <p:nvPr/>
          </p:nvGrpSpPr>
          <p:grpSpPr>
            <a:xfrm>
              <a:off x="7538023" y="2479755"/>
              <a:ext cx="1249141" cy="644769"/>
              <a:chOff x="1223198" y="650631"/>
              <a:chExt cx="894139" cy="644769"/>
            </a:xfrm>
          </p:grpSpPr>
          <p:sp>
            <p:nvSpPr>
              <p:cNvPr id="108" name="Rounded Rectangle 107"/>
              <p:cNvSpPr/>
              <p:nvPr/>
            </p:nvSpPr>
            <p:spPr>
              <a:xfrm>
                <a:off x="1223198" y="6506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0" name="Rounded Rectangle 109"/>
              <p:cNvSpPr/>
              <p:nvPr/>
            </p:nvSpPr>
            <p:spPr>
              <a:xfrm>
                <a:off x="1299399" y="7268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11" name="Rounded Rectangle 110"/>
              <p:cNvSpPr/>
              <p:nvPr/>
            </p:nvSpPr>
            <p:spPr>
              <a:xfrm>
                <a:off x="1375599" y="8030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sp>
            <p:nvSpPr>
              <p:cNvPr id="121" name="Rounded Rectangle 120"/>
              <p:cNvSpPr/>
              <p:nvPr/>
            </p:nvSpPr>
            <p:spPr>
              <a:xfrm>
                <a:off x="1451799" y="879231"/>
                <a:ext cx="665538" cy="416169"/>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DDR4</a:t>
                </a:r>
                <a:endParaRPr lang="en-US" sz="1200" b="1" dirty="0">
                  <a:solidFill>
                    <a:srgbClr val="000000"/>
                  </a:solidFill>
                </a:endParaRPr>
              </a:p>
            </p:txBody>
          </p:sp>
        </p:grpSp>
        <p:sp>
          <p:nvSpPr>
            <p:cNvPr id="66" name="Rounded Rectangle 65"/>
            <p:cNvSpPr/>
            <p:nvPr/>
          </p:nvSpPr>
          <p:spPr>
            <a:xfrm>
              <a:off x="5354760" y="5794344"/>
              <a:ext cx="745177" cy="304799"/>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1200" b="1" dirty="0">
                  <a:solidFill>
                    <a:srgbClr val="000000"/>
                  </a:solidFill>
                </a:rPr>
                <a:t>G</a:t>
              </a:r>
              <a:r>
                <a:rPr lang="en-US" sz="1200" b="1" dirty="0" smtClean="0">
                  <a:solidFill>
                    <a:srgbClr val="000000"/>
                  </a:solidFill>
                </a:rPr>
                <a:t>PU</a:t>
              </a:r>
              <a:endParaRPr lang="en-US" sz="1200" b="1" dirty="0">
                <a:solidFill>
                  <a:srgbClr val="000000"/>
                </a:solidFill>
              </a:endParaRPr>
            </a:p>
          </p:txBody>
        </p:sp>
        <p:sp>
          <p:nvSpPr>
            <p:cNvPr id="67" name="Rounded Rectangle 66"/>
            <p:cNvSpPr/>
            <p:nvPr/>
          </p:nvSpPr>
          <p:spPr>
            <a:xfrm rot="16200000">
              <a:off x="4826701" y="3798964"/>
              <a:ext cx="1032856" cy="395934"/>
            </a:xfrm>
            <a:prstGeom prst="roundRect">
              <a:avLst/>
            </a:prstGeom>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b="1" dirty="0" smtClean="0">
                  <a:solidFill>
                    <a:srgbClr val="000000"/>
                  </a:solidFill>
                </a:rPr>
                <a:t>Variable-size Transfer</a:t>
              </a:r>
              <a:endParaRPr lang="en-US" sz="1200" b="1" dirty="0">
                <a:solidFill>
                  <a:srgbClr val="000000"/>
                </a:solidFill>
              </a:endParaRPr>
            </a:p>
          </p:txBody>
        </p:sp>
        <p:pic>
          <p:nvPicPr>
            <p:cNvPr id="68" name="Picture 67"/>
            <p:cNvPicPr>
              <a:picLocks noChangeAspect="1"/>
            </p:cNvPicPr>
            <p:nvPr/>
          </p:nvPicPr>
          <p:blipFill>
            <a:blip r:embed="rId4"/>
            <a:stretch>
              <a:fillRect/>
            </a:stretch>
          </p:blipFill>
          <p:spPr>
            <a:xfrm>
              <a:off x="6968065" y="5326897"/>
              <a:ext cx="569958" cy="268247"/>
            </a:xfrm>
            <a:prstGeom prst="rect">
              <a:avLst/>
            </a:prstGeom>
          </p:spPr>
        </p:pic>
        <p:sp>
          <p:nvSpPr>
            <p:cNvPr id="70" name="TextBox 69"/>
            <p:cNvSpPr txBox="1"/>
            <p:nvPr/>
          </p:nvSpPr>
          <p:spPr>
            <a:xfrm>
              <a:off x="3285650" y="3791463"/>
              <a:ext cx="1841218" cy="523220"/>
            </a:xfrm>
            <a:prstGeom prst="rect">
              <a:avLst/>
            </a:prstGeom>
            <a:noFill/>
          </p:spPr>
          <p:txBody>
            <a:bodyPr wrap="square" rtlCol="0">
              <a:spAutoFit/>
            </a:bodyPr>
            <a:lstStyle/>
            <a:p>
              <a:pPr algn="ctr"/>
              <a:r>
                <a:rPr lang="en-US" sz="1400" dirty="0" smtClean="0"/>
                <a:t>Improves CPU-GPU</a:t>
              </a:r>
              <a:br>
                <a:rPr lang="en-US" sz="1400" dirty="0" smtClean="0"/>
              </a:br>
              <a:r>
                <a:rPr lang="en-US" sz="1400" dirty="0" smtClean="0"/>
                <a:t>interconnect efficiency</a:t>
              </a:r>
              <a:endParaRPr lang="en-US" sz="1400" dirty="0"/>
            </a:p>
          </p:txBody>
        </p:sp>
        <p:sp>
          <p:nvSpPr>
            <p:cNvPr id="71" name="TextBox 70"/>
            <p:cNvSpPr txBox="1"/>
            <p:nvPr/>
          </p:nvSpPr>
          <p:spPr>
            <a:xfrm>
              <a:off x="3237801" y="5178927"/>
              <a:ext cx="401910" cy="400110"/>
            </a:xfrm>
            <a:prstGeom prst="rect">
              <a:avLst/>
            </a:prstGeom>
            <a:noFill/>
          </p:spPr>
          <p:txBody>
            <a:bodyPr wrap="square" rtlCol="0">
              <a:spAutoFit/>
            </a:bodyPr>
            <a:lstStyle/>
            <a:p>
              <a:r>
                <a:rPr lang="en-US" sz="2000" dirty="0" smtClean="0">
                  <a:latin typeface="Wingdings 2" charset="2"/>
                  <a:cs typeface="Wingdings 2" charset="2"/>
                </a:rPr>
                <a:t>u</a:t>
              </a:r>
              <a:endParaRPr lang="en-US" sz="2000" dirty="0">
                <a:latin typeface="Wingdings 2" charset="2"/>
                <a:cs typeface="Wingdings 2" charset="2"/>
              </a:endParaRPr>
            </a:p>
          </p:txBody>
        </p:sp>
        <p:sp>
          <p:nvSpPr>
            <p:cNvPr id="72" name="TextBox 71"/>
            <p:cNvSpPr txBox="1"/>
            <p:nvPr/>
          </p:nvSpPr>
          <p:spPr>
            <a:xfrm>
              <a:off x="3268046" y="3576314"/>
              <a:ext cx="351868" cy="400110"/>
            </a:xfrm>
            <a:prstGeom prst="rect">
              <a:avLst/>
            </a:prstGeom>
            <a:noFill/>
          </p:spPr>
          <p:txBody>
            <a:bodyPr wrap="square" rtlCol="0">
              <a:spAutoFit/>
            </a:bodyPr>
            <a:lstStyle/>
            <a:p>
              <a:r>
                <a:rPr lang="en-US" sz="2000" dirty="0" smtClean="0">
                  <a:latin typeface="Wingdings 2" charset="2"/>
                  <a:cs typeface="Wingdings 2" charset="2"/>
                </a:rPr>
                <a:t>w</a:t>
              </a:r>
              <a:endParaRPr lang="en-US" sz="2000" dirty="0">
                <a:latin typeface="Wingdings 2" charset="2"/>
                <a:cs typeface="Wingdings 2" charset="2"/>
              </a:endParaRPr>
            </a:p>
          </p:txBody>
        </p:sp>
        <p:sp>
          <p:nvSpPr>
            <p:cNvPr id="73" name="TextBox 72"/>
            <p:cNvSpPr txBox="1"/>
            <p:nvPr/>
          </p:nvSpPr>
          <p:spPr>
            <a:xfrm>
              <a:off x="3273207" y="2240088"/>
              <a:ext cx="375457" cy="400110"/>
            </a:xfrm>
            <a:prstGeom prst="rect">
              <a:avLst/>
            </a:prstGeom>
            <a:noFill/>
          </p:spPr>
          <p:txBody>
            <a:bodyPr wrap="square" rtlCol="0">
              <a:spAutoFit/>
            </a:bodyPr>
            <a:lstStyle/>
            <a:p>
              <a:r>
                <a:rPr lang="en-US" sz="2000" dirty="0" smtClean="0">
                  <a:latin typeface="Wingdings 2" charset="2"/>
                  <a:cs typeface="Wingdings 2" charset="2"/>
                </a:rPr>
                <a:t>v</a:t>
              </a:r>
              <a:endParaRPr lang="en-US" sz="2000" dirty="0">
                <a:latin typeface="Wingdings 2" charset="2"/>
                <a:cs typeface="Wingdings 2" charset="2"/>
              </a:endParaRPr>
            </a:p>
          </p:txBody>
        </p:sp>
        <p:sp>
          <p:nvSpPr>
            <p:cNvPr id="75" name="Rounded Rectangle 74"/>
            <p:cNvSpPr/>
            <p:nvPr/>
          </p:nvSpPr>
          <p:spPr>
            <a:xfrm rot="16200000">
              <a:off x="6173512" y="5264316"/>
              <a:ext cx="890713" cy="426719"/>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b="1" dirty="0" smtClean="0">
                  <a:solidFill>
                    <a:srgbClr val="000000"/>
                  </a:solidFill>
                </a:rPr>
                <a:t>Remote Directory</a:t>
              </a:r>
              <a:endParaRPr lang="en-US" sz="1200" b="1" dirty="0">
                <a:solidFill>
                  <a:srgbClr val="000000"/>
                </a:solidFill>
              </a:endParaRPr>
            </a:p>
          </p:txBody>
        </p:sp>
        <p:grpSp>
          <p:nvGrpSpPr>
            <p:cNvPr id="77" name="Group 76"/>
            <p:cNvGrpSpPr/>
            <p:nvPr/>
          </p:nvGrpSpPr>
          <p:grpSpPr>
            <a:xfrm>
              <a:off x="7553547" y="5009469"/>
              <a:ext cx="1324548" cy="819641"/>
              <a:chOff x="2362200" y="4114800"/>
              <a:chExt cx="1324548" cy="819641"/>
            </a:xfrm>
          </p:grpSpPr>
          <p:sp>
            <p:nvSpPr>
              <p:cNvPr id="98" name="Rounded Rectangle 97"/>
              <p:cNvSpPr/>
              <p:nvPr/>
            </p:nvSpPr>
            <p:spPr>
              <a:xfrm>
                <a:off x="2362200" y="41148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0" name="Rounded Rectangle 99"/>
              <p:cNvSpPr/>
              <p:nvPr/>
            </p:nvSpPr>
            <p:spPr>
              <a:xfrm>
                <a:off x="2415520" y="4158798"/>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1" name="Rounded Rectangle 100"/>
              <p:cNvSpPr/>
              <p:nvPr/>
            </p:nvSpPr>
            <p:spPr>
              <a:xfrm>
                <a:off x="2465073" y="42164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2" name="Rounded Rectangle 101"/>
              <p:cNvSpPr/>
              <p:nvPr/>
            </p:nvSpPr>
            <p:spPr>
              <a:xfrm>
                <a:off x="2526042" y="4279476"/>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3" name="Rounded Rectangle 102"/>
              <p:cNvSpPr/>
              <p:nvPr/>
            </p:nvSpPr>
            <p:spPr>
              <a:xfrm>
                <a:off x="2569961" y="4330700"/>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4" name="Rounded Rectangle 103"/>
              <p:cNvSpPr/>
              <p:nvPr/>
            </p:nvSpPr>
            <p:spPr>
              <a:xfrm>
                <a:off x="2630609" y="4381414"/>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6" name="Rounded Rectangle 105"/>
              <p:cNvSpPr/>
              <p:nvPr/>
            </p:nvSpPr>
            <p:spPr>
              <a:xfrm>
                <a:off x="2679773" y="444186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sp>
            <p:nvSpPr>
              <p:cNvPr id="107" name="Rounded Rectangle 106"/>
              <p:cNvSpPr/>
              <p:nvPr/>
            </p:nvSpPr>
            <p:spPr>
              <a:xfrm>
                <a:off x="2726629" y="4502641"/>
                <a:ext cx="960119" cy="431800"/>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1200" b="1" dirty="0" smtClean="0">
                    <a:solidFill>
                      <a:srgbClr val="000000"/>
                    </a:solidFill>
                  </a:rPr>
                  <a:t>GDDR5</a:t>
                </a:r>
                <a:endParaRPr lang="en-US" sz="1200" b="1" dirty="0">
                  <a:solidFill>
                    <a:srgbClr val="000000"/>
                  </a:solidFill>
                </a:endParaRPr>
              </a:p>
            </p:txBody>
          </p:sp>
        </p:grpSp>
        <p:sp>
          <p:nvSpPr>
            <p:cNvPr id="84" name="TextBox 83"/>
            <p:cNvSpPr txBox="1"/>
            <p:nvPr/>
          </p:nvSpPr>
          <p:spPr>
            <a:xfrm>
              <a:off x="5705067" y="3610420"/>
              <a:ext cx="3611880" cy="523220"/>
            </a:xfrm>
            <a:prstGeom prst="rect">
              <a:avLst/>
            </a:prstGeom>
            <a:noFill/>
          </p:spPr>
          <p:txBody>
            <a:bodyPr wrap="square" rtlCol="0">
              <a:spAutoFit/>
            </a:bodyPr>
            <a:lstStyle/>
            <a:p>
              <a:pPr marL="285750" indent="-192024">
                <a:buFont typeface="Wingdings" charset="2"/>
                <a:buChar char="§"/>
              </a:pPr>
              <a:r>
                <a:rPr lang="en-US" sz="1400" b="1" dirty="0" smtClean="0"/>
                <a:t>GPU writes DDR:</a:t>
              </a:r>
              <a:r>
                <a:rPr lang="en-US" sz="1400" dirty="0" smtClean="0"/>
                <a:t> </a:t>
              </a:r>
            </a:p>
            <a:p>
              <a:r>
                <a:rPr lang="en-US" sz="1400" dirty="0" smtClean="0"/>
                <a:t>       DIR handles invalidation of CPU caches</a:t>
              </a:r>
              <a:endParaRPr lang="en-US" sz="1400" dirty="0"/>
            </a:p>
          </p:txBody>
        </p:sp>
        <p:sp>
          <p:nvSpPr>
            <p:cNvPr id="90" name="TextBox 89"/>
            <p:cNvSpPr txBox="1"/>
            <p:nvPr/>
          </p:nvSpPr>
          <p:spPr>
            <a:xfrm>
              <a:off x="5705067" y="4073454"/>
              <a:ext cx="3611880" cy="738664"/>
            </a:xfrm>
            <a:prstGeom prst="rect">
              <a:avLst/>
            </a:prstGeom>
            <a:noFill/>
          </p:spPr>
          <p:txBody>
            <a:bodyPr wrap="square" rtlCol="0">
              <a:spAutoFit/>
            </a:bodyPr>
            <a:lstStyle/>
            <a:p>
              <a:pPr marL="285750" indent="-192024">
                <a:buFont typeface="Wingdings" charset="2"/>
                <a:buChar char="§"/>
              </a:pPr>
              <a:r>
                <a:rPr lang="en-US" sz="1400" b="1" dirty="0" smtClean="0"/>
                <a:t>CPU reads/writes GDDR: </a:t>
              </a:r>
            </a:p>
            <a:p>
              <a:r>
                <a:rPr lang="en-US" sz="1400" dirty="0" smtClean="0"/>
                <a:t>       Line inserted in Remote Directory (Filter) </a:t>
              </a:r>
              <a:br>
                <a:rPr lang="en-US" sz="1400" dirty="0" smtClean="0"/>
              </a:br>
              <a:r>
                <a:rPr lang="en-US" sz="1400" dirty="0" smtClean="0"/>
                <a:t>       GPU can’t cache lines found in this filter</a:t>
              </a:r>
              <a:endParaRPr lang="en-US" sz="1400" dirty="0"/>
            </a:p>
          </p:txBody>
        </p:sp>
        <p:sp>
          <p:nvSpPr>
            <p:cNvPr id="91" name="TextBox 90"/>
            <p:cNvSpPr txBox="1"/>
            <p:nvPr/>
          </p:nvSpPr>
          <p:spPr>
            <a:xfrm>
              <a:off x="5706735" y="3149133"/>
              <a:ext cx="2880360" cy="523220"/>
            </a:xfrm>
            <a:prstGeom prst="rect">
              <a:avLst/>
            </a:prstGeom>
            <a:noFill/>
          </p:spPr>
          <p:txBody>
            <a:bodyPr wrap="square" rtlCol="0">
              <a:spAutoFit/>
            </a:bodyPr>
            <a:lstStyle/>
            <a:p>
              <a:pPr marL="285750" indent="-192024">
                <a:buFont typeface="Wingdings" charset="2"/>
                <a:buChar char="§"/>
              </a:pPr>
              <a:r>
                <a:rPr lang="en-US" sz="1400" b="1" dirty="0" smtClean="0"/>
                <a:t>GPU reads DDR: </a:t>
              </a:r>
            </a:p>
            <a:p>
              <a:r>
                <a:rPr lang="en-US" sz="1400" dirty="0" smtClean="0"/>
                <a:t>       DIR sends most recent copy</a:t>
              </a:r>
              <a:endParaRPr lang="en-US" sz="1400" dirty="0"/>
            </a:p>
          </p:txBody>
        </p:sp>
      </p:grpSp>
      <p:sp>
        <p:nvSpPr>
          <p:cNvPr id="48" name="TextBox 47"/>
          <p:cNvSpPr txBox="1"/>
          <p:nvPr/>
        </p:nvSpPr>
        <p:spPr>
          <a:xfrm>
            <a:off x="-2" y="6242640"/>
            <a:ext cx="5295016" cy="502766"/>
          </a:xfrm>
          <a:prstGeom prst="rect">
            <a:avLst/>
          </a:prstGeom>
          <a:noFill/>
        </p:spPr>
        <p:txBody>
          <a:bodyPr wrap="square" rtlCol="0">
            <a:spAutoFit/>
          </a:bodyPr>
          <a:lstStyle/>
          <a:p>
            <a:pPr algn="ctr"/>
            <a:r>
              <a:rPr lang="en-US" sz="2667" dirty="0" smtClean="0">
                <a:solidFill>
                  <a:srgbClr val="FF0000"/>
                </a:solidFill>
                <a:latin typeface="Helvetica" charset="0"/>
                <a:ea typeface="Helvetica" charset="0"/>
                <a:cs typeface="Helvetica" charset="0"/>
              </a:rPr>
              <a:t>93% performance</a:t>
            </a:r>
            <a:endParaRPr lang="en-US" sz="2667" dirty="0">
              <a:solidFill>
                <a:srgbClr val="FF0000"/>
              </a:solidFill>
              <a:latin typeface="Helvetica" charset="0"/>
              <a:ea typeface="Helvetica" charset="0"/>
              <a:cs typeface="Helvetica" charset="0"/>
            </a:endParaRPr>
          </a:p>
        </p:txBody>
      </p:sp>
    </p:spTree>
    <p:extLst>
      <p:ext uri="{BB962C8B-B14F-4D97-AF65-F5344CB8AC3E}">
        <p14:creationId xmlns:p14="http://schemas.microsoft.com/office/powerpoint/2010/main" val="13296706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stretch>
            <a:fillRect/>
          </a:stretch>
        </p:blipFill>
        <p:spPr>
          <a:xfrm flipH="1">
            <a:off x="9470201" y="2989948"/>
            <a:ext cx="2721799" cy="2721799"/>
          </a:xfrm>
          <a:prstGeom prst="rect">
            <a:avLst/>
          </a:prstGeom>
        </p:spPr>
      </p:pic>
      <p:pic>
        <p:nvPicPr>
          <p:cNvPr id="10" name="Picture 9"/>
          <p:cNvPicPr>
            <a:picLocks noChangeAspect="1"/>
          </p:cNvPicPr>
          <p:nvPr/>
        </p:nvPicPr>
        <p:blipFill>
          <a:blip r:embed="rId4"/>
          <a:stretch>
            <a:fillRect/>
          </a:stretch>
        </p:blipFill>
        <p:spPr>
          <a:xfrm>
            <a:off x="41058" y="2370114"/>
            <a:ext cx="3342222" cy="2950324"/>
          </a:xfrm>
          <a:prstGeom prst="rect">
            <a:avLst/>
          </a:prstGeom>
        </p:spPr>
      </p:pic>
      <p:sp>
        <p:nvSpPr>
          <p:cNvPr id="2" name="Title 1"/>
          <p:cNvSpPr>
            <a:spLocks noGrp="1"/>
          </p:cNvSpPr>
          <p:nvPr>
            <p:ph type="title"/>
          </p:nvPr>
        </p:nvSpPr>
        <p:spPr/>
        <p:txBody>
          <a:bodyPr/>
          <a:lstStyle/>
          <a:p>
            <a:r>
              <a:rPr lang="en-US" dirty="0" smtClean="0"/>
              <a:t>Wait, but...</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7</a:t>
            </a:fld>
            <a:endParaRPr lang="en-US" dirty="0"/>
          </a:p>
        </p:txBody>
      </p:sp>
      <p:sp>
        <p:nvSpPr>
          <p:cNvPr id="44" name="Rounded Rectangular Callout 43"/>
          <p:cNvSpPr/>
          <p:nvPr/>
        </p:nvSpPr>
        <p:spPr>
          <a:xfrm>
            <a:off x="2028396" y="1492275"/>
            <a:ext cx="4067604" cy="988935"/>
          </a:xfrm>
          <a:prstGeom prst="wedgeRoundRectCallout">
            <a:avLst>
              <a:gd name="adj1" fmla="val -61610"/>
              <a:gd name="adj2" fmla="val 46803"/>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smtClean="0">
                <a:latin typeface="Helvetica Light" charset="0"/>
                <a:ea typeface="Helvetica Light" charset="0"/>
                <a:cs typeface="Helvetica Light" charset="0"/>
              </a:rPr>
              <a:t>What about </a:t>
            </a:r>
            <a:r>
              <a:rPr lang="en-US" sz="2800" b="1" dirty="0" smtClean="0">
                <a:latin typeface="Helvetica Light" charset="0"/>
                <a:ea typeface="Helvetica Light" charset="0"/>
                <a:cs typeface="Helvetica Light" charset="0"/>
              </a:rPr>
              <a:t>bandwidth</a:t>
            </a:r>
            <a:r>
              <a:rPr lang="en-US" sz="2800" dirty="0" smtClean="0">
                <a:latin typeface="Helvetica Light" charset="0"/>
                <a:ea typeface="Helvetica Light" charset="0"/>
                <a:cs typeface="Helvetica Light" charset="0"/>
              </a:rPr>
              <a:t> to my GPU?</a:t>
            </a:r>
            <a:endParaRPr lang="en-US" sz="2800" dirty="0">
              <a:latin typeface="Helvetica Light" charset="0"/>
              <a:ea typeface="Helvetica Light" charset="0"/>
              <a:cs typeface="Helvetica Light" charset="0"/>
            </a:endParaRPr>
          </a:p>
        </p:txBody>
      </p:sp>
      <p:sp>
        <p:nvSpPr>
          <p:cNvPr id="15" name="Rounded Rectangular Callout 14"/>
          <p:cNvSpPr/>
          <p:nvPr/>
        </p:nvSpPr>
        <p:spPr>
          <a:xfrm>
            <a:off x="5959576" y="5345838"/>
            <a:ext cx="3733800" cy="988935"/>
          </a:xfrm>
          <a:prstGeom prst="wedgeRoundRectCallout">
            <a:avLst>
              <a:gd name="adj1" fmla="val 45872"/>
              <a:gd name="adj2" fmla="val -107558"/>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800" dirty="0" smtClean="0">
                <a:latin typeface="Helvetica Light" charset="0"/>
                <a:ea typeface="Helvetica Light" charset="0"/>
                <a:cs typeface="Helvetica Light" charset="0"/>
              </a:rPr>
              <a:t>What about </a:t>
            </a:r>
            <a:r>
              <a:rPr lang="en-US" sz="2800" b="1" dirty="0" smtClean="0">
                <a:latin typeface="Helvetica Light" charset="0"/>
                <a:ea typeface="Helvetica Light" charset="0"/>
                <a:cs typeface="Helvetica Light" charset="0"/>
              </a:rPr>
              <a:t>cost/bit </a:t>
            </a:r>
            <a:r>
              <a:rPr lang="en-US" sz="2800" dirty="0" smtClean="0">
                <a:latin typeface="Helvetica Light" charset="0"/>
                <a:ea typeface="Helvetica Light" charset="0"/>
                <a:cs typeface="Helvetica Light" charset="0"/>
              </a:rPr>
              <a:t>in my data-center?</a:t>
            </a:r>
            <a:endParaRPr lang="en-US" sz="2800" dirty="0">
              <a:latin typeface="Helvetica Light" charset="0"/>
              <a:ea typeface="Helvetica Light" charset="0"/>
              <a:cs typeface="Helvetica Light" charset="0"/>
            </a:endParaRPr>
          </a:p>
        </p:txBody>
      </p:sp>
      <p:grpSp>
        <p:nvGrpSpPr>
          <p:cNvPr id="22" name="Group 21"/>
          <p:cNvGrpSpPr/>
          <p:nvPr/>
        </p:nvGrpSpPr>
        <p:grpSpPr>
          <a:xfrm>
            <a:off x="3459480" y="3206783"/>
            <a:ext cx="5547360" cy="1493452"/>
            <a:chOff x="5806440" y="3293900"/>
            <a:chExt cx="5547360" cy="1493452"/>
          </a:xfrm>
        </p:grpSpPr>
        <p:grpSp>
          <p:nvGrpSpPr>
            <p:cNvPr id="5" name="Group 4"/>
            <p:cNvGrpSpPr/>
            <p:nvPr/>
          </p:nvGrpSpPr>
          <p:grpSpPr>
            <a:xfrm>
              <a:off x="5806440" y="3293900"/>
              <a:ext cx="5547360" cy="1493452"/>
              <a:chOff x="925299" y="3600290"/>
              <a:chExt cx="5547360" cy="1493452"/>
            </a:xfrm>
          </p:grpSpPr>
          <p:sp>
            <p:nvSpPr>
              <p:cNvPr id="7" name="TextBox 6"/>
              <p:cNvSpPr txBox="1"/>
              <p:nvPr/>
            </p:nvSpPr>
            <p:spPr>
              <a:xfrm>
                <a:off x="1666446" y="4570522"/>
                <a:ext cx="3756453" cy="523220"/>
              </a:xfrm>
              <a:prstGeom prst="rect">
                <a:avLst/>
              </a:prstGeom>
              <a:noFill/>
            </p:spPr>
            <p:txBody>
              <a:bodyPr wrap="square" rtlCol="0">
                <a:spAutoFit/>
              </a:bodyPr>
              <a:lstStyle/>
              <a:p>
                <a:pPr algn="ctr"/>
                <a:r>
                  <a:rPr lang="en-US" sz="2800" dirty="0" smtClean="0">
                    <a:latin typeface="Helvetica Light" charset="0"/>
                    <a:ea typeface="Helvetica Light" charset="0"/>
                    <a:cs typeface="Helvetica Light" charset="0"/>
                  </a:rPr>
                  <a:t>Optimized for latency</a:t>
                </a:r>
                <a:endParaRPr lang="en-US" sz="2800" dirty="0">
                  <a:latin typeface="Helvetica Light" charset="0"/>
                  <a:ea typeface="Helvetica Light" charset="0"/>
                  <a:cs typeface="Helvetica Light" charset="0"/>
                </a:endParaRPr>
              </a:p>
            </p:txBody>
          </p:sp>
          <p:sp>
            <p:nvSpPr>
              <p:cNvPr id="8" name="Rounded Rectangle 7"/>
              <p:cNvSpPr/>
              <p:nvPr/>
            </p:nvSpPr>
            <p:spPr>
              <a:xfrm>
                <a:off x="925299" y="3600290"/>
                <a:ext cx="1013460" cy="939564"/>
              </a:xfrm>
              <a:prstGeom prst="roundRect">
                <a:avLst/>
              </a:prstGeom>
              <a:ln/>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dirty="0" smtClean="0">
                    <a:latin typeface="Helvetica Light" charset="0"/>
                    <a:ea typeface="Helvetica Light" charset="0"/>
                    <a:cs typeface="Helvetica Light" charset="0"/>
                  </a:rPr>
                  <a:t>Core</a:t>
                </a:r>
                <a:endParaRPr lang="en-US" sz="2400" dirty="0">
                  <a:latin typeface="Helvetica Light" charset="0"/>
                  <a:ea typeface="Helvetica Light" charset="0"/>
                  <a:cs typeface="Helvetica Light" charset="0"/>
                </a:endParaRPr>
              </a:p>
            </p:txBody>
          </p:sp>
          <p:sp>
            <p:nvSpPr>
              <p:cNvPr id="9" name="Rounded Rectangle 8"/>
              <p:cNvSpPr/>
              <p:nvPr/>
            </p:nvSpPr>
            <p:spPr>
              <a:xfrm>
                <a:off x="4694659" y="3790790"/>
                <a:ext cx="1778000" cy="606426"/>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400" dirty="0" smtClean="0">
                    <a:latin typeface="Helvetica Light" charset="0"/>
                    <a:ea typeface="Helvetica Light" charset="0"/>
                    <a:cs typeface="Helvetica Light" charset="0"/>
                  </a:rPr>
                  <a:t>Memory</a:t>
                </a:r>
                <a:endParaRPr lang="en-US" sz="2400" dirty="0">
                  <a:latin typeface="Helvetica Light" charset="0"/>
                  <a:ea typeface="Helvetica Light" charset="0"/>
                  <a:cs typeface="Helvetica Light" charset="0"/>
                </a:endParaRPr>
              </a:p>
            </p:txBody>
          </p:sp>
        </p:grpSp>
        <p:cxnSp>
          <p:nvCxnSpPr>
            <p:cNvPr id="18" name="Straight Arrow Connector 17"/>
            <p:cNvCxnSpPr>
              <a:stCxn id="9" idx="1"/>
              <a:endCxn id="8" idx="3"/>
            </p:cNvCxnSpPr>
            <p:nvPr/>
          </p:nvCxnSpPr>
          <p:spPr>
            <a:xfrm flipH="1" flipV="1">
              <a:off x="6819900" y="3763682"/>
              <a:ext cx="2755900" cy="23931"/>
            </a:xfrm>
            <a:prstGeom prst="straightConnector1">
              <a:avLst/>
            </a:prstGeom>
            <a:ln w="44450">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9972765"/>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GPU </a:t>
            </a:r>
            <a:r>
              <a:rPr lang="en-US" dirty="0" smtClean="0"/>
              <a:t>Workloads:</a:t>
            </a:r>
            <a:br>
              <a:rPr lang="en-US" dirty="0" smtClean="0"/>
            </a:br>
            <a:r>
              <a:rPr lang="en-US" dirty="0" smtClean="0"/>
              <a:t>Memory Latency Tolerant</a:t>
            </a:r>
            <a:endParaRPr lang="en-US" dirty="0"/>
          </a:p>
        </p:txBody>
      </p:sp>
      <p:sp>
        <p:nvSpPr>
          <p:cNvPr id="9" name="TextBox 8"/>
          <p:cNvSpPr txBox="1"/>
          <p:nvPr/>
        </p:nvSpPr>
        <p:spPr>
          <a:xfrm>
            <a:off x="0" y="5870096"/>
            <a:ext cx="12192000" cy="553998"/>
          </a:xfrm>
          <a:prstGeom prst="rect">
            <a:avLst/>
          </a:prstGeom>
          <a:noFill/>
        </p:spPr>
        <p:txBody>
          <a:bodyPr wrap="square" rtlCol="0">
            <a:spAutoFit/>
          </a:bodyPr>
          <a:lstStyle/>
          <a:p>
            <a:pPr algn="ctr"/>
            <a:r>
              <a:rPr lang="en-US" sz="3000" dirty="0">
                <a:solidFill>
                  <a:srgbClr val="FF0000"/>
                </a:solidFill>
                <a:latin typeface="Helvetica" charset="0"/>
                <a:ea typeface="Helvetica" charset="0"/>
                <a:cs typeface="Helvetica" charset="0"/>
              </a:rPr>
              <a:t>Applications are more sensitive to memory bandwidth than latency </a:t>
            </a:r>
          </a:p>
        </p:txBody>
      </p:sp>
      <p:graphicFrame>
        <p:nvGraphicFramePr>
          <p:cNvPr id="12" name="Chart 11"/>
          <p:cNvGraphicFramePr>
            <a:graphicFrameLocks/>
          </p:cNvGraphicFramePr>
          <p:nvPr>
            <p:extLst>
              <p:ext uri="{D42A27DB-BD31-4B8C-83A1-F6EECF244321}">
                <p14:modId xmlns:p14="http://schemas.microsoft.com/office/powerpoint/2010/main" val="99633924"/>
              </p:ext>
            </p:extLst>
          </p:nvPr>
        </p:nvGraphicFramePr>
        <p:xfrm>
          <a:off x="1776035" y="1807539"/>
          <a:ext cx="8639929" cy="3831964"/>
        </p:xfrm>
        <a:graphic>
          <a:graphicData uri="http://schemas.openxmlformats.org/drawingml/2006/chart">
            <c:chart xmlns:c="http://schemas.openxmlformats.org/drawingml/2006/chart" xmlns:r="http://schemas.openxmlformats.org/officeDocument/2006/relationships" r:id="rId3"/>
          </a:graphicData>
        </a:graphic>
      </p:graphicFrame>
      <p:sp>
        <p:nvSpPr>
          <p:cNvPr id="3" name="Slide Number Placeholder 2"/>
          <p:cNvSpPr>
            <a:spLocks noGrp="1"/>
          </p:cNvSpPr>
          <p:nvPr>
            <p:ph type="sldNum" sz="quarter" idx="12"/>
          </p:nvPr>
        </p:nvSpPr>
        <p:spPr/>
        <p:txBody>
          <a:bodyPr/>
          <a:lstStyle/>
          <a:p>
            <a:fld id="{24EAD923-3004-4A31-84C7-9B440B785588}" type="slidenum">
              <a:rPr lang="en-US" smtClean="0"/>
              <a:pPr/>
              <a:t>70</a:t>
            </a:fld>
            <a:endParaRPr lang="en-US" dirty="0"/>
          </a:p>
        </p:txBody>
      </p:sp>
      <p:sp>
        <p:nvSpPr>
          <p:cNvPr id="4" name="TextBox 3"/>
          <p:cNvSpPr txBox="1"/>
          <p:nvPr/>
        </p:nvSpPr>
        <p:spPr>
          <a:xfrm>
            <a:off x="3132945" y="4721902"/>
            <a:ext cx="629586" cy="369332"/>
          </a:xfrm>
          <a:prstGeom prst="rect">
            <a:avLst/>
          </a:prstGeom>
          <a:solidFill>
            <a:schemeClr val="bg1"/>
          </a:solidFill>
        </p:spPr>
        <p:txBody>
          <a:bodyPr wrap="square" rtlCol="0">
            <a:spAutoFit/>
          </a:bodyPr>
          <a:lstStyle/>
          <a:p>
            <a:r>
              <a:rPr lang="en-US" dirty="0" smtClean="0"/>
              <a:t>140</a:t>
            </a:r>
            <a:endParaRPr lang="en-US" dirty="0"/>
          </a:p>
        </p:txBody>
      </p:sp>
      <p:sp>
        <p:nvSpPr>
          <p:cNvPr id="7" name="TextBox 6"/>
          <p:cNvSpPr txBox="1"/>
          <p:nvPr/>
        </p:nvSpPr>
        <p:spPr>
          <a:xfrm>
            <a:off x="3762531" y="4726313"/>
            <a:ext cx="629586" cy="369332"/>
          </a:xfrm>
          <a:prstGeom prst="rect">
            <a:avLst/>
          </a:prstGeom>
          <a:solidFill>
            <a:schemeClr val="bg1"/>
          </a:solidFill>
        </p:spPr>
        <p:txBody>
          <a:bodyPr wrap="square" rtlCol="0">
            <a:spAutoFit/>
          </a:bodyPr>
          <a:lstStyle/>
          <a:p>
            <a:r>
              <a:rPr lang="en-US" dirty="0" smtClean="0"/>
              <a:t>160</a:t>
            </a:r>
            <a:endParaRPr lang="en-US" dirty="0"/>
          </a:p>
        </p:txBody>
      </p:sp>
      <p:sp>
        <p:nvSpPr>
          <p:cNvPr id="8" name="TextBox 7"/>
          <p:cNvSpPr txBox="1"/>
          <p:nvPr/>
        </p:nvSpPr>
        <p:spPr>
          <a:xfrm>
            <a:off x="4392116" y="4730724"/>
            <a:ext cx="629586" cy="369332"/>
          </a:xfrm>
          <a:prstGeom prst="rect">
            <a:avLst/>
          </a:prstGeom>
          <a:solidFill>
            <a:schemeClr val="bg1"/>
          </a:solidFill>
        </p:spPr>
        <p:txBody>
          <a:bodyPr wrap="square" rtlCol="0">
            <a:spAutoFit/>
          </a:bodyPr>
          <a:lstStyle/>
          <a:p>
            <a:r>
              <a:rPr lang="en-US" dirty="0" smtClean="0"/>
              <a:t>170</a:t>
            </a:r>
            <a:endParaRPr lang="en-US" dirty="0"/>
          </a:p>
        </p:txBody>
      </p:sp>
      <p:sp>
        <p:nvSpPr>
          <p:cNvPr id="10" name="TextBox 9"/>
          <p:cNvSpPr txBox="1"/>
          <p:nvPr/>
        </p:nvSpPr>
        <p:spPr>
          <a:xfrm>
            <a:off x="5134428" y="4730724"/>
            <a:ext cx="629586" cy="369332"/>
          </a:xfrm>
          <a:prstGeom prst="rect">
            <a:avLst/>
          </a:prstGeom>
          <a:solidFill>
            <a:schemeClr val="bg1"/>
          </a:solidFill>
        </p:spPr>
        <p:txBody>
          <a:bodyPr wrap="square" rtlCol="0">
            <a:spAutoFit/>
          </a:bodyPr>
          <a:lstStyle/>
          <a:p>
            <a:r>
              <a:rPr lang="en-US" dirty="0" smtClean="0"/>
              <a:t>185</a:t>
            </a:r>
            <a:endParaRPr lang="en-US" dirty="0"/>
          </a:p>
        </p:txBody>
      </p:sp>
      <p:sp>
        <p:nvSpPr>
          <p:cNvPr id="11" name="TextBox 10"/>
          <p:cNvSpPr txBox="1"/>
          <p:nvPr/>
        </p:nvSpPr>
        <p:spPr>
          <a:xfrm>
            <a:off x="5734032" y="4721902"/>
            <a:ext cx="629586" cy="369332"/>
          </a:xfrm>
          <a:prstGeom prst="rect">
            <a:avLst/>
          </a:prstGeom>
          <a:solidFill>
            <a:schemeClr val="bg1"/>
          </a:solidFill>
        </p:spPr>
        <p:txBody>
          <a:bodyPr wrap="square" rtlCol="0">
            <a:spAutoFit/>
          </a:bodyPr>
          <a:lstStyle/>
          <a:p>
            <a:r>
              <a:rPr lang="en-US" dirty="0" smtClean="0"/>
              <a:t>200</a:t>
            </a:r>
            <a:endParaRPr lang="en-US" dirty="0"/>
          </a:p>
        </p:txBody>
      </p:sp>
      <p:sp>
        <p:nvSpPr>
          <p:cNvPr id="13" name="TextBox 12"/>
          <p:cNvSpPr txBox="1"/>
          <p:nvPr/>
        </p:nvSpPr>
        <p:spPr>
          <a:xfrm>
            <a:off x="6363617" y="4730724"/>
            <a:ext cx="629586" cy="369332"/>
          </a:xfrm>
          <a:prstGeom prst="rect">
            <a:avLst/>
          </a:prstGeom>
          <a:solidFill>
            <a:schemeClr val="bg1"/>
          </a:solidFill>
        </p:spPr>
        <p:txBody>
          <a:bodyPr wrap="square" rtlCol="0">
            <a:spAutoFit/>
          </a:bodyPr>
          <a:lstStyle/>
          <a:p>
            <a:r>
              <a:rPr lang="en-US" dirty="0" smtClean="0"/>
              <a:t>215</a:t>
            </a:r>
            <a:endParaRPr lang="en-US" dirty="0"/>
          </a:p>
        </p:txBody>
      </p:sp>
      <p:sp>
        <p:nvSpPr>
          <p:cNvPr id="14" name="TextBox 13"/>
          <p:cNvSpPr txBox="1"/>
          <p:nvPr/>
        </p:nvSpPr>
        <p:spPr>
          <a:xfrm>
            <a:off x="7015985" y="4730724"/>
            <a:ext cx="629586" cy="369332"/>
          </a:xfrm>
          <a:prstGeom prst="rect">
            <a:avLst/>
          </a:prstGeom>
          <a:solidFill>
            <a:schemeClr val="bg1"/>
          </a:solidFill>
        </p:spPr>
        <p:txBody>
          <a:bodyPr wrap="square" rtlCol="0">
            <a:spAutoFit/>
          </a:bodyPr>
          <a:lstStyle/>
          <a:p>
            <a:r>
              <a:rPr lang="en-US" dirty="0" smtClean="0"/>
              <a:t>230</a:t>
            </a:r>
            <a:endParaRPr lang="en-US" dirty="0"/>
          </a:p>
        </p:txBody>
      </p:sp>
      <p:sp>
        <p:nvSpPr>
          <p:cNvPr id="15" name="TextBox 14"/>
          <p:cNvSpPr txBox="1"/>
          <p:nvPr/>
        </p:nvSpPr>
        <p:spPr>
          <a:xfrm>
            <a:off x="7705533" y="4730724"/>
            <a:ext cx="629586" cy="369332"/>
          </a:xfrm>
          <a:prstGeom prst="rect">
            <a:avLst/>
          </a:prstGeom>
          <a:solidFill>
            <a:schemeClr val="bg1"/>
          </a:solidFill>
        </p:spPr>
        <p:txBody>
          <a:bodyPr wrap="square" rtlCol="0">
            <a:spAutoFit/>
          </a:bodyPr>
          <a:lstStyle/>
          <a:p>
            <a:r>
              <a:rPr lang="en-US" dirty="0" smtClean="0"/>
              <a:t>240</a:t>
            </a:r>
            <a:endParaRPr lang="en-US" dirty="0"/>
          </a:p>
        </p:txBody>
      </p:sp>
      <p:sp>
        <p:nvSpPr>
          <p:cNvPr id="16" name="TextBox 15"/>
          <p:cNvSpPr txBox="1"/>
          <p:nvPr/>
        </p:nvSpPr>
        <p:spPr>
          <a:xfrm>
            <a:off x="8335119" y="4726688"/>
            <a:ext cx="629586" cy="369332"/>
          </a:xfrm>
          <a:prstGeom prst="rect">
            <a:avLst/>
          </a:prstGeom>
          <a:solidFill>
            <a:schemeClr val="bg1"/>
          </a:solidFill>
        </p:spPr>
        <p:txBody>
          <a:bodyPr wrap="square" rtlCol="0">
            <a:spAutoFit/>
          </a:bodyPr>
          <a:lstStyle/>
          <a:p>
            <a:r>
              <a:rPr lang="en-US" dirty="0" smtClean="0"/>
              <a:t>255</a:t>
            </a:r>
            <a:endParaRPr lang="en-US" dirty="0"/>
          </a:p>
        </p:txBody>
      </p:sp>
      <p:sp>
        <p:nvSpPr>
          <p:cNvPr id="17" name="TextBox 16"/>
          <p:cNvSpPr txBox="1"/>
          <p:nvPr/>
        </p:nvSpPr>
        <p:spPr>
          <a:xfrm>
            <a:off x="8964705" y="4721902"/>
            <a:ext cx="629586" cy="369332"/>
          </a:xfrm>
          <a:prstGeom prst="rect">
            <a:avLst/>
          </a:prstGeom>
          <a:solidFill>
            <a:schemeClr val="bg1"/>
          </a:solidFill>
        </p:spPr>
        <p:txBody>
          <a:bodyPr wrap="square" rtlCol="0">
            <a:spAutoFit/>
          </a:bodyPr>
          <a:lstStyle/>
          <a:p>
            <a:r>
              <a:rPr lang="en-US" dirty="0" smtClean="0"/>
              <a:t>270</a:t>
            </a:r>
            <a:endParaRPr lang="en-US" dirty="0"/>
          </a:p>
        </p:txBody>
      </p:sp>
      <p:sp>
        <p:nvSpPr>
          <p:cNvPr id="18" name="TextBox 17"/>
          <p:cNvSpPr txBox="1"/>
          <p:nvPr/>
        </p:nvSpPr>
        <p:spPr>
          <a:xfrm>
            <a:off x="9594876" y="4739819"/>
            <a:ext cx="629586" cy="369332"/>
          </a:xfrm>
          <a:prstGeom prst="rect">
            <a:avLst/>
          </a:prstGeom>
          <a:solidFill>
            <a:schemeClr val="bg1"/>
          </a:solidFill>
        </p:spPr>
        <p:txBody>
          <a:bodyPr wrap="square" rtlCol="0">
            <a:spAutoFit/>
          </a:bodyPr>
          <a:lstStyle/>
          <a:p>
            <a:r>
              <a:rPr lang="en-US" dirty="0" smtClean="0"/>
              <a:t>285</a:t>
            </a:r>
            <a:endParaRPr lang="en-US" dirty="0"/>
          </a:p>
        </p:txBody>
      </p:sp>
    </p:spTree>
    <p:extLst>
      <p:ext uri="{BB962C8B-B14F-4D97-AF65-F5344CB8AC3E}">
        <p14:creationId xmlns:p14="http://schemas.microsoft.com/office/powerpoint/2010/main" val="16519199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0" y="365129"/>
            <a:ext cx="9144000" cy="1325563"/>
          </a:xfrm>
        </p:spPr>
        <p:txBody>
          <a:bodyPr>
            <a:normAutofit fontScale="90000"/>
          </a:bodyPr>
          <a:lstStyle/>
          <a:p>
            <a:pPr algn="ctr"/>
            <a:r>
              <a:rPr lang="en-US" dirty="0">
                <a:latin typeface="Helvetica Light" charset="0"/>
                <a:ea typeface="Helvetica Light" charset="0"/>
                <a:cs typeface="Helvetica Light" charset="0"/>
              </a:rPr>
              <a:t>Reduce Data-center Memory TCO  </a:t>
            </a:r>
            <a:br>
              <a:rPr lang="en-US" dirty="0">
                <a:latin typeface="Helvetica Light" charset="0"/>
                <a:ea typeface="Helvetica Light" charset="0"/>
                <a:cs typeface="Helvetica Light" charset="0"/>
              </a:rPr>
            </a:br>
            <a:r>
              <a:rPr lang="en-US" dirty="0">
                <a:latin typeface="Helvetica Light" charset="0"/>
                <a:ea typeface="Helvetica Light" charset="0"/>
                <a:cs typeface="Helvetica Light" charset="0"/>
              </a:rPr>
              <a:t>&amp;&amp; </a:t>
            </a:r>
            <a:br>
              <a:rPr lang="en-US" dirty="0">
                <a:latin typeface="Helvetica Light" charset="0"/>
                <a:ea typeface="Helvetica Light" charset="0"/>
                <a:cs typeface="Helvetica Light" charset="0"/>
              </a:rPr>
            </a:br>
            <a:r>
              <a:rPr lang="en-US" dirty="0">
                <a:latin typeface="Helvetica Light" charset="0"/>
                <a:ea typeface="Helvetica Light" charset="0"/>
                <a:cs typeface="Helvetica Light" charset="0"/>
              </a:rPr>
              <a:t>Service Level Guarantees</a:t>
            </a:r>
          </a:p>
        </p:txBody>
      </p:sp>
      <p:sp>
        <p:nvSpPr>
          <p:cNvPr id="3" name="Slide Number Placeholder 2"/>
          <p:cNvSpPr>
            <a:spLocks noGrp="1"/>
          </p:cNvSpPr>
          <p:nvPr>
            <p:ph type="sldNum" sz="quarter" idx="12"/>
          </p:nvPr>
        </p:nvSpPr>
        <p:spPr/>
        <p:txBody>
          <a:bodyPr/>
          <a:lstStyle/>
          <a:p>
            <a:fld id="{8DCDA36E-8518-8A42-9E62-C01FFB93B5EF}" type="slidenum">
              <a:rPr lang="en-US" smtClean="0"/>
              <a:t>71</a:t>
            </a:fld>
            <a:endParaRPr lang="en-US"/>
          </a:p>
        </p:txBody>
      </p:sp>
      <p:pic>
        <p:nvPicPr>
          <p:cNvPr id="4" name="Picture 3"/>
          <p:cNvPicPr>
            <a:picLocks noChangeAspect="1"/>
          </p:cNvPicPr>
          <p:nvPr/>
        </p:nvPicPr>
        <p:blipFill>
          <a:blip r:embed="rId2"/>
          <a:stretch>
            <a:fillRect/>
          </a:stretch>
        </p:blipFill>
        <p:spPr>
          <a:xfrm>
            <a:off x="2085975" y="2226469"/>
            <a:ext cx="8020050" cy="4495800"/>
          </a:xfrm>
          <a:prstGeom prst="rect">
            <a:avLst/>
          </a:prstGeom>
        </p:spPr>
      </p:pic>
    </p:spTree>
    <p:extLst>
      <p:ext uri="{BB962C8B-B14F-4D97-AF65-F5344CB8AC3E}">
        <p14:creationId xmlns:p14="http://schemas.microsoft.com/office/powerpoint/2010/main" val="1840580479"/>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3168" y="931545"/>
            <a:ext cx="6993890" cy="5245418"/>
          </a:xfrm>
          <a:prstGeom prst="rect">
            <a:avLst/>
          </a:prstGeom>
        </p:spPr>
      </p:pic>
      <p:graphicFrame>
        <p:nvGraphicFramePr>
          <p:cNvPr id="6" name="Chart 5"/>
          <p:cNvGraphicFramePr>
            <a:graphicFrameLocks/>
          </p:cNvGraphicFramePr>
          <p:nvPr>
            <p:extLst/>
          </p:nvPr>
        </p:nvGraphicFramePr>
        <p:xfrm>
          <a:off x="0" y="1719581"/>
          <a:ext cx="6052457" cy="3715544"/>
        </p:xfrm>
        <a:graphic>
          <a:graphicData uri="http://schemas.openxmlformats.org/drawingml/2006/chart">
            <c:chart xmlns:c="http://schemas.openxmlformats.org/drawingml/2006/chart" xmlns:r="http://schemas.openxmlformats.org/officeDocument/2006/relationships" r:id="rId4"/>
          </a:graphicData>
        </a:graphic>
      </p:graphicFrame>
      <p:sp>
        <p:nvSpPr>
          <p:cNvPr id="2" name="Title 1"/>
          <p:cNvSpPr>
            <a:spLocks noGrp="1"/>
          </p:cNvSpPr>
          <p:nvPr>
            <p:ph type="title"/>
          </p:nvPr>
        </p:nvSpPr>
        <p:spPr/>
        <p:txBody>
          <a:bodyPr/>
          <a:lstStyle/>
          <a:p>
            <a:pPr algn="ctr"/>
            <a:r>
              <a:rPr lang="en-US" dirty="0"/>
              <a:t>Huge </a:t>
            </a:r>
            <a:r>
              <a:rPr lang="en-US" dirty="0" smtClean="0"/>
              <a:t>Pages – Boost Performance</a:t>
            </a:r>
            <a:endParaRPr lang="en-US" dirty="0"/>
          </a:p>
        </p:txBody>
      </p:sp>
      <p:sp>
        <p:nvSpPr>
          <p:cNvPr id="4" name="Slide Number Placeholder 3"/>
          <p:cNvSpPr>
            <a:spLocks noGrp="1"/>
          </p:cNvSpPr>
          <p:nvPr>
            <p:ph type="sldNum" sz="quarter" idx="12"/>
          </p:nvPr>
        </p:nvSpPr>
        <p:spPr/>
        <p:txBody>
          <a:bodyPr/>
          <a:lstStyle/>
          <a:p>
            <a:fld id="{8DCDA36E-8518-8A42-9E62-C01FFB93B5EF}" type="slidenum">
              <a:rPr lang="en-US" smtClean="0"/>
              <a:t>72</a:t>
            </a:fld>
            <a:endParaRPr lang="en-US"/>
          </a:p>
        </p:txBody>
      </p:sp>
      <p:sp>
        <p:nvSpPr>
          <p:cNvPr id="9" name="Content Placeholder 2"/>
          <p:cNvSpPr txBox="1">
            <a:spLocks/>
          </p:cNvSpPr>
          <p:nvPr/>
        </p:nvSpPr>
        <p:spPr>
          <a:xfrm>
            <a:off x="838200" y="6057448"/>
            <a:ext cx="10515600" cy="800552"/>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Helvetica" charset="0"/>
                <a:ea typeface="Helvetica" charset="0"/>
                <a:cs typeface="Helvetica"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Helvetica" charset="0"/>
                <a:ea typeface="Helvetica" charset="0"/>
                <a:cs typeface="Helvetica"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Helvetica" charset="0"/>
                <a:ea typeface="Helvetica" charset="0"/>
                <a:cs typeface="Helvetica"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Helvetica" charset="0"/>
                <a:ea typeface="Helvetica" charset="0"/>
                <a:cs typeface="Helvetica"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Helvetica" charset="0"/>
                <a:ea typeface="Helvetica" charset="0"/>
                <a:cs typeface="Helvetica"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Font typeface="Arial"/>
              <a:buNone/>
            </a:pPr>
            <a:r>
              <a:rPr lang="en-US" dirty="0" smtClean="0">
                <a:solidFill>
                  <a:srgbClr val="FF0000"/>
                </a:solidFill>
              </a:rPr>
              <a:t>10-40% performance gain with THP</a:t>
            </a:r>
          </a:p>
        </p:txBody>
      </p:sp>
      <p:sp>
        <p:nvSpPr>
          <p:cNvPr id="10" name="TextBox 9"/>
          <p:cNvSpPr txBox="1"/>
          <p:nvPr/>
        </p:nvSpPr>
        <p:spPr>
          <a:xfrm>
            <a:off x="8848725" y="6165642"/>
            <a:ext cx="3343275" cy="307777"/>
          </a:xfrm>
          <a:prstGeom prst="rect">
            <a:avLst/>
          </a:prstGeom>
          <a:noFill/>
        </p:spPr>
        <p:txBody>
          <a:bodyPr wrap="square" rtlCol="0">
            <a:spAutoFit/>
          </a:bodyPr>
          <a:lstStyle/>
          <a:p>
            <a:pPr algn="ctr"/>
            <a:r>
              <a:rPr lang="en-US" sz="1400" i="1" dirty="0" smtClean="0">
                <a:latin typeface="Helvetica" charset="0"/>
                <a:ea typeface="Helvetica" charset="0"/>
                <a:cs typeface="Helvetica" charset="0"/>
              </a:rPr>
              <a:t>Rosen (ISCA ‘16 under review)</a:t>
            </a:r>
            <a:endParaRPr lang="en-US" sz="1400" i="1" dirty="0">
              <a:latin typeface="Helvetica" charset="0"/>
              <a:ea typeface="Helvetica" charset="0"/>
              <a:cs typeface="Helvetica" charset="0"/>
            </a:endParaRPr>
          </a:p>
        </p:txBody>
      </p:sp>
    </p:spTree>
    <p:extLst>
      <p:ext uri="{BB962C8B-B14F-4D97-AF65-F5344CB8AC3E}">
        <p14:creationId xmlns:p14="http://schemas.microsoft.com/office/powerpoint/2010/main" val="167878668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Thesis</a:t>
            </a:r>
            <a:endParaRPr lang="en-US" dirty="0"/>
          </a:p>
        </p:txBody>
      </p:sp>
      <p:sp>
        <p:nvSpPr>
          <p:cNvPr id="4" name="Slide Number Placeholder 3"/>
          <p:cNvSpPr>
            <a:spLocks noGrp="1"/>
          </p:cNvSpPr>
          <p:nvPr>
            <p:ph type="sldNum" sz="quarter" idx="12"/>
          </p:nvPr>
        </p:nvSpPr>
        <p:spPr/>
        <p:txBody>
          <a:bodyPr/>
          <a:lstStyle/>
          <a:p>
            <a:fld id="{24EAD923-3004-4A31-84C7-9B440B785588}" type="slidenum">
              <a:rPr lang="en-US" smtClean="0"/>
              <a:pPr/>
              <a:t>8</a:t>
            </a:fld>
            <a:endParaRPr lang="en-US" dirty="0"/>
          </a:p>
        </p:txBody>
      </p:sp>
      <p:grpSp>
        <p:nvGrpSpPr>
          <p:cNvPr id="14" name="Group 13"/>
          <p:cNvGrpSpPr/>
          <p:nvPr/>
        </p:nvGrpSpPr>
        <p:grpSpPr>
          <a:xfrm>
            <a:off x="2368549" y="1340283"/>
            <a:ext cx="7874000" cy="4020502"/>
            <a:chOff x="2857500" y="1500981"/>
            <a:chExt cx="7874000" cy="4020502"/>
          </a:xfrm>
        </p:grpSpPr>
        <p:pic>
          <p:nvPicPr>
            <p:cNvPr id="8" name="Picture 7"/>
            <p:cNvPicPr>
              <a:picLocks noChangeAspect="1"/>
            </p:cNvPicPr>
            <p:nvPr/>
          </p:nvPicPr>
          <p:blipFill>
            <a:blip r:embed="rId3"/>
            <a:stretch>
              <a:fillRect/>
            </a:stretch>
          </p:blipFill>
          <p:spPr>
            <a:xfrm>
              <a:off x="2857500" y="1849595"/>
              <a:ext cx="4895850" cy="3671888"/>
            </a:xfrm>
            <a:prstGeom prst="rect">
              <a:avLst/>
            </a:prstGeom>
          </p:spPr>
        </p:pic>
        <p:sp>
          <p:nvSpPr>
            <p:cNvPr id="10" name="Rounded Rectangle 9"/>
            <p:cNvSpPr/>
            <p:nvPr/>
          </p:nvSpPr>
          <p:spPr>
            <a:xfrm>
              <a:off x="5914230" y="1500981"/>
              <a:ext cx="2198688" cy="56038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800" dirty="0" smtClean="0">
                  <a:latin typeface="Helvetica" charset="0"/>
                  <a:ea typeface="Helvetica" charset="0"/>
                  <a:cs typeface="Helvetica" charset="0"/>
                </a:rPr>
                <a:t>Bandwidth</a:t>
              </a:r>
              <a:endParaRPr lang="en-US" sz="2800" dirty="0">
                <a:latin typeface="Helvetica" charset="0"/>
                <a:ea typeface="Helvetica" charset="0"/>
                <a:cs typeface="Helvetica" charset="0"/>
              </a:endParaRPr>
            </a:p>
          </p:txBody>
        </p:sp>
        <p:sp>
          <p:nvSpPr>
            <p:cNvPr id="11" name="Rounded Rectangle 10"/>
            <p:cNvSpPr/>
            <p:nvPr/>
          </p:nvSpPr>
          <p:spPr>
            <a:xfrm>
              <a:off x="7115175" y="2424700"/>
              <a:ext cx="3616325" cy="53011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800" smtClean="0">
                  <a:latin typeface="Helvetica" charset="0"/>
                  <a:ea typeface="Helvetica" charset="0"/>
                  <a:cs typeface="Helvetica" charset="0"/>
                </a:rPr>
                <a:t>Coherence Domain</a:t>
              </a:r>
              <a:endParaRPr lang="en-US" sz="2800">
                <a:latin typeface="Helvetica" charset="0"/>
                <a:ea typeface="Helvetica" charset="0"/>
                <a:cs typeface="Helvetica" charset="0"/>
              </a:endParaRPr>
            </a:p>
          </p:txBody>
        </p:sp>
        <p:sp>
          <p:nvSpPr>
            <p:cNvPr id="12" name="Rounded Rectangle 11"/>
            <p:cNvSpPr/>
            <p:nvPr/>
          </p:nvSpPr>
          <p:spPr>
            <a:xfrm>
              <a:off x="7491412" y="3457452"/>
              <a:ext cx="1792288" cy="543047"/>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800" dirty="0" smtClean="0">
                  <a:latin typeface="Helvetica" charset="0"/>
                  <a:ea typeface="Helvetica" charset="0"/>
                  <a:cs typeface="Helvetica" charset="0"/>
                </a:rPr>
                <a:t>Cost/bit</a:t>
              </a:r>
              <a:endParaRPr lang="en-US" sz="2800" dirty="0">
                <a:latin typeface="Helvetica" charset="0"/>
                <a:ea typeface="Helvetica" charset="0"/>
                <a:cs typeface="Helvetica" charset="0"/>
              </a:endParaRPr>
            </a:p>
          </p:txBody>
        </p:sp>
      </p:grpSp>
      <p:sp>
        <p:nvSpPr>
          <p:cNvPr id="13" name="TextBox 12"/>
          <p:cNvSpPr txBox="1"/>
          <p:nvPr/>
        </p:nvSpPr>
        <p:spPr>
          <a:xfrm>
            <a:off x="0" y="5552596"/>
            <a:ext cx="12192000" cy="553998"/>
          </a:xfrm>
          <a:prstGeom prst="rect">
            <a:avLst/>
          </a:prstGeom>
          <a:noFill/>
        </p:spPr>
        <p:txBody>
          <a:bodyPr wrap="square" rtlCol="0">
            <a:spAutoFit/>
          </a:bodyPr>
          <a:lstStyle/>
          <a:p>
            <a:pPr algn="ctr"/>
            <a:r>
              <a:rPr lang="en-US" sz="3000" dirty="0" smtClean="0">
                <a:solidFill>
                  <a:srgbClr val="FF0000"/>
                </a:solidFill>
                <a:latin typeface="Helvetica" charset="0"/>
                <a:ea typeface="Helvetica" charset="0"/>
                <a:cs typeface="Helvetica" charset="0"/>
              </a:rPr>
              <a:t>Memory management considering differences in memory technologies</a:t>
            </a:r>
            <a:endParaRPr lang="en-US" sz="3000" dirty="0">
              <a:solidFill>
                <a:srgbClr val="FF0000"/>
              </a:solidFill>
              <a:latin typeface="Helvetica" charset="0"/>
              <a:ea typeface="Helvetica" charset="0"/>
              <a:cs typeface="Helvetica" charset="0"/>
            </a:endParaRPr>
          </a:p>
        </p:txBody>
      </p:sp>
      <p:grpSp>
        <p:nvGrpSpPr>
          <p:cNvPr id="17" name="Group 16"/>
          <p:cNvGrpSpPr/>
          <p:nvPr/>
        </p:nvGrpSpPr>
        <p:grpSpPr>
          <a:xfrm>
            <a:off x="844075" y="6145615"/>
            <a:ext cx="10767636" cy="407004"/>
            <a:chOff x="1048116" y="1241973"/>
            <a:chExt cx="6456374" cy="365310"/>
          </a:xfrm>
        </p:grpSpPr>
        <p:sp>
          <p:nvSpPr>
            <p:cNvPr id="19" name="TextBox 18"/>
            <p:cNvSpPr txBox="1"/>
            <p:nvPr/>
          </p:nvSpPr>
          <p:spPr>
            <a:xfrm>
              <a:off x="1048116" y="1241973"/>
              <a:ext cx="3262308" cy="359122"/>
            </a:xfrm>
            <a:prstGeom prst="rect">
              <a:avLst/>
            </a:prstGeom>
            <a:noFill/>
          </p:spPr>
          <p:txBody>
            <a:bodyPr wrap="square" rtlCol="0">
              <a:spAutoFit/>
            </a:bodyPr>
            <a:lstStyle/>
            <a:p>
              <a:pPr marL="379476" indent="-285750" algn="ctr">
                <a:buFont typeface="Wingdings" charset="2"/>
                <a:buChar char="u"/>
              </a:pPr>
              <a:r>
                <a:rPr lang="en-US" sz="1400" dirty="0" smtClean="0">
                  <a:solidFill>
                    <a:srgbClr val="FF0000"/>
                  </a:solidFill>
                  <a:latin typeface="Helvetica" charset="0"/>
                  <a:ea typeface="Helvetica" charset="0"/>
                  <a:cs typeface="Helvetica" charset="0"/>
                </a:rPr>
                <a:t> </a:t>
              </a:r>
              <a:r>
                <a:rPr lang="en-US" sz="2000" dirty="0" smtClean="0">
                  <a:solidFill>
                    <a:srgbClr val="FF0000"/>
                  </a:solidFill>
                  <a:latin typeface="Helvetica" charset="0"/>
                  <a:ea typeface="Helvetica" charset="0"/>
                  <a:cs typeface="Helvetica" charset="0"/>
                </a:rPr>
                <a:t>Application transparent</a:t>
              </a:r>
            </a:p>
          </p:txBody>
        </p:sp>
        <p:sp>
          <p:nvSpPr>
            <p:cNvPr id="21" name="TextBox 20"/>
            <p:cNvSpPr txBox="1"/>
            <p:nvPr/>
          </p:nvSpPr>
          <p:spPr>
            <a:xfrm>
              <a:off x="3557571" y="1248161"/>
              <a:ext cx="3946919" cy="359122"/>
            </a:xfrm>
            <a:prstGeom prst="rect">
              <a:avLst/>
            </a:prstGeom>
            <a:noFill/>
          </p:spPr>
          <p:txBody>
            <a:bodyPr wrap="square" rtlCol="0">
              <a:spAutoFit/>
            </a:bodyPr>
            <a:lstStyle/>
            <a:p>
              <a:pPr marL="379476" indent="-285750" algn="ctr">
                <a:buFont typeface="Wingdings" charset="2"/>
                <a:buChar char="u"/>
              </a:pPr>
              <a:r>
                <a:rPr lang="en-US" sz="1400" dirty="0" smtClean="0">
                  <a:solidFill>
                    <a:srgbClr val="FF0000"/>
                  </a:solidFill>
                  <a:latin typeface="Helvetica" charset="0"/>
                  <a:ea typeface="Helvetica" charset="0"/>
                  <a:cs typeface="Helvetica" charset="0"/>
                </a:rPr>
                <a:t> </a:t>
              </a:r>
              <a:r>
                <a:rPr lang="en-US" sz="2000" dirty="0" smtClean="0">
                  <a:solidFill>
                    <a:srgbClr val="FF0000"/>
                  </a:solidFill>
                  <a:latin typeface="Helvetica" charset="0"/>
                  <a:ea typeface="Helvetica" charset="0"/>
                  <a:cs typeface="Helvetica" charset="0"/>
                </a:rPr>
                <a:t>Dynamic decisions at runtime</a:t>
              </a:r>
            </a:p>
          </p:txBody>
        </p:sp>
      </p:grpSp>
    </p:spTree>
    <p:extLst>
      <p:ext uri="{BB962C8B-B14F-4D97-AF65-F5344CB8AC3E}">
        <p14:creationId xmlns:p14="http://schemas.microsoft.com/office/powerpoint/2010/main" val="10721571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Contributions</a:t>
            </a:r>
            <a:endParaRPr lang="en-US" dirty="0"/>
          </a:p>
        </p:txBody>
      </p:sp>
      <p:sp>
        <p:nvSpPr>
          <p:cNvPr id="4" name="Slide Number Placeholder 3"/>
          <p:cNvSpPr>
            <a:spLocks noGrp="1"/>
          </p:cNvSpPr>
          <p:nvPr>
            <p:ph type="sldNum" sz="quarter" idx="12"/>
          </p:nvPr>
        </p:nvSpPr>
        <p:spPr/>
        <p:txBody>
          <a:bodyPr/>
          <a:lstStyle/>
          <a:p>
            <a:fld id="{5265A622-E284-5346-8279-22C613218F99}" type="slidenum">
              <a:rPr lang="en-US" smtClean="0"/>
              <a:t>9</a:t>
            </a:fld>
            <a:endParaRPr lang="en-US"/>
          </a:p>
        </p:txBody>
      </p:sp>
      <p:sp>
        <p:nvSpPr>
          <p:cNvPr id="6" name="Content Placeholder 5"/>
          <p:cNvSpPr>
            <a:spLocks noGrp="1"/>
          </p:cNvSpPr>
          <p:nvPr>
            <p:ph idx="1"/>
          </p:nvPr>
        </p:nvSpPr>
        <p:spPr>
          <a:xfrm>
            <a:off x="838200" y="1325563"/>
            <a:ext cx="10515600" cy="4851400"/>
          </a:xfrm>
        </p:spPr>
        <p:txBody>
          <a:bodyPr/>
          <a:lstStyle/>
          <a:p>
            <a:r>
              <a:rPr lang="en-US" dirty="0" smtClean="0"/>
              <a:t>BW-AWARE placement for bandwidth maximization in GPUs, </a:t>
            </a:r>
            <a:r>
              <a:rPr lang="en-US" b="1" dirty="0" smtClean="0">
                <a:solidFill>
                  <a:srgbClr val="FF0000"/>
                </a:solidFill>
              </a:rPr>
              <a:t>+35%</a:t>
            </a:r>
            <a:r>
              <a:rPr lang="en-US" dirty="0">
                <a:solidFill>
                  <a:srgbClr val="FF0000"/>
                </a:solidFill>
              </a:rPr>
              <a:t> </a:t>
            </a:r>
            <a:r>
              <a:rPr lang="en-US" dirty="0" smtClean="0"/>
              <a:t>performance over Linux Interleave placement            </a:t>
            </a:r>
            <a:r>
              <a:rPr lang="en-US" sz="2000" i="1" dirty="0" smtClean="0"/>
              <a:t>(ASPLOS’15)</a:t>
            </a:r>
          </a:p>
          <a:p>
            <a:endParaRPr lang="en-US" dirty="0" smtClean="0"/>
          </a:p>
          <a:p>
            <a:r>
              <a:rPr lang="en-US" dirty="0" smtClean="0"/>
              <a:t>Dynamic page migration for GPU with range expansion and bandwidth balancing, </a:t>
            </a:r>
            <a:r>
              <a:rPr lang="en-US" b="1" dirty="0" smtClean="0">
                <a:solidFill>
                  <a:srgbClr val="FF0000"/>
                </a:solidFill>
              </a:rPr>
              <a:t>+6%</a:t>
            </a:r>
            <a:r>
              <a:rPr lang="en-US" dirty="0" smtClean="0"/>
              <a:t> performance over Legacy CUDA </a:t>
            </a:r>
            <a:r>
              <a:rPr lang="en-US" sz="2000" i="1" dirty="0" smtClean="0"/>
              <a:t>(HPCA’15)</a:t>
            </a:r>
          </a:p>
          <a:p>
            <a:endParaRPr lang="en-US" dirty="0" smtClean="0"/>
          </a:p>
          <a:p>
            <a:r>
              <a:rPr lang="en-US" dirty="0" smtClean="0"/>
              <a:t>Selective Caching for CC-NUMA CPU-GPU systems to simplify coherence, </a:t>
            </a:r>
            <a:r>
              <a:rPr lang="en-US" b="1" dirty="0" smtClean="0">
                <a:solidFill>
                  <a:srgbClr val="FF0000"/>
                </a:solidFill>
              </a:rPr>
              <a:t>93%</a:t>
            </a:r>
            <a:r>
              <a:rPr lang="en-US" dirty="0" smtClean="0"/>
              <a:t> of hardware cache-coherent performance </a:t>
            </a:r>
            <a:r>
              <a:rPr lang="en-US" sz="2000" i="1" dirty="0" smtClean="0"/>
              <a:t>(HPCA’16)</a:t>
            </a:r>
          </a:p>
        </p:txBody>
      </p:sp>
    </p:spTree>
    <p:extLst>
      <p:ext uri="{BB962C8B-B14F-4D97-AF65-F5344CB8AC3E}">
        <p14:creationId xmlns:p14="http://schemas.microsoft.com/office/powerpoint/2010/main" val="212640366"/>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1|0|0.6|0.7"/>
</p:tagLst>
</file>

<file path=ppt/theme/theme1.xml><?xml version="1.0" encoding="utf-8"?>
<a:theme xmlns:a="http://schemas.openxmlformats.org/drawingml/2006/main" name="michigan_template">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oposal" id="{C784E87D-71E3-6145-9FD3-3A7914DEF2CB}" vid="{AE6FBF91-55E8-7E4A-B79B-AB838F1EE916}"/>
    </a:ext>
  </a:extLst>
</a:theme>
</file>

<file path=ppt/theme/theme2.xml><?xml version="1.0" encoding="utf-8"?>
<a:theme xmlns:a="http://schemas.openxmlformats.org/drawingml/2006/main" name="1_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ea typeface="ＭＳ Ｐゴシック"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oposal" id="{C784E87D-71E3-6145-9FD3-3A7914DEF2CB}" vid="{8484D867-9C54-6648-986F-8D037A372E3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michigan_template</Template>
  <TotalTime>14494</TotalTime>
  <Words>7284</Words>
  <Application>Microsoft Macintosh PowerPoint</Application>
  <PresentationFormat>Widescreen</PresentationFormat>
  <Paragraphs>1232</Paragraphs>
  <Slides>72</Slides>
  <Notes>65</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72</vt:i4>
      </vt:variant>
    </vt:vector>
  </HeadingPairs>
  <TitlesOfParts>
    <vt:vector size="85" baseType="lpstr">
      <vt:lpstr>Calibri</vt:lpstr>
      <vt:lpstr>Calibri Light</vt:lpstr>
      <vt:lpstr>Courier</vt:lpstr>
      <vt:lpstr>Helvetica</vt:lpstr>
      <vt:lpstr>Helvetica Light</vt:lpstr>
      <vt:lpstr>ＭＳ Ｐゴシック</vt:lpstr>
      <vt:lpstr>Trebuchet MS</vt:lpstr>
      <vt:lpstr>Wingdings</vt:lpstr>
      <vt:lpstr>Wingdings 2</vt:lpstr>
      <vt:lpstr>Arial</vt:lpstr>
      <vt:lpstr>michigan_template</vt:lpstr>
      <vt:lpstr>1_Blank Presentation</vt:lpstr>
      <vt:lpstr>Office Theme</vt:lpstr>
      <vt:lpstr>Heterogeneous Memory Management</vt:lpstr>
      <vt:lpstr>Conventional Memory Hierarchy</vt:lpstr>
      <vt:lpstr>Heterogeneous Memory Systems</vt:lpstr>
      <vt:lpstr>Heterogeneous Memory Systems</vt:lpstr>
      <vt:lpstr>Heterogeneous Memory Systems</vt:lpstr>
      <vt:lpstr>Memory Management has been...</vt:lpstr>
      <vt:lpstr>Wait, but...</vt:lpstr>
      <vt:lpstr>My Thesis</vt:lpstr>
      <vt:lpstr>My Contributions</vt:lpstr>
      <vt:lpstr>Proposal: Thermostat</vt:lpstr>
      <vt:lpstr>Talk Outline</vt:lpstr>
      <vt:lpstr>Bandwidth Maximization in GPUs</vt:lpstr>
      <vt:lpstr>GPU Workloads: Memory Bandwidth Sensitive</vt:lpstr>
      <vt:lpstr>GPU Bandwidth Utilization</vt:lpstr>
      <vt:lpstr>GPU Bandwidth Utilization</vt:lpstr>
      <vt:lpstr>GPU Bandwidth Utilization</vt:lpstr>
      <vt:lpstr>BW-AWARE Placement Performance</vt:lpstr>
      <vt:lpstr>Rethinking CPU-GPU  Cache Coherence</vt:lpstr>
      <vt:lpstr>HW Cache Coherence: Liability for CPU-GPU Systems</vt:lpstr>
      <vt:lpstr>Selective Caching for GPUs</vt:lpstr>
      <vt:lpstr>Principles Of Selective Caching</vt:lpstr>
      <vt:lpstr>Naïve Selective Caching</vt:lpstr>
      <vt:lpstr>Request Coalescing</vt:lpstr>
      <vt:lpstr>Request Coalescing</vt:lpstr>
      <vt:lpstr>CPU-side Client Cache</vt:lpstr>
      <vt:lpstr>CPU-side Client Cache</vt:lpstr>
      <vt:lpstr>Variable Width Request Transfer</vt:lpstr>
      <vt:lpstr>Variable Width Request Transfer</vt:lpstr>
      <vt:lpstr>Read-only Data in GPU Applications</vt:lpstr>
      <vt:lpstr>Promiscuous Read-only Caching</vt:lpstr>
      <vt:lpstr>Selective Caching In A Nutshell</vt:lpstr>
      <vt:lpstr>Proposal: Thermostat</vt:lpstr>
      <vt:lpstr>PowerPoint Presentation</vt:lpstr>
      <vt:lpstr>New Memory Technology  &lt; ½ DRAM Cost  ~4-10x Slower than DRAM</vt:lpstr>
      <vt:lpstr>Goal: Increase Performance / $</vt:lpstr>
      <vt:lpstr>Future Memory Hierarchy</vt:lpstr>
      <vt:lpstr>Existing Proposals: 2-Tier Memory</vt:lpstr>
      <vt:lpstr>What’s New With 2-Tier Memory?</vt:lpstr>
      <vt:lpstr>Huge Pages – Advantages</vt:lpstr>
      <vt:lpstr>Huge Pages – Advantages</vt:lpstr>
      <vt:lpstr>Huge Pages – Advantages</vt:lpstr>
      <vt:lpstr>Transparent Huge Pages (THP)</vt:lpstr>
      <vt:lpstr>Huge Pages – Boost Performance</vt:lpstr>
      <vt:lpstr>PowerPoint Presentation</vt:lpstr>
      <vt:lpstr>Problem: Huge Pages in 2-Tier Memory</vt:lpstr>
      <vt:lpstr>Cold Data         Slow Memory</vt:lpstr>
      <vt:lpstr>Cold Data         Slow Memory</vt:lpstr>
      <vt:lpstr>Problem: HotSpots in Cold Huge Pages</vt:lpstr>
      <vt:lpstr>PowerPoint Presentation</vt:lpstr>
      <vt:lpstr>Thermostat –  Make Slow Memory Usable in Data-centers</vt:lpstr>
      <vt:lpstr>Identifying HotSpot Huge Pages</vt:lpstr>
      <vt:lpstr>Identifying HotSpot Huge Pages</vt:lpstr>
      <vt:lpstr>Identifying HotSpot Huge Pages</vt:lpstr>
      <vt:lpstr>Distribution of Cold Data in Cassandra</vt:lpstr>
      <vt:lpstr>Multiple Memory Mappings</vt:lpstr>
      <vt:lpstr>Next Expedition</vt:lpstr>
      <vt:lpstr>Timeline</vt:lpstr>
      <vt:lpstr>PowerPoint Presentation</vt:lpstr>
      <vt:lpstr>Simulation Environment</vt:lpstr>
      <vt:lpstr>Dynamic Page Migration</vt:lpstr>
      <vt:lpstr>Evolving GPU Memory System</vt:lpstr>
      <vt:lpstr>BW Maximization Policies</vt:lpstr>
      <vt:lpstr>GPU Workloads: Memory Latency Tolerant</vt:lpstr>
      <vt:lpstr>GPU Bandwidth Utilization</vt:lpstr>
      <vt:lpstr>GPU Bandwidth Utilization</vt:lpstr>
      <vt:lpstr>GPU Bandwidth Utilization</vt:lpstr>
      <vt:lpstr>Conclusion: CPU-GPU Systems</vt:lpstr>
      <vt:lpstr>Multiple Memory Mappings</vt:lpstr>
      <vt:lpstr>Variable Width Request Transfer</vt:lpstr>
      <vt:lpstr>GPU Workloads: Memory Latency Tolerant</vt:lpstr>
      <vt:lpstr>Reduce Data-center Memory TCO   &amp;&amp;  Service Level Guarantees</vt:lpstr>
      <vt:lpstr>Huge Pages – Boost Performance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Heterogeneous Memory Management</dc:title>
  <dc:creator>Neha Agarwal</dc:creator>
  <cp:lastModifiedBy>Microsoft Office User</cp:lastModifiedBy>
  <cp:revision>791</cp:revision>
  <cp:lastPrinted>2015-12-18T14:28:20Z</cp:lastPrinted>
  <dcterms:created xsi:type="dcterms:W3CDTF">2015-10-11T02:03:17Z</dcterms:created>
  <dcterms:modified xsi:type="dcterms:W3CDTF">2015-12-18T14:51:29Z</dcterms:modified>
</cp:coreProperties>
</file>

<file path=docProps/thumbnail.jpeg>
</file>